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5" r:id="rId1"/>
  </p:sldMasterIdLst>
  <p:notesMasterIdLst>
    <p:notesMasterId r:id="rId11"/>
  </p:notesMasterIdLst>
  <p:sldIdLst>
    <p:sldId id="256" r:id="rId2"/>
    <p:sldId id="257" r:id="rId3"/>
    <p:sldId id="258" r:id="rId4"/>
    <p:sldId id="265" r:id="rId5"/>
    <p:sldId id="266" r:id="rId6"/>
    <p:sldId id="271" r:id="rId7"/>
    <p:sldId id="272" r:id="rId8"/>
    <p:sldId id="273"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34" autoAdjust="0"/>
    <p:restoredTop sz="94660"/>
  </p:normalViewPr>
  <p:slideViewPr>
    <p:cSldViewPr snapToGrid="0">
      <p:cViewPr varScale="1">
        <p:scale>
          <a:sx n="73" d="100"/>
          <a:sy n="73" d="100"/>
        </p:scale>
        <p:origin x="-81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3F96F7-9721-4F52-B8B9-0BBFFA0D095D}" type="datetimeFigureOut">
              <a:rPr lang="en-IN" smtClean="0"/>
              <a:pPr/>
              <a:t>12-08-2020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484033-02EC-45C9-ABA4-2D364EDC129E}" type="slidenum">
              <a:rPr lang="en-IN" smtClean="0"/>
              <a:pPr/>
              <a:t>‹#›</a:t>
            </a:fld>
            <a:endParaRPr lang="en-IN"/>
          </a:p>
        </p:txBody>
      </p:sp>
    </p:spTree>
    <p:extLst>
      <p:ext uri="{BB962C8B-B14F-4D97-AF65-F5344CB8AC3E}">
        <p14:creationId xmlns:p14="http://schemas.microsoft.com/office/powerpoint/2010/main" xmlns="" val="2529960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484033-02EC-45C9-ABA4-2D364EDC129E}" type="slidenum">
              <a:rPr lang="en-IN" smtClean="0"/>
              <a:pPr/>
              <a:t>2</a:t>
            </a:fld>
            <a:endParaRPr lang="en-IN"/>
          </a:p>
        </p:txBody>
      </p:sp>
    </p:spTree>
    <p:extLst>
      <p:ext uri="{BB962C8B-B14F-4D97-AF65-F5344CB8AC3E}">
        <p14:creationId xmlns:p14="http://schemas.microsoft.com/office/powerpoint/2010/main" xmlns="" val="39544870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892530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542980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426040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89588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a:xfrm>
            <a:off x="2182708" y="6272784"/>
            <a:ext cx="6327648" cy="365125"/>
          </a:xfrm>
        </p:spPr>
        <p:txBody>
          <a:bodyPr/>
          <a:lstStyle/>
          <a:p>
            <a:endParaRPr lang="en-IN"/>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2721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3056705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22065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81176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7687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33168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29275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8E8AD1A-C102-4942-BC1D-345319BBE506}" type="datetimeFigureOut">
              <a:rPr lang="en-IN" smtClean="0"/>
              <a:pPr/>
              <a:t>12-08-2020</a:t>
            </a:fld>
            <a:endParaRPr lang="en-IN"/>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N"/>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cstate="print">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028126014"/>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solidDmnd">
          <a:fgClr>
            <a:schemeClr val="accent1">
              <a:lumMod val="40000"/>
              <a:lumOff val="60000"/>
            </a:schemeClr>
          </a:fgClr>
          <a:bgClr>
            <a:srgbClr val="92D050"/>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9960" y="1381423"/>
            <a:ext cx="9966960" cy="3035808"/>
          </a:xfrm>
        </p:spPr>
        <p:txBody>
          <a:bodyPr/>
          <a:lstStyle/>
          <a:p>
            <a:r>
              <a:rPr lang="en-IN" sz="3600" dirty="0" smtClean="0"/>
              <a:t>SUBJECT : COST ACCOUNTING</a:t>
            </a:r>
            <a:r>
              <a:rPr lang="en-IN" sz="3600" dirty="0"/>
              <a:t/>
            </a:r>
            <a:br>
              <a:rPr lang="en-IN" sz="3600" dirty="0"/>
            </a:br>
            <a:r>
              <a:rPr lang="en-IN" sz="3600" dirty="0" smtClean="0"/>
              <a:t>(B.Com Ii  Year)</a:t>
            </a:r>
            <a:br>
              <a:rPr lang="en-IN" sz="3600" dirty="0" smtClean="0"/>
            </a:br>
            <a:r>
              <a:rPr lang="en-IN" sz="3600" dirty="0"/>
              <a:t/>
            </a:r>
            <a:br>
              <a:rPr lang="en-IN" sz="3600" dirty="0"/>
            </a:br>
            <a:r>
              <a:rPr lang="en-IN" sz="3600" dirty="0" smtClean="0"/>
              <a:t>MATERIAL CONTROL</a:t>
            </a:r>
            <a:endParaRPr lang="en-IN" sz="3600" dirty="0"/>
          </a:p>
        </p:txBody>
      </p:sp>
      <p:sp>
        <p:nvSpPr>
          <p:cNvPr id="5" name="TextBox 4"/>
          <p:cNvSpPr txBox="1"/>
          <p:nvPr/>
        </p:nvSpPr>
        <p:spPr>
          <a:xfrm>
            <a:off x="3231838" y="4826675"/>
            <a:ext cx="5505027" cy="2031325"/>
          </a:xfrm>
          <a:prstGeom prst="rect">
            <a:avLst/>
          </a:prstGeom>
          <a:noFill/>
        </p:spPr>
        <p:txBody>
          <a:bodyPr wrap="square" rtlCol="0">
            <a:spAutoFit/>
          </a:bodyPr>
          <a:lstStyle/>
          <a:p>
            <a:r>
              <a:rPr lang="en-IN" b="1" dirty="0" smtClean="0"/>
              <a:t>Maj. (Dr.) Pradip Kumar Pandey</a:t>
            </a:r>
          </a:p>
          <a:p>
            <a:r>
              <a:rPr lang="en-IN" dirty="0" smtClean="0"/>
              <a:t>Associate Professor , Department of Commerce</a:t>
            </a:r>
          </a:p>
          <a:p>
            <a:r>
              <a:rPr lang="en-IN" dirty="0" smtClean="0"/>
              <a:t>HCPG College Varanasi</a:t>
            </a:r>
          </a:p>
          <a:p>
            <a:endParaRPr lang="en-IN" dirty="0"/>
          </a:p>
          <a:p>
            <a:r>
              <a:rPr lang="en-IN" b="1" dirty="0" smtClean="0"/>
              <a:t>Mob : </a:t>
            </a:r>
            <a:r>
              <a:rPr lang="en-IN" dirty="0" smtClean="0"/>
              <a:t>(+91)-9793914542</a:t>
            </a:r>
          </a:p>
          <a:p>
            <a:r>
              <a:rPr lang="en-IN" b="1" dirty="0" smtClean="0"/>
              <a:t>Email: </a:t>
            </a:r>
            <a:r>
              <a:rPr lang="en-IN" dirty="0" smtClean="0"/>
              <a:t>captainpkpandey@gmail.com</a:t>
            </a:r>
          </a:p>
          <a:p>
            <a:endParaRPr lang="en-IN" dirty="0"/>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9960" y="4571031"/>
            <a:ext cx="2281878" cy="1955799"/>
          </a:xfrm>
          <a:prstGeom prst="rect">
            <a:avLst/>
          </a:prstGeom>
        </p:spPr>
      </p:pic>
    </p:spTree>
    <p:extLst>
      <p:ext uri="{BB962C8B-B14F-4D97-AF65-F5344CB8AC3E}">
        <p14:creationId xmlns:p14="http://schemas.microsoft.com/office/powerpoint/2010/main" xmlns="" val="217544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
              <a:srgbClr val="FFFF00"/>
            </a:gs>
            <a:gs pos="6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0" y="102550"/>
            <a:ext cx="2597921" cy="369332"/>
          </a:xfrm>
          <a:prstGeom prst="rect">
            <a:avLst/>
          </a:prstGeom>
          <a:noFill/>
        </p:spPr>
        <p:txBody>
          <a:bodyPr wrap="square" rtlCol="0">
            <a:spAutoFit/>
          </a:bodyPr>
          <a:lstStyle/>
          <a:p>
            <a:r>
              <a:rPr lang="en-IN" b="1" dirty="0" smtClean="0">
                <a:solidFill>
                  <a:srgbClr val="FF0000"/>
                </a:solidFill>
              </a:rPr>
              <a:t>SYLLABUS : </a:t>
            </a:r>
            <a:endParaRPr lang="en-IN" b="1" dirty="0">
              <a:solidFill>
                <a:srgbClr val="FF0000"/>
              </a:solidFill>
            </a:endParaRPr>
          </a:p>
        </p:txBody>
      </p:sp>
      <p:sp>
        <p:nvSpPr>
          <p:cNvPr id="3" name="TextBox 2"/>
          <p:cNvSpPr txBox="1"/>
          <p:nvPr/>
        </p:nvSpPr>
        <p:spPr>
          <a:xfrm>
            <a:off x="0" y="712941"/>
            <a:ext cx="12192000" cy="5632311"/>
          </a:xfrm>
          <a:prstGeom prst="rect">
            <a:avLst/>
          </a:prstGeom>
          <a:noFill/>
        </p:spPr>
        <p:txBody>
          <a:bodyPr wrap="square" rtlCol="0">
            <a:spAutoFit/>
          </a:bodyPr>
          <a:lstStyle/>
          <a:p>
            <a:r>
              <a:rPr lang="en-IN" b="1" dirty="0" smtClean="0"/>
              <a:t>UNIT – I</a:t>
            </a:r>
          </a:p>
          <a:p>
            <a:endParaRPr lang="en-IN" dirty="0"/>
          </a:p>
          <a:p>
            <a:r>
              <a:rPr lang="en-IN" dirty="0" smtClean="0"/>
              <a:t>Nature and Scope of Cost Accounting, Cost Vs. Management Accounting, Elements of Cost and their Classification, Methods and Techniques, Installation of </a:t>
            </a:r>
            <a:r>
              <a:rPr lang="en-IN" dirty="0"/>
              <a:t>Costing</a:t>
            </a:r>
            <a:r>
              <a:rPr lang="en-IN" dirty="0" smtClean="0"/>
              <a:t> System, Concept of Cost Audit.</a:t>
            </a:r>
          </a:p>
          <a:p>
            <a:endParaRPr lang="en-IN" dirty="0"/>
          </a:p>
          <a:p>
            <a:r>
              <a:rPr lang="en-IN" dirty="0" smtClean="0"/>
              <a:t>Accounting for material: Material Control, Techniques, Pricing of material issues, Treatment of material losses.</a:t>
            </a:r>
          </a:p>
          <a:p>
            <a:endParaRPr lang="en-IN" dirty="0"/>
          </a:p>
          <a:p>
            <a:r>
              <a:rPr lang="en-IN" b="1" dirty="0" smtClean="0"/>
              <a:t>UNIT – II</a:t>
            </a:r>
          </a:p>
          <a:p>
            <a:endParaRPr lang="en-IN" dirty="0"/>
          </a:p>
          <a:p>
            <a:r>
              <a:rPr lang="en-IN" dirty="0" smtClean="0"/>
              <a:t>Accounting for Labour: Labour Cost Control, Procedure, Labour Turnover, Idle Time and Overtime.</a:t>
            </a:r>
          </a:p>
          <a:p>
            <a:r>
              <a:rPr lang="en-IN" dirty="0" smtClean="0"/>
              <a:t>Methods of Wage Payment-Time and Piece rates, Incentive Schemes.</a:t>
            </a:r>
          </a:p>
          <a:p>
            <a:r>
              <a:rPr lang="en-IN" dirty="0" smtClean="0"/>
              <a:t>Accounting for Overheads: Classification and Departmentalization, Absorption of Overheads, Determination of Overhead rates, Under and Over Absorption and its treatment</a:t>
            </a:r>
          </a:p>
          <a:p>
            <a:endParaRPr lang="en-IN" dirty="0"/>
          </a:p>
          <a:p>
            <a:r>
              <a:rPr lang="en-IN" b="1" dirty="0" smtClean="0"/>
              <a:t>UNIT – III</a:t>
            </a:r>
          </a:p>
          <a:p>
            <a:r>
              <a:rPr lang="en-IN" dirty="0" smtClean="0"/>
              <a:t>Cost Ascertainment: Unit Costing Job Costing, Batch Costing, Contract Costing.</a:t>
            </a:r>
          </a:p>
          <a:p>
            <a:endParaRPr lang="en-IN" dirty="0"/>
          </a:p>
          <a:p>
            <a:r>
              <a:rPr lang="en-IN" b="1" dirty="0" smtClean="0"/>
              <a:t>UNIT – IV</a:t>
            </a:r>
          </a:p>
          <a:p>
            <a:r>
              <a:rPr lang="en-IN" dirty="0" smtClean="0"/>
              <a:t>Operating Costing, Process Costing, Cost Records: Integral and non-Integral System; </a:t>
            </a:r>
            <a:r>
              <a:rPr lang="en-IN" dirty="0" err="1" smtClean="0"/>
              <a:t>Reconcilation</a:t>
            </a:r>
            <a:r>
              <a:rPr lang="en-IN" dirty="0" smtClean="0"/>
              <a:t> of Cost and Financial Accounts.</a:t>
            </a:r>
            <a:endParaRPr lang="en-IN" dirty="0"/>
          </a:p>
        </p:txBody>
      </p:sp>
    </p:spTree>
    <p:extLst>
      <p:ext uri="{BB962C8B-B14F-4D97-AF65-F5344CB8AC3E}">
        <p14:creationId xmlns:p14="http://schemas.microsoft.com/office/powerpoint/2010/main" xmlns="" val="136771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
              <a:srgbClr val="FFFF00"/>
            </a:gs>
            <a:gs pos="6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0" y="-14391"/>
            <a:ext cx="12192000" cy="5355312"/>
          </a:xfrm>
          <a:prstGeom prst="rect">
            <a:avLst/>
          </a:prstGeom>
          <a:noFill/>
        </p:spPr>
        <p:txBody>
          <a:bodyPr wrap="square" rtlCol="0">
            <a:spAutoFit/>
          </a:bodyPr>
          <a:lstStyle/>
          <a:p>
            <a:r>
              <a:rPr lang="en-IN" b="1" dirty="0" smtClean="0">
                <a:solidFill>
                  <a:srgbClr val="FF0000"/>
                </a:solidFill>
              </a:rPr>
              <a:t>MEANING:</a:t>
            </a:r>
          </a:p>
          <a:p>
            <a:endParaRPr lang="en-IN" dirty="0" smtClean="0"/>
          </a:p>
          <a:p>
            <a:endParaRPr lang="en-IN" dirty="0"/>
          </a:p>
          <a:p>
            <a:endParaRPr lang="en-IN" dirty="0" smtClean="0"/>
          </a:p>
          <a:p>
            <a:r>
              <a:rPr lang="en-IN" dirty="0" smtClean="0"/>
              <a:t>It can be defined as a comprehensive framework for the accounting and control of material cost designed with the object of maintaining material supplies at a level so as to ensure uninterrupted production but at the same time minimising investment of funds. In simple words material control is a systematic control over the purchasing, storing and using of materials so as to have the minimum possible cost of materials. </a:t>
            </a:r>
          </a:p>
          <a:p>
            <a:endParaRPr lang="en-IN" dirty="0"/>
          </a:p>
          <a:p>
            <a:r>
              <a:rPr lang="en-IN" b="1" u="sng" dirty="0" smtClean="0"/>
              <a:t>Dimensions of Material Control:</a:t>
            </a:r>
          </a:p>
          <a:p>
            <a:endParaRPr lang="en-IN" b="1" u="sng" dirty="0"/>
          </a:p>
          <a:p>
            <a:r>
              <a:rPr lang="en-IN" dirty="0" smtClean="0"/>
              <a:t>Material control has two dimensions</a:t>
            </a:r>
          </a:p>
          <a:p>
            <a:pPr marL="342900" indent="-342900">
              <a:buAutoNum type="arabicPeriod"/>
            </a:pPr>
            <a:r>
              <a:rPr lang="en-IN" dirty="0" smtClean="0"/>
              <a:t>Quantity or unit control</a:t>
            </a:r>
          </a:p>
          <a:p>
            <a:pPr marL="342900" indent="-342900">
              <a:buAutoNum type="arabicPeriod"/>
            </a:pPr>
            <a:r>
              <a:rPr lang="en-IN" dirty="0" smtClean="0"/>
              <a:t>Rupee or financial control</a:t>
            </a:r>
          </a:p>
          <a:p>
            <a:pPr marL="342900" indent="-342900">
              <a:buAutoNum type="arabicPeriod"/>
            </a:pPr>
            <a:endParaRPr lang="en-IN" dirty="0"/>
          </a:p>
          <a:p>
            <a:r>
              <a:rPr lang="en-IN" dirty="0" smtClean="0"/>
              <a:t>Keeping in view unit control and financial control, material control should meet these two conflicting </a:t>
            </a:r>
            <a:r>
              <a:rPr lang="en-IN" b="1" dirty="0" smtClean="0"/>
              <a:t>objectives </a:t>
            </a:r>
            <a:endParaRPr lang="en-IN" b="1" dirty="0"/>
          </a:p>
          <a:p>
            <a:pPr marL="342900" indent="-342900">
              <a:buAutoNum type="arabicPeriod"/>
            </a:pPr>
            <a:r>
              <a:rPr lang="en-IN" dirty="0" smtClean="0"/>
              <a:t>The maintenance of sufficient quantity of every item of material for efficient operations, </a:t>
            </a:r>
          </a:p>
          <a:p>
            <a:pPr marL="342900" indent="-342900">
              <a:buAutoNum type="arabicPeriod"/>
            </a:pPr>
            <a:r>
              <a:rPr lang="en-IN" dirty="0" smtClean="0"/>
              <a:t>Maintenance of an inventory that is not detrimental financially</a:t>
            </a:r>
          </a:p>
          <a:p>
            <a:endParaRPr lang="en-IN" dirty="0"/>
          </a:p>
        </p:txBody>
      </p:sp>
    </p:spTree>
    <p:extLst>
      <p:ext uri="{BB962C8B-B14F-4D97-AF65-F5344CB8AC3E}">
        <p14:creationId xmlns:p14="http://schemas.microsoft.com/office/powerpoint/2010/main" xmlns="" val="496942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1000">
              <a:srgbClr val="FFFF00"/>
            </a:gs>
            <a:gs pos="6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p:cNvSpPr txBox="1"/>
          <p:nvPr/>
        </p:nvSpPr>
        <p:spPr>
          <a:xfrm>
            <a:off x="0" y="-66675"/>
            <a:ext cx="12192000" cy="7017306"/>
          </a:xfrm>
          <a:prstGeom prst="rect">
            <a:avLst/>
          </a:prstGeom>
          <a:noFill/>
        </p:spPr>
        <p:txBody>
          <a:bodyPr wrap="square" rtlCol="0">
            <a:spAutoFit/>
          </a:bodyPr>
          <a:lstStyle/>
          <a:p>
            <a:r>
              <a:rPr lang="en-IN" b="1" dirty="0" smtClean="0">
                <a:solidFill>
                  <a:srgbClr val="FF0000"/>
                </a:solidFill>
              </a:rPr>
              <a:t>MATERIAL CONTROL:</a:t>
            </a:r>
          </a:p>
          <a:p>
            <a:endParaRPr lang="en-IN" b="1" dirty="0">
              <a:solidFill>
                <a:srgbClr val="FF0000"/>
              </a:solidFill>
            </a:endParaRPr>
          </a:p>
          <a:p>
            <a:r>
              <a:rPr lang="en-IN" b="1" u="sng" dirty="0"/>
              <a:t>Aspects of Material Control:</a:t>
            </a:r>
          </a:p>
          <a:p>
            <a:endParaRPr lang="en-IN" b="1" u="sng" dirty="0"/>
          </a:p>
          <a:p>
            <a:r>
              <a:rPr lang="en-IN" dirty="0"/>
              <a:t>There are two aspects of material control as given below</a:t>
            </a:r>
            <a:r>
              <a:rPr lang="en-IN" dirty="0" smtClean="0"/>
              <a:t>:</a:t>
            </a:r>
            <a:endParaRPr lang="en-IN" dirty="0"/>
          </a:p>
          <a:p>
            <a:pPr marL="342900" indent="-342900">
              <a:buAutoNum type="arabicPeriod"/>
            </a:pPr>
            <a:r>
              <a:rPr lang="en-IN" b="1" dirty="0" smtClean="0"/>
              <a:t>Accounting </a:t>
            </a:r>
            <a:r>
              <a:rPr lang="en-IN" b="1" dirty="0"/>
              <a:t>Aspect: </a:t>
            </a:r>
            <a:r>
              <a:rPr lang="en-IN" dirty="0"/>
              <a:t>It is concerned with maintaining documentary evidence of movement of materials at every stage  right from the time sales and production budgets are approved to the point when material are purchased and actually used in production </a:t>
            </a:r>
            <a:r>
              <a:rPr lang="en-IN" dirty="0" smtClean="0"/>
              <a:t>operation</a:t>
            </a:r>
          </a:p>
          <a:p>
            <a:pPr marL="342900" indent="-342900">
              <a:buAutoNum type="arabicPeriod"/>
            </a:pPr>
            <a:endParaRPr lang="en-IN" b="1" dirty="0"/>
          </a:p>
          <a:p>
            <a:pPr marL="342900" indent="-342900">
              <a:buAutoNum type="arabicPeriod"/>
            </a:pPr>
            <a:r>
              <a:rPr lang="en-IN" b="1" dirty="0" smtClean="0"/>
              <a:t>Operational Aspect: </a:t>
            </a:r>
            <a:r>
              <a:rPr lang="en-IN" dirty="0" smtClean="0"/>
              <a:t>It is concerned with the maintenance of material supplies at a level so as to ensure that material is available for use in production and production services as and when required by minimising the investment in material</a:t>
            </a:r>
          </a:p>
          <a:p>
            <a:pPr marL="342900" indent="-342900">
              <a:buAutoNum type="arabicPeriod"/>
            </a:pPr>
            <a:endParaRPr lang="en-IN" b="1" dirty="0"/>
          </a:p>
          <a:p>
            <a:r>
              <a:rPr lang="en-IN" b="1" u="sng" dirty="0" smtClean="0"/>
              <a:t>Need for Material Control:</a:t>
            </a:r>
          </a:p>
          <a:p>
            <a:endParaRPr lang="en-IN" b="1" u="sng" dirty="0"/>
          </a:p>
          <a:p>
            <a:r>
              <a:rPr lang="en-IN" dirty="0" smtClean="0"/>
              <a:t>Following are the various objectives of material control:</a:t>
            </a:r>
            <a:endParaRPr lang="en-IN" dirty="0"/>
          </a:p>
          <a:p>
            <a:pPr marL="342900" indent="-342900">
              <a:buAutoNum type="arabicPeriod"/>
            </a:pPr>
            <a:r>
              <a:rPr lang="en-IN" dirty="0" smtClean="0"/>
              <a:t>Availability of materials </a:t>
            </a:r>
          </a:p>
          <a:p>
            <a:pPr marL="342900" indent="-342900">
              <a:buAutoNum type="arabicPeriod"/>
            </a:pPr>
            <a:r>
              <a:rPr lang="en-IN" dirty="0" smtClean="0"/>
              <a:t>No excessive investment in materials</a:t>
            </a:r>
          </a:p>
          <a:p>
            <a:pPr marL="342900" indent="-342900">
              <a:buAutoNum type="arabicPeriod"/>
            </a:pPr>
            <a:r>
              <a:rPr lang="en-IN" dirty="0" smtClean="0"/>
              <a:t>Reasonable price</a:t>
            </a:r>
          </a:p>
          <a:p>
            <a:pPr marL="342900" indent="-342900">
              <a:buAutoNum type="arabicPeriod"/>
            </a:pPr>
            <a:r>
              <a:rPr lang="en-IN" dirty="0" smtClean="0"/>
              <a:t>Minimum wastages</a:t>
            </a:r>
          </a:p>
          <a:p>
            <a:pPr marL="342900" indent="-342900">
              <a:buAutoNum type="arabicPeriod"/>
            </a:pPr>
            <a:r>
              <a:rPr lang="en-IN" dirty="0" smtClean="0"/>
              <a:t>No risk of spoilage and obsolescence</a:t>
            </a:r>
          </a:p>
          <a:p>
            <a:pPr marL="342900" indent="-342900">
              <a:buAutoNum type="arabicPeriod"/>
            </a:pPr>
            <a:r>
              <a:rPr lang="en-IN" dirty="0" smtClean="0"/>
              <a:t>Ready information about availability of materials</a:t>
            </a:r>
          </a:p>
          <a:p>
            <a:pPr marL="342900" indent="-342900">
              <a:buAutoNum type="arabicPeriod"/>
            </a:pPr>
            <a:r>
              <a:rPr lang="en-IN" dirty="0" smtClean="0"/>
              <a:t>Misappropriation of material</a:t>
            </a:r>
          </a:p>
          <a:p>
            <a:pPr marL="342900" indent="-342900">
              <a:buAutoNum type="arabicPeriod"/>
            </a:pPr>
            <a:r>
              <a:rPr lang="en-IN" dirty="0" smtClean="0"/>
              <a:t>Right amount of payment to supplier</a:t>
            </a:r>
            <a:endParaRPr lang="en-IN" dirty="0"/>
          </a:p>
          <a:p>
            <a:endParaRPr lang="en-IN" b="1" dirty="0">
              <a:solidFill>
                <a:srgbClr val="FF0000"/>
              </a:solidFill>
            </a:endParaRPr>
          </a:p>
        </p:txBody>
      </p:sp>
    </p:spTree>
    <p:extLst>
      <p:ext uri="{BB962C8B-B14F-4D97-AF65-F5344CB8AC3E}">
        <p14:creationId xmlns:p14="http://schemas.microsoft.com/office/powerpoint/2010/main" xmlns="" val="3556245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
              <a:srgbClr val="FFFF00"/>
            </a:gs>
            <a:gs pos="6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6863417"/>
          </a:xfrm>
          <a:prstGeom prst="rect">
            <a:avLst/>
          </a:prstGeom>
          <a:noFill/>
        </p:spPr>
        <p:txBody>
          <a:bodyPr wrap="square" rtlCol="0">
            <a:spAutoFit/>
          </a:bodyPr>
          <a:lstStyle/>
          <a:p>
            <a:r>
              <a:rPr lang="en-IN" b="1" dirty="0" smtClean="0">
                <a:solidFill>
                  <a:srgbClr val="FF0000"/>
                </a:solidFill>
              </a:rPr>
              <a:t>MATERIAL CONTROL:</a:t>
            </a:r>
          </a:p>
          <a:p>
            <a:endParaRPr lang="en-IN" b="1" dirty="0">
              <a:solidFill>
                <a:srgbClr val="FF0000"/>
              </a:solidFill>
            </a:endParaRPr>
          </a:p>
          <a:p>
            <a:r>
              <a:rPr lang="en-IN" b="1" u="sng" dirty="0" smtClean="0"/>
              <a:t>TECHNIQUES OF MATERIAL CONTROL:</a:t>
            </a:r>
          </a:p>
          <a:p>
            <a:endParaRPr lang="en-IN" b="1" u="sng" dirty="0"/>
          </a:p>
          <a:p>
            <a:r>
              <a:rPr lang="en-IN" dirty="0" smtClean="0"/>
              <a:t>Material control aims at eliminating and minimising all kinds of wastage and losses while the materials are being purchased, stored, handled, issue or consumed. A number of technique mentioned below:</a:t>
            </a:r>
          </a:p>
          <a:p>
            <a:endParaRPr lang="en-IN" dirty="0"/>
          </a:p>
          <a:p>
            <a:pPr marL="342900" indent="-342900">
              <a:buAutoNum type="arabicPeriod"/>
            </a:pPr>
            <a:r>
              <a:rPr lang="en-IN" dirty="0" smtClean="0"/>
              <a:t>Level Setting</a:t>
            </a:r>
          </a:p>
          <a:p>
            <a:pPr marL="342900" indent="-342900">
              <a:buAutoNum type="arabicPeriod"/>
            </a:pPr>
            <a:r>
              <a:rPr lang="en-IN" dirty="0" smtClean="0"/>
              <a:t>Economic Order Quantity</a:t>
            </a:r>
          </a:p>
          <a:p>
            <a:pPr marL="342900" indent="-342900">
              <a:buAutoNum type="arabicPeriod"/>
            </a:pPr>
            <a:r>
              <a:rPr lang="en-IN" dirty="0" smtClean="0"/>
              <a:t>ABC Analysis</a:t>
            </a:r>
          </a:p>
          <a:p>
            <a:pPr marL="342900" indent="-342900">
              <a:buAutoNum type="arabicPeriod"/>
            </a:pPr>
            <a:r>
              <a:rPr lang="en-IN" dirty="0" smtClean="0"/>
              <a:t>VED Analysis</a:t>
            </a:r>
          </a:p>
          <a:p>
            <a:pPr marL="342900" indent="-342900">
              <a:buAutoNum type="arabicPeriod"/>
            </a:pPr>
            <a:endParaRPr lang="en-IN" dirty="0"/>
          </a:p>
          <a:p>
            <a:pPr marL="400050" indent="-400050">
              <a:buAutoNum type="romanUcPeriod"/>
            </a:pPr>
            <a:r>
              <a:rPr lang="en-IN" b="1" u="sng" dirty="0" smtClean="0"/>
              <a:t>LEVEL SETTING:</a:t>
            </a:r>
          </a:p>
          <a:p>
            <a:pPr marL="400050" indent="-400050">
              <a:buAutoNum type="romanUcPeriod"/>
            </a:pPr>
            <a:endParaRPr lang="en-IN" b="1" u="sng" dirty="0"/>
          </a:p>
          <a:p>
            <a:r>
              <a:rPr lang="en-IN" dirty="0" smtClean="0"/>
              <a:t>In order to have proper control on materials, the following levels are set:</a:t>
            </a:r>
          </a:p>
          <a:p>
            <a:endParaRPr lang="en-IN" dirty="0"/>
          </a:p>
          <a:p>
            <a:pPr marL="342900" indent="-342900">
              <a:buAutoNum type="arabicPeriod"/>
            </a:pPr>
            <a:r>
              <a:rPr lang="en-IN" dirty="0" smtClean="0"/>
              <a:t>Re-order Level: It is the point at which if stock of particular material in store approaches, the storekeeper should initiate the purchase requisition for fresh supplies of that material</a:t>
            </a:r>
          </a:p>
          <a:p>
            <a:r>
              <a:rPr lang="en-IN" dirty="0" smtClean="0"/>
              <a:t>      </a:t>
            </a:r>
          </a:p>
          <a:p>
            <a:r>
              <a:rPr lang="en-IN" dirty="0"/>
              <a:t> </a:t>
            </a:r>
            <a:r>
              <a:rPr lang="en-IN" dirty="0" smtClean="0"/>
              <a:t>    </a:t>
            </a:r>
            <a:r>
              <a:rPr lang="en-IN" sz="1600" b="1" dirty="0" smtClean="0"/>
              <a:t>Ordering Level= </a:t>
            </a:r>
            <a:r>
              <a:rPr lang="en-IN" sz="1600" dirty="0" smtClean="0"/>
              <a:t>Minimum Level + Consumption during the time required to get the fresh delivery</a:t>
            </a:r>
          </a:p>
          <a:p>
            <a:r>
              <a:rPr lang="en-IN" sz="1600" dirty="0"/>
              <a:t> </a:t>
            </a:r>
            <a:r>
              <a:rPr lang="en-IN" sz="1600" dirty="0" smtClean="0"/>
              <a:t>     </a:t>
            </a:r>
            <a:r>
              <a:rPr lang="en-IN" sz="1600" b="1" dirty="0" smtClean="0"/>
              <a:t>Re-ordering level= </a:t>
            </a:r>
            <a:r>
              <a:rPr lang="en-IN" sz="1600" dirty="0" smtClean="0"/>
              <a:t>Maximum Consumption * Maximum Re-order Period </a:t>
            </a:r>
          </a:p>
          <a:p>
            <a:r>
              <a:rPr lang="en-IN" sz="1600" dirty="0" smtClean="0"/>
              <a:t>      </a:t>
            </a:r>
            <a:r>
              <a:rPr lang="en-IN" sz="1600" b="1" dirty="0" smtClean="0"/>
              <a:t>Minimum Stock Level= </a:t>
            </a:r>
            <a:r>
              <a:rPr lang="en-IN" sz="1600" dirty="0" smtClean="0"/>
              <a:t>Re-ordering Level – (Normal Consumption*Normal Re-order period)</a:t>
            </a:r>
            <a:endParaRPr lang="en-IN" sz="1600" dirty="0"/>
          </a:p>
          <a:p>
            <a:r>
              <a:rPr lang="en-IN" sz="1600" dirty="0" smtClean="0"/>
              <a:t>      </a:t>
            </a:r>
            <a:r>
              <a:rPr lang="en-IN" sz="1600" b="1" dirty="0" smtClean="0"/>
              <a:t>Maximum Stock Level= </a:t>
            </a:r>
            <a:r>
              <a:rPr lang="en-IN" sz="1600" dirty="0"/>
              <a:t>Re-ordering Level </a:t>
            </a:r>
            <a:r>
              <a:rPr lang="en-IN" sz="1600" dirty="0" smtClean="0"/>
              <a:t>+ </a:t>
            </a:r>
            <a:r>
              <a:rPr lang="en-IN" sz="1600" dirty="0"/>
              <a:t>Re-ordering </a:t>
            </a:r>
            <a:r>
              <a:rPr lang="en-IN" sz="1600" dirty="0" smtClean="0"/>
              <a:t>Quantity – (Minimum Consumption*Minimum Re-ordering period </a:t>
            </a:r>
          </a:p>
          <a:p>
            <a:r>
              <a:rPr lang="en-IN" sz="1600" dirty="0"/>
              <a:t> </a:t>
            </a:r>
            <a:r>
              <a:rPr lang="en-IN" sz="1600" dirty="0" smtClean="0"/>
              <a:t>     </a:t>
            </a:r>
            <a:r>
              <a:rPr lang="en-IN" sz="1600" b="1" dirty="0" smtClean="0"/>
              <a:t>Danger Level= </a:t>
            </a:r>
            <a:r>
              <a:rPr lang="en-IN" sz="1600" dirty="0" smtClean="0"/>
              <a:t>Average consumption* Maximum re-order period for emergency purchase</a:t>
            </a:r>
          </a:p>
        </p:txBody>
      </p:sp>
    </p:spTree>
    <p:extLst>
      <p:ext uri="{BB962C8B-B14F-4D97-AF65-F5344CB8AC3E}">
        <p14:creationId xmlns:p14="http://schemas.microsoft.com/office/powerpoint/2010/main" xmlns="" val="3638141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
              <a:srgbClr val="FFFF00"/>
            </a:gs>
            <a:gs pos="6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ounded Rectangle 2"/>
          <p:cNvSpPr/>
          <p:nvPr/>
        </p:nvSpPr>
        <p:spPr>
          <a:xfrm>
            <a:off x="1444239" y="5947873"/>
            <a:ext cx="1709159" cy="53838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IN"/>
          </a:p>
        </p:txBody>
      </p:sp>
      <p:sp>
        <p:nvSpPr>
          <p:cNvPr id="2" name="TextBox 1"/>
          <p:cNvSpPr txBox="1"/>
          <p:nvPr/>
        </p:nvSpPr>
        <p:spPr>
          <a:xfrm>
            <a:off x="0" y="0"/>
            <a:ext cx="12192000" cy="7848302"/>
          </a:xfrm>
          <a:prstGeom prst="rect">
            <a:avLst/>
          </a:prstGeom>
          <a:noFill/>
        </p:spPr>
        <p:txBody>
          <a:bodyPr wrap="square" rtlCol="0">
            <a:spAutoFit/>
          </a:bodyPr>
          <a:lstStyle/>
          <a:p>
            <a:r>
              <a:rPr lang="en-IN" b="1" dirty="0" smtClean="0">
                <a:solidFill>
                  <a:srgbClr val="FF0000"/>
                </a:solidFill>
              </a:rPr>
              <a:t>MATERIAL CONTROL:</a:t>
            </a:r>
          </a:p>
          <a:p>
            <a:endParaRPr lang="en-IN" dirty="0">
              <a:solidFill>
                <a:prstClr val="black"/>
              </a:solidFill>
            </a:endParaRPr>
          </a:p>
          <a:p>
            <a:r>
              <a:rPr lang="en-IN" b="1" u="sng" dirty="0" smtClean="0">
                <a:solidFill>
                  <a:prstClr val="black"/>
                </a:solidFill>
              </a:rPr>
              <a:t>II. ECONOMIC ORDERING QUANTITY:</a:t>
            </a:r>
          </a:p>
          <a:p>
            <a:pPr marL="400050" indent="-400050">
              <a:buFontTx/>
              <a:buAutoNum type="romanUcPeriod"/>
            </a:pPr>
            <a:endParaRPr lang="en-IN" b="1" u="sng" dirty="0">
              <a:solidFill>
                <a:prstClr val="black"/>
              </a:solidFill>
            </a:endParaRPr>
          </a:p>
          <a:p>
            <a:r>
              <a:rPr lang="en-IN" dirty="0" smtClean="0">
                <a:solidFill>
                  <a:prstClr val="black"/>
                </a:solidFill>
              </a:rPr>
              <a:t>The total cost of material usually consist of : Total Acquisition Cost + Total Ordering Cost + Total Carrying Cost</a:t>
            </a:r>
          </a:p>
          <a:p>
            <a:endParaRPr lang="en-IN" dirty="0">
              <a:solidFill>
                <a:prstClr val="black"/>
              </a:solidFill>
            </a:endParaRPr>
          </a:p>
          <a:p>
            <a:pPr marL="342900" indent="-342900">
              <a:buFontTx/>
              <a:buAutoNum type="arabicPeriod"/>
            </a:pPr>
            <a:r>
              <a:rPr lang="en-IN" b="1" dirty="0">
                <a:solidFill>
                  <a:prstClr val="black"/>
                </a:solidFill>
              </a:rPr>
              <a:t>Total Acquisition Cost</a:t>
            </a:r>
            <a:r>
              <a:rPr lang="en-IN" dirty="0">
                <a:solidFill>
                  <a:prstClr val="black"/>
                </a:solidFill>
              </a:rPr>
              <a:t> </a:t>
            </a:r>
            <a:r>
              <a:rPr lang="en-IN" dirty="0" smtClean="0">
                <a:solidFill>
                  <a:prstClr val="black"/>
                </a:solidFill>
              </a:rPr>
              <a:t>through buying is usually unaffected irrespective of the quantity of material ordered at one time unless quantity discounts are available.</a:t>
            </a:r>
          </a:p>
          <a:p>
            <a:pPr marL="342900" indent="-342900">
              <a:buFontTx/>
              <a:buAutoNum type="arabicPeriod"/>
            </a:pPr>
            <a:r>
              <a:rPr lang="en-IN" b="1" dirty="0" smtClean="0">
                <a:solidFill>
                  <a:prstClr val="black"/>
                </a:solidFill>
              </a:rPr>
              <a:t>Carrying Cost: </a:t>
            </a:r>
            <a:r>
              <a:rPr lang="en-IN" dirty="0" smtClean="0">
                <a:solidFill>
                  <a:prstClr val="black"/>
                </a:solidFill>
              </a:rPr>
              <a:t>It is the cost of holding the material in the store and includes:</a:t>
            </a:r>
          </a:p>
          <a:p>
            <a:r>
              <a:rPr lang="en-IN" b="1" dirty="0" smtClean="0">
                <a:solidFill>
                  <a:prstClr val="black"/>
                </a:solidFill>
              </a:rPr>
              <a:t>	</a:t>
            </a:r>
            <a:r>
              <a:rPr lang="en-IN" dirty="0" smtClean="0">
                <a:solidFill>
                  <a:prstClr val="black"/>
                </a:solidFill>
              </a:rPr>
              <a:t>a. Cost of storage space</a:t>
            </a:r>
          </a:p>
          <a:p>
            <a:r>
              <a:rPr lang="en-IN" dirty="0">
                <a:solidFill>
                  <a:prstClr val="black"/>
                </a:solidFill>
              </a:rPr>
              <a:t>	</a:t>
            </a:r>
            <a:r>
              <a:rPr lang="en-IN" dirty="0" smtClean="0">
                <a:solidFill>
                  <a:prstClr val="black"/>
                </a:solidFill>
              </a:rPr>
              <a:t>b. Cost of bins and racks for storage</a:t>
            </a:r>
          </a:p>
          <a:p>
            <a:r>
              <a:rPr lang="en-IN" dirty="0" smtClean="0">
                <a:solidFill>
                  <a:prstClr val="black"/>
                </a:solidFill>
              </a:rPr>
              <a:t>	c. Cost of maintaining the material</a:t>
            </a:r>
          </a:p>
          <a:p>
            <a:r>
              <a:rPr lang="en-IN" dirty="0">
                <a:solidFill>
                  <a:prstClr val="black"/>
                </a:solidFill>
              </a:rPr>
              <a:t>	</a:t>
            </a:r>
            <a:r>
              <a:rPr lang="en-IN" dirty="0" smtClean="0">
                <a:solidFill>
                  <a:prstClr val="black"/>
                </a:solidFill>
              </a:rPr>
              <a:t>d. Amount of interest payable on the money locked up in the materials</a:t>
            </a:r>
          </a:p>
          <a:p>
            <a:r>
              <a:rPr lang="en-IN" dirty="0" smtClean="0">
                <a:solidFill>
                  <a:prstClr val="black"/>
                </a:solidFill>
              </a:rPr>
              <a:t>	e. Cost of spoilage</a:t>
            </a:r>
          </a:p>
          <a:p>
            <a:r>
              <a:rPr lang="en-IN" dirty="0">
                <a:solidFill>
                  <a:prstClr val="black"/>
                </a:solidFill>
              </a:rPr>
              <a:t>	</a:t>
            </a:r>
            <a:r>
              <a:rPr lang="en-IN" dirty="0" smtClean="0">
                <a:solidFill>
                  <a:prstClr val="black"/>
                </a:solidFill>
              </a:rPr>
              <a:t>f. Transportation cost</a:t>
            </a:r>
          </a:p>
          <a:p>
            <a:r>
              <a:rPr lang="en-IN" dirty="0">
                <a:solidFill>
                  <a:prstClr val="black"/>
                </a:solidFill>
              </a:rPr>
              <a:t>	</a:t>
            </a:r>
            <a:r>
              <a:rPr lang="en-IN" dirty="0" smtClean="0">
                <a:solidFill>
                  <a:prstClr val="black"/>
                </a:solidFill>
              </a:rPr>
              <a:t>g. Cost of obsolescence</a:t>
            </a:r>
          </a:p>
          <a:p>
            <a:r>
              <a:rPr lang="en-IN" dirty="0">
                <a:solidFill>
                  <a:prstClr val="black"/>
                </a:solidFill>
              </a:rPr>
              <a:t>	</a:t>
            </a:r>
            <a:r>
              <a:rPr lang="en-IN" dirty="0" smtClean="0">
                <a:solidFill>
                  <a:prstClr val="black"/>
                </a:solidFill>
              </a:rPr>
              <a:t>h. Insurance Cost</a:t>
            </a:r>
          </a:p>
          <a:p>
            <a:r>
              <a:rPr lang="en-IN" dirty="0">
                <a:solidFill>
                  <a:prstClr val="black"/>
                </a:solidFill>
              </a:rPr>
              <a:t>	</a:t>
            </a:r>
            <a:r>
              <a:rPr lang="en-IN" dirty="0" err="1" smtClean="0">
                <a:solidFill>
                  <a:prstClr val="black"/>
                </a:solidFill>
              </a:rPr>
              <a:t>i</a:t>
            </a:r>
            <a:r>
              <a:rPr lang="en-IN" dirty="0" smtClean="0">
                <a:solidFill>
                  <a:prstClr val="black"/>
                </a:solidFill>
              </a:rPr>
              <a:t>. Clerical Cost</a:t>
            </a:r>
          </a:p>
          <a:p>
            <a:r>
              <a:rPr lang="en-IN" b="1" dirty="0" smtClean="0">
                <a:solidFill>
                  <a:prstClr val="black"/>
                </a:solidFill>
              </a:rPr>
              <a:t>3.  Ordering Cost: </a:t>
            </a:r>
            <a:r>
              <a:rPr lang="en-IN" dirty="0" smtClean="0">
                <a:solidFill>
                  <a:prstClr val="black"/>
                </a:solidFill>
              </a:rPr>
              <a:t>It is the cost of placing orders for the purchase of materials and includes</a:t>
            </a:r>
          </a:p>
          <a:p>
            <a:r>
              <a:rPr lang="en-IN" dirty="0">
                <a:solidFill>
                  <a:prstClr val="black"/>
                </a:solidFill>
              </a:rPr>
              <a:t>	</a:t>
            </a:r>
            <a:r>
              <a:rPr lang="en-IN" dirty="0" smtClean="0">
                <a:solidFill>
                  <a:prstClr val="black"/>
                </a:solidFill>
              </a:rPr>
              <a:t>a. Cost od staff posted in purchasing department, inspection section and payment department</a:t>
            </a:r>
          </a:p>
          <a:p>
            <a:r>
              <a:rPr lang="en-IN" dirty="0">
                <a:solidFill>
                  <a:prstClr val="black"/>
                </a:solidFill>
              </a:rPr>
              <a:t>	</a:t>
            </a:r>
            <a:r>
              <a:rPr lang="en-IN" dirty="0" smtClean="0">
                <a:solidFill>
                  <a:prstClr val="black"/>
                </a:solidFill>
              </a:rPr>
              <a:t>b. Cost of stationery, postage and telephone charges</a:t>
            </a:r>
          </a:p>
          <a:p>
            <a:endParaRPr lang="en-IN" dirty="0">
              <a:solidFill>
                <a:prstClr val="black"/>
              </a:solidFill>
            </a:endParaRPr>
          </a:p>
          <a:p>
            <a:r>
              <a:rPr lang="en-IN" dirty="0" smtClean="0">
                <a:solidFill>
                  <a:prstClr val="black"/>
                </a:solidFill>
              </a:rPr>
              <a:t>                           Q=√(2CO)/I      Q=Quantity to be ordered; C= Consumption of material in units during a year</a:t>
            </a:r>
          </a:p>
          <a:p>
            <a:r>
              <a:rPr lang="en-IN" dirty="0" smtClean="0">
                <a:solidFill>
                  <a:prstClr val="black"/>
                </a:solidFill>
              </a:rPr>
              <a:t>                                                        O= Cost of placing one order including the cost of receiving the goods</a:t>
            </a:r>
          </a:p>
          <a:p>
            <a:r>
              <a:rPr lang="en-IN" dirty="0" smtClean="0">
                <a:solidFill>
                  <a:prstClr val="black"/>
                </a:solidFill>
              </a:rPr>
              <a:t>                                                         I= Interest payment including variable cost of storing per unit per year</a:t>
            </a:r>
          </a:p>
          <a:p>
            <a:endParaRPr lang="en-IN" dirty="0">
              <a:solidFill>
                <a:prstClr val="black"/>
              </a:solidFill>
            </a:endParaRPr>
          </a:p>
          <a:p>
            <a:r>
              <a:rPr lang="en-IN" dirty="0" smtClean="0">
                <a:solidFill>
                  <a:prstClr val="black"/>
                </a:solidFill>
              </a:rPr>
              <a:t>                                                        </a:t>
            </a:r>
            <a:endParaRPr lang="en-IN" b="1" dirty="0" smtClean="0">
              <a:solidFill>
                <a:prstClr val="black"/>
              </a:solidFill>
            </a:endParaRPr>
          </a:p>
        </p:txBody>
      </p:sp>
    </p:spTree>
    <p:extLst>
      <p:ext uri="{BB962C8B-B14F-4D97-AF65-F5344CB8AC3E}">
        <p14:creationId xmlns:p14="http://schemas.microsoft.com/office/powerpoint/2010/main" xmlns="" val="4210755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00">
              <a:srgbClr val="FFFF00"/>
            </a:gs>
            <a:gs pos="6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5632311"/>
          </a:xfrm>
          <a:prstGeom prst="rect">
            <a:avLst/>
          </a:prstGeom>
          <a:noFill/>
        </p:spPr>
        <p:txBody>
          <a:bodyPr wrap="square" rtlCol="0">
            <a:spAutoFit/>
          </a:bodyPr>
          <a:lstStyle/>
          <a:p>
            <a:r>
              <a:rPr lang="en-IN" b="1" dirty="0" smtClean="0">
                <a:solidFill>
                  <a:srgbClr val="FF0000"/>
                </a:solidFill>
              </a:rPr>
              <a:t>MATERIAL CONTROL:</a:t>
            </a:r>
          </a:p>
          <a:p>
            <a:endParaRPr lang="en-IN" dirty="0">
              <a:solidFill>
                <a:prstClr val="black"/>
              </a:solidFill>
            </a:endParaRPr>
          </a:p>
          <a:p>
            <a:r>
              <a:rPr lang="en-IN" b="1" u="sng" dirty="0" smtClean="0">
                <a:solidFill>
                  <a:prstClr val="black"/>
                </a:solidFill>
              </a:rPr>
              <a:t>III. ABC ANALYSIS:</a:t>
            </a:r>
          </a:p>
          <a:p>
            <a:endParaRPr lang="en-IN" b="1" u="sng" dirty="0" smtClean="0">
              <a:solidFill>
                <a:prstClr val="black"/>
              </a:solidFill>
            </a:endParaRPr>
          </a:p>
          <a:p>
            <a:endParaRPr lang="en-IN" b="1" u="sng" dirty="0" smtClean="0">
              <a:solidFill>
                <a:prstClr val="black"/>
              </a:solidFill>
            </a:endParaRPr>
          </a:p>
          <a:p>
            <a:r>
              <a:rPr lang="en-IN" dirty="0" smtClean="0">
                <a:solidFill>
                  <a:prstClr val="black"/>
                </a:solidFill>
              </a:rPr>
              <a:t>An analysis of the material costs will show that a smaller percentage of items of materials in the stores may contribute to a large percentage of the value of consumption of land and on the other hand a large percentage of items may represent a smaller percentage of the values of items considered.</a:t>
            </a:r>
          </a:p>
          <a:p>
            <a:endParaRPr lang="en-IN" dirty="0">
              <a:solidFill>
                <a:prstClr val="black"/>
              </a:solidFill>
            </a:endParaRPr>
          </a:p>
          <a:p>
            <a:r>
              <a:rPr lang="en-IN" b="1" dirty="0" smtClean="0">
                <a:solidFill>
                  <a:prstClr val="black"/>
                </a:solidFill>
              </a:rPr>
              <a:t>‘A’ </a:t>
            </a:r>
            <a:r>
              <a:rPr lang="en-IN" dirty="0" smtClean="0">
                <a:solidFill>
                  <a:prstClr val="black"/>
                </a:solidFill>
              </a:rPr>
              <a:t>category of items consist of only a small percentage i.e. about 10% of total items handles by the store but require heavy investment about 70% of inventory value because of their high price or heavy requirement or both</a:t>
            </a:r>
          </a:p>
          <a:p>
            <a:endParaRPr lang="en-IN" b="1" dirty="0">
              <a:solidFill>
                <a:prstClr val="black"/>
              </a:solidFill>
            </a:endParaRPr>
          </a:p>
          <a:p>
            <a:r>
              <a:rPr lang="en-IN" b="1" dirty="0" smtClean="0">
                <a:solidFill>
                  <a:prstClr val="black"/>
                </a:solidFill>
              </a:rPr>
              <a:t>‘B’ </a:t>
            </a:r>
            <a:r>
              <a:rPr lang="en-IN" dirty="0" smtClean="0">
                <a:solidFill>
                  <a:prstClr val="black"/>
                </a:solidFill>
              </a:rPr>
              <a:t>category of items are relatively less important- 20% of the total items of the materials handled by stores and % of investment required is about 20% of total investment in inventories</a:t>
            </a:r>
          </a:p>
          <a:p>
            <a:endParaRPr lang="en-IN" dirty="0">
              <a:solidFill>
                <a:prstClr val="black"/>
              </a:solidFill>
            </a:endParaRPr>
          </a:p>
          <a:p>
            <a:r>
              <a:rPr lang="en-IN" b="1" dirty="0" smtClean="0">
                <a:solidFill>
                  <a:prstClr val="black"/>
                </a:solidFill>
              </a:rPr>
              <a:t>‘C’ </a:t>
            </a:r>
            <a:r>
              <a:rPr lang="en-IN" dirty="0" smtClean="0">
                <a:solidFill>
                  <a:prstClr val="black"/>
                </a:solidFill>
              </a:rPr>
              <a:t> category- 70% of total items handled and 10% of value</a:t>
            </a:r>
          </a:p>
          <a:p>
            <a:endParaRPr lang="en-IN" dirty="0" smtClean="0">
              <a:solidFill>
                <a:prstClr val="black"/>
              </a:solidFill>
            </a:endParaRPr>
          </a:p>
          <a:p>
            <a:r>
              <a:rPr lang="en-IN" dirty="0" smtClean="0">
                <a:solidFill>
                  <a:prstClr val="black"/>
                </a:solidFill>
              </a:rPr>
              <a:t>Thus, under this technique of material control, materials are listed in </a:t>
            </a:r>
            <a:r>
              <a:rPr lang="en-IN" b="1" dirty="0" smtClean="0">
                <a:solidFill>
                  <a:prstClr val="black"/>
                </a:solidFill>
              </a:rPr>
              <a:t>‘A’ , ‘B’ and ‘C’ </a:t>
            </a:r>
            <a:r>
              <a:rPr lang="en-IN" dirty="0" smtClean="0">
                <a:solidFill>
                  <a:prstClr val="black"/>
                </a:solidFill>
              </a:rPr>
              <a:t>categories in descending order based on money value of consumption</a:t>
            </a:r>
            <a:endParaRPr lang="en-IN" b="1" dirty="0">
              <a:solidFill>
                <a:prstClr val="black"/>
              </a:solidFill>
            </a:endParaRPr>
          </a:p>
          <a:p>
            <a:r>
              <a:rPr lang="en-IN" dirty="0" smtClean="0">
                <a:solidFill>
                  <a:prstClr val="black"/>
                </a:solidFill>
              </a:rPr>
              <a:t>                                                        </a:t>
            </a:r>
            <a:endParaRPr lang="en-IN" b="1" dirty="0" smtClean="0">
              <a:solidFill>
                <a:prstClr val="black"/>
              </a:solidFill>
            </a:endParaRPr>
          </a:p>
        </p:txBody>
      </p:sp>
    </p:spTree>
    <p:extLst>
      <p:ext uri="{BB962C8B-B14F-4D97-AF65-F5344CB8AC3E}">
        <p14:creationId xmlns:p14="http://schemas.microsoft.com/office/powerpoint/2010/main" xmlns="" val="4181172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
              <a:srgbClr val="FFFF00"/>
            </a:gs>
            <a:gs pos="6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4524315"/>
          </a:xfrm>
          <a:prstGeom prst="rect">
            <a:avLst/>
          </a:prstGeom>
          <a:noFill/>
        </p:spPr>
        <p:txBody>
          <a:bodyPr wrap="square" rtlCol="0">
            <a:spAutoFit/>
          </a:bodyPr>
          <a:lstStyle/>
          <a:p>
            <a:r>
              <a:rPr lang="en-IN" b="1" dirty="0" smtClean="0">
                <a:solidFill>
                  <a:srgbClr val="FF0000"/>
                </a:solidFill>
              </a:rPr>
              <a:t>MATERIAL CONTROL:</a:t>
            </a:r>
          </a:p>
          <a:p>
            <a:endParaRPr lang="en-IN" dirty="0">
              <a:solidFill>
                <a:prstClr val="black"/>
              </a:solidFill>
            </a:endParaRPr>
          </a:p>
          <a:p>
            <a:r>
              <a:rPr lang="en-IN" b="1" u="sng" dirty="0" smtClean="0">
                <a:solidFill>
                  <a:prstClr val="black"/>
                </a:solidFill>
              </a:rPr>
              <a:t>III. VED ANALYSIS:</a:t>
            </a:r>
          </a:p>
          <a:p>
            <a:endParaRPr lang="en-IN" b="1" u="sng" dirty="0" smtClean="0">
              <a:solidFill>
                <a:prstClr val="black"/>
              </a:solidFill>
            </a:endParaRPr>
          </a:p>
          <a:p>
            <a:endParaRPr lang="en-IN" b="1" u="sng" dirty="0" smtClean="0">
              <a:solidFill>
                <a:prstClr val="black"/>
              </a:solidFill>
            </a:endParaRPr>
          </a:p>
          <a:p>
            <a:r>
              <a:rPr lang="en-IN" dirty="0" smtClean="0">
                <a:solidFill>
                  <a:prstClr val="black"/>
                </a:solidFill>
              </a:rPr>
              <a:t>VED ( Vital, essential and desirable) analysis- This analysis is used primarily for control of spare parts. The spare parts can be divided into three categories- vital, essential or desirable – keeping in view the criticality to production. </a:t>
            </a:r>
          </a:p>
          <a:p>
            <a:endParaRPr lang="en-IN" b="1" dirty="0">
              <a:solidFill>
                <a:prstClr val="black"/>
              </a:solidFill>
            </a:endParaRPr>
          </a:p>
          <a:p>
            <a:r>
              <a:rPr lang="en-IN" dirty="0" smtClean="0">
                <a:solidFill>
                  <a:prstClr val="black"/>
                </a:solidFill>
              </a:rPr>
              <a:t>Vital: The spares, the stock-out of which even for a short time will stop production for quite some time and where the cost of stock-out is very high.</a:t>
            </a:r>
          </a:p>
          <a:p>
            <a:endParaRPr lang="en-IN" dirty="0">
              <a:solidFill>
                <a:prstClr val="black"/>
              </a:solidFill>
            </a:endParaRPr>
          </a:p>
          <a:p>
            <a:r>
              <a:rPr lang="en-IN" dirty="0" smtClean="0">
                <a:solidFill>
                  <a:prstClr val="black"/>
                </a:solidFill>
              </a:rPr>
              <a:t>Essential: The spares, the absence of which cannot be tolerated for more than a few hours or a day.</a:t>
            </a:r>
          </a:p>
          <a:p>
            <a:endParaRPr lang="en-IN" dirty="0">
              <a:solidFill>
                <a:prstClr val="black"/>
              </a:solidFill>
            </a:endParaRPr>
          </a:p>
          <a:p>
            <a:r>
              <a:rPr lang="en-IN" dirty="0" smtClean="0">
                <a:solidFill>
                  <a:prstClr val="black"/>
                </a:solidFill>
              </a:rPr>
              <a:t>Desirable: Those spares which are needed but their absence for even a week or so will not lead to stoppage of production</a:t>
            </a:r>
          </a:p>
        </p:txBody>
      </p:sp>
    </p:spTree>
    <p:extLst>
      <p:ext uri="{BB962C8B-B14F-4D97-AF65-F5344CB8AC3E}">
        <p14:creationId xmlns:p14="http://schemas.microsoft.com/office/powerpoint/2010/main" xmlns="" val="624997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
              <a:srgbClr val="FFFF00"/>
            </a:gs>
            <a:gs pos="6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4097865" y="2655838"/>
            <a:ext cx="3953935" cy="769441"/>
          </a:xfrm>
          <a:prstGeom prst="rect">
            <a:avLst/>
          </a:prstGeom>
        </p:spPr>
        <p:txBody>
          <a:bodyPr wrap="square">
            <a:spAutoFit/>
          </a:bodyPr>
          <a:lstStyle/>
          <a:p>
            <a:r>
              <a:rPr lang="en-IN" sz="4400" b="1" dirty="0" smtClean="0">
                <a:solidFill>
                  <a:srgbClr val="FF0000"/>
                </a:solidFill>
              </a:rPr>
              <a:t>THANK YOU !</a:t>
            </a:r>
          </a:p>
        </p:txBody>
      </p:sp>
    </p:spTree>
    <p:extLst>
      <p:ext uri="{BB962C8B-B14F-4D97-AF65-F5344CB8AC3E}">
        <p14:creationId xmlns:p14="http://schemas.microsoft.com/office/powerpoint/2010/main" xmlns="" val="41776972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904</TotalTime>
  <Words>1028</Words>
  <Application>Microsoft Office PowerPoint</Application>
  <PresentationFormat>Custom</PresentationFormat>
  <Paragraphs>137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Wood Type</vt:lpstr>
      <vt:lpstr>SUBJECT : COST ACCOUNTING (B.Com Ii  Year)  MATERIAL CONTROL</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 COST ACCOUNTING</dc:title>
  <dc:creator>PRATYUSH KUMAR PANDEY</dc:creator>
  <cp:lastModifiedBy>SUJIT SINGH</cp:lastModifiedBy>
  <cp:revision>88</cp:revision>
  <dcterms:created xsi:type="dcterms:W3CDTF">2020-08-01T09:12:03Z</dcterms:created>
  <dcterms:modified xsi:type="dcterms:W3CDTF">2020-08-12T03:53:46Z</dcterms:modified>
</cp:coreProperties>
</file>