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notesMasterIdLst>
    <p:notesMasterId r:id="rId9"/>
  </p:notesMasterIdLst>
  <p:sldIdLst>
    <p:sldId id="256" r:id="rId2"/>
    <p:sldId id="257" r:id="rId3"/>
    <p:sldId id="258" r:id="rId4"/>
    <p:sldId id="265" r:id="rId5"/>
    <p:sldId id="266" r:id="rId6"/>
    <p:sldId id="267"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F9F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F96F7-9721-4F52-B8B9-0BBFFA0D095D}" type="datetimeFigureOut">
              <a:rPr lang="en-IN" smtClean="0"/>
              <a:pPr/>
              <a:t>12-08-2020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84033-02EC-45C9-ABA4-2D364EDC129E}" type="slidenum">
              <a:rPr lang="en-IN" smtClean="0"/>
              <a:pPr/>
              <a:t>‹#›</a:t>
            </a:fld>
            <a:endParaRPr lang="en-IN"/>
          </a:p>
        </p:txBody>
      </p:sp>
    </p:spTree>
    <p:extLst>
      <p:ext uri="{BB962C8B-B14F-4D97-AF65-F5344CB8AC3E}">
        <p14:creationId xmlns:p14="http://schemas.microsoft.com/office/powerpoint/2010/main" xmlns="" val="252996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484033-02EC-45C9-ABA4-2D364EDC129E}" type="slidenum">
              <a:rPr lang="en-IN" smtClean="0"/>
              <a:pPr/>
              <a:t>2</a:t>
            </a:fld>
            <a:endParaRPr lang="en-IN"/>
          </a:p>
        </p:txBody>
      </p:sp>
    </p:spTree>
    <p:extLst>
      <p:ext uri="{BB962C8B-B14F-4D97-AF65-F5344CB8AC3E}">
        <p14:creationId xmlns:p14="http://schemas.microsoft.com/office/powerpoint/2010/main" xmlns="" val="3954487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89253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542980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426040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8958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272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305670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2206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8117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7687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3316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29275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8E8AD1A-C102-4942-BC1D-345319BBE506}" type="datetimeFigureOut">
              <a:rPr lang="en-IN" smtClean="0"/>
              <a:pPr/>
              <a:t>12-08-2020</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cstate="print">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028126014"/>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9960" y="1381423"/>
            <a:ext cx="9966960" cy="3035808"/>
          </a:xfrm>
        </p:spPr>
        <p:txBody>
          <a:bodyPr/>
          <a:lstStyle/>
          <a:p>
            <a:r>
              <a:rPr lang="en-IN" sz="3600" dirty="0" smtClean="0"/>
              <a:t>SUBJECT : COST ACCOUNTING</a:t>
            </a:r>
            <a:r>
              <a:rPr lang="en-IN" sz="3600" dirty="0"/>
              <a:t/>
            </a:r>
            <a:br>
              <a:rPr lang="en-IN" sz="3600" dirty="0"/>
            </a:br>
            <a:r>
              <a:rPr lang="en-IN" sz="3600" dirty="0" smtClean="0"/>
              <a:t>(B.Com Ii  Year)</a:t>
            </a:r>
            <a:br>
              <a:rPr lang="en-IN" sz="3600" dirty="0" smtClean="0"/>
            </a:br>
            <a:r>
              <a:rPr lang="en-IN" sz="3600" dirty="0"/>
              <a:t/>
            </a:r>
            <a:br>
              <a:rPr lang="en-IN" sz="3600" dirty="0"/>
            </a:br>
            <a:r>
              <a:rPr lang="en-IN" sz="3600" dirty="0" smtClean="0"/>
              <a:t>COMPARISON BETWEEN COST ACCOUNTING &amp; FINANCIAL ACCOUNTING, MANAGEMENT ACCOUNTING</a:t>
            </a:r>
            <a:endParaRPr lang="en-IN" sz="3600" dirty="0"/>
          </a:p>
        </p:txBody>
      </p:sp>
      <p:sp>
        <p:nvSpPr>
          <p:cNvPr id="5" name="TextBox 4"/>
          <p:cNvSpPr txBox="1"/>
          <p:nvPr/>
        </p:nvSpPr>
        <p:spPr>
          <a:xfrm>
            <a:off x="3231838" y="4826675"/>
            <a:ext cx="5505027" cy="2031325"/>
          </a:xfrm>
          <a:prstGeom prst="rect">
            <a:avLst/>
          </a:prstGeom>
          <a:noFill/>
        </p:spPr>
        <p:txBody>
          <a:bodyPr wrap="square" rtlCol="0">
            <a:spAutoFit/>
          </a:bodyPr>
          <a:lstStyle/>
          <a:p>
            <a:r>
              <a:rPr lang="en-IN" b="1" dirty="0" smtClean="0"/>
              <a:t>Maj. (Dr.) Pradip Kumar Pandey</a:t>
            </a:r>
          </a:p>
          <a:p>
            <a:r>
              <a:rPr lang="en-IN" dirty="0" smtClean="0"/>
              <a:t>Associate Professor , Department of Commerce</a:t>
            </a:r>
          </a:p>
          <a:p>
            <a:r>
              <a:rPr lang="en-IN" dirty="0" smtClean="0"/>
              <a:t>HCPG College Varanasi</a:t>
            </a:r>
          </a:p>
          <a:p>
            <a:endParaRPr lang="en-IN" dirty="0"/>
          </a:p>
          <a:p>
            <a:r>
              <a:rPr lang="en-IN" b="1" dirty="0" smtClean="0"/>
              <a:t>Mob : </a:t>
            </a:r>
            <a:r>
              <a:rPr lang="en-IN" dirty="0" smtClean="0"/>
              <a:t>(+91)-9793914542</a:t>
            </a:r>
          </a:p>
          <a:p>
            <a:r>
              <a:rPr lang="en-IN" b="1" dirty="0" smtClean="0"/>
              <a:t>Email: </a:t>
            </a:r>
            <a:r>
              <a:rPr lang="en-IN" dirty="0" smtClean="0"/>
              <a:t>captainpkpandey@gmail.com</a:t>
            </a:r>
          </a:p>
          <a:p>
            <a:endParaRPr lang="en-IN"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9960" y="4571031"/>
            <a:ext cx="2281878" cy="1955799"/>
          </a:xfrm>
          <a:prstGeom prst="rect">
            <a:avLst/>
          </a:prstGeom>
        </p:spPr>
      </p:pic>
    </p:spTree>
    <p:extLst>
      <p:ext uri="{BB962C8B-B14F-4D97-AF65-F5344CB8AC3E}">
        <p14:creationId xmlns:p14="http://schemas.microsoft.com/office/powerpoint/2010/main" xmlns="" val="217544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7F9F0"/>
        </a:solidFill>
        <a:effectLst/>
      </p:bgPr>
    </p:bg>
    <p:spTree>
      <p:nvGrpSpPr>
        <p:cNvPr id="1" name=""/>
        <p:cNvGrpSpPr/>
        <p:nvPr/>
      </p:nvGrpSpPr>
      <p:grpSpPr>
        <a:xfrm>
          <a:off x="0" y="0"/>
          <a:ext cx="0" cy="0"/>
          <a:chOff x="0" y="0"/>
          <a:chExt cx="0" cy="0"/>
        </a:xfrm>
      </p:grpSpPr>
      <p:sp>
        <p:nvSpPr>
          <p:cNvPr id="2" name="TextBox 1"/>
          <p:cNvSpPr txBox="1"/>
          <p:nvPr/>
        </p:nvSpPr>
        <p:spPr>
          <a:xfrm>
            <a:off x="0" y="102550"/>
            <a:ext cx="2597921" cy="369332"/>
          </a:xfrm>
          <a:prstGeom prst="rect">
            <a:avLst/>
          </a:prstGeom>
          <a:noFill/>
        </p:spPr>
        <p:txBody>
          <a:bodyPr wrap="square" rtlCol="0">
            <a:spAutoFit/>
          </a:bodyPr>
          <a:lstStyle/>
          <a:p>
            <a:r>
              <a:rPr lang="en-IN" b="1" dirty="0" smtClean="0">
                <a:solidFill>
                  <a:srgbClr val="FF0000"/>
                </a:solidFill>
              </a:rPr>
              <a:t>SYLLABUS : </a:t>
            </a:r>
            <a:endParaRPr lang="en-IN" b="1" dirty="0">
              <a:solidFill>
                <a:srgbClr val="FF0000"/>
              </a:solidFill>
            </a:endParaRPr>
          </a:p>
        </p:txBody>
      </p:sp>
      <p:sp>
        <p:nvSpPr>
          <p:cNvPr id="3" name="TextBox 2"/>
          <p:cNvSpPr txBox="1"/>
          <p:nvPr/>
        </p:nvSpPr>
        <p:spPr>
          <a:xfrm>
            <a:off x="0" y="712941"/>
            <a:ext cx="12192000" cy="5632311"/>
          </a:xfrm>
          <a:prstGeom prst="rect">
            <a:avLst/>
          </a:prstGeom>
          <a:noFill/>
        </p:spPr>
        <p:txBody>
          <a:bodyPr wrap="square" rtlCol="0">
            <a:spAutoFit/>
          </a:bodyPr>
          <a:lstStyle/>
          <a:p>
            <a:r>
              <a:rPr lang="en-IN" b="1" dirty="0" smtClean="0"/>
              <a:t>UNIT – I</a:t>
            </a:r>
          </a:p>
          <a:p>
            <a:endParaRPr lang="en-IN" dirty="0"/>
          </a:p>
          <a:p>
            <a:r>
              <a:rPr lang="en-IN" dirty="0" smtClean="0"/>
              <a:t>Nature and Scope of Cost Accounting, Cost Vs. Management Accounting, Elements of Cost and their Classification, Methods and Techniques, Installation of </a:t>
            </a:r>
            <a:r>
              <a:rPr lang="en-IN" dirty="0"/>
              <a:t>Costing</a:t>
            </a:r>
            <a:r>
              <a:rPr lang="en-IN" dirty="0" smtClean="0"/>
              <a:t> System, Concept of Cost Audit.</a:t>
            </a:r>
          </a:p>
          <a:p>
            <a:endParaRPr lang="en-IN" dirty="0"/>
          </a:p>
          <a:p>
            <a:r>
              <a:rPr lang="en-IN" dirty="0" smtClean="0"/>
              <a:t>Accounting for material: Material Control, Techniques, Pricing of material issues, Treatment of material losses.</a:t>
            </a:r>
          </a:p>
          <a:p>
            <a:endParaRPr lang="en-IN" dirty="0"/>
          </a:p>
          <a:p>
            <a:r>
              <a:rPr lang="en-IN" b="1" dirty="0" smtClean="0"/>
              <a:t>UNIT – II</a:t>
            </a:r>
          </a:p>
          <a:p>
            <a:endParaRPr lang="en-IN" dirty="0"/>
          </a:p>
          <a:p>
            <a:r>
              <a:rPr lang="en-IN" dirty="0" smtClean="0"/>
              <a:t>Accounting for Labour: Labour Cost Control, Procedure, Labour Turnover, Idle Time and Overtime.</a:t>
            </a:r>
          </a:p>
          <a:p>
            <a:r>
              <a:rPr lang="en-IN" dirty="0" smtClean="0"/>
              <a:t>Methods of Wage Payment-Time and Piece rates, Incentive Schemes.</a:t>
            </a:r>
          </a:p>
          <a:p>
            <a:r>
              <a:rPr lang="en-IN" dirty="0" smtClean="0"/>
              <a:t>Accounting for Overheads: Classification and Departmentalization, Absorption of Overheads, Determination of Overhead rates, Under and Over Absorption and its treatment</a:t>
            </a:r>
          </a:p>
          <a:p>
            <a:endParaRPr lang="en-IN" dirty="0"/>
          </a:p>
          <a:p>
            <a:r>
              <a:rPr lang="en-IN" b="1" dirty="0" smtClean="0"/>
              <a:t>UNIT – III</a:t>
            </a:r>
          </a:p>
          <a:p>
            <a:r>
              <a:rPr lang="en-IN" dirty="0" smtClean="0"/>
              <a:t>Cost Ascertainment: Unit Costing Job Costing, Batch Costing, Contract Costing.</a:t>
            </a:r>
          </a:p>
          <a:p>
            <a:endParaRPr lang="en-IN" dirty="0"/>
          </a:p>
          <a:p>
            <a:r>
              <a:rPr lang="en-IN" b="1" dirty="0" smtClean="0"/>
              <a:t>UNIT – IV</a:t>
            </a:r>
          </a:p>
          <a:p>
            <a:r>
              <a:rPr lang="en-IN" dirty="0" smtClean="0"/>
              <a:t>Operating Costing, Process Costing, Cost Records: Integral and non-Integral System; </a:t>
            </a:r>
            <a:r>
              <a:rPr lang="en-IN" dirty="0" err="1" smtClean="0"/>
              <a:t>Reconcilation</a:t>
            </a:r>
            <a:r>
              <a:rPr lang="en-IN" dirty="0" smtClean="0"/>
              <a:t> of Cost and Financial Accounts.</a:t>
            </a:r>
            <a:endParaRPr lang="en-IN" dirty="0"/>
          </a:p>
        </p:txBody>
      </p:sp>
    </p:spTree>
    <p:extLst>
      <p:ext uri="{BB962C8B-B14F-4D97-AF65-F5344CB8AC3E}">
        <p14:creationId xmlns:p14="http://schemas.microsoft.com/office/powerpoint/2010/main" xmlns="" val="136771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7F9F0"/>
        </a:soli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2308324"/>
          </a:xfrm>
          <a:prstGeom prst="rect">
            <a:avLst/>
          </a:prstGeom>
          <a:noFill/>
        </p:spPr>
        <p:txBody>
          <a:bodyPr wrap="square" rtlCol="0">
            <a:spAutoFit/>
          </a:bodyPr>
          <a:lstStyle/>
          <a:p>
            <a:r>
              <a:rPr lang="en-IN" b="1" dirty="0" smtClean="0">
                <a:solidFill>
                  <a:srgbClr val="FF0000"/>
                </a:solidFill>
              </a:rPr>
              <a:t>COST ACCOUNTING AND FINANCIAL ACCOUNTING- COMPARISON</a:t>
            </a:r>
          </a:p>
          <a:p>
            <a:endParaRPr lang="en-IN" dirty="0"/>
          </a:p>
          <a:p>
            <a:r>
              <a:rPr lang="en-IN" dirty="0" smtClean="0"/>
              <a:t>Both cost accounting and financial accounting are concerned with recording and presentation of financial data. The two systems rests on the same principles concerning debit and credit and have same sources for recording the transactions. But the cost accounting is much more details than financial accounting.</a:t>
            </a:r>
          </a:p>
          <a:p>
            <a:endParaRPr lang="en-IN" dirty="0"/>
          </a:p>
          <a:p>
            <a:r>
              <a:rPr lang="en-IN" dirty="0" smtClean="0"/>
              <a:t>The main points of difference between Cost Accounting and Financial Accounting are mentioned below:</a:t>
            </a:r>
            <a:endParaRPr lang="en-IN" dirty="0"/>
          </a:p>
          <a:p>
            <a:r>
              <a:rPr lang="en-IN" dirty="0" smtClean="0"/>
              <a:t>  </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1341078472"/>
              </p:ext>
            </p:extLst>
          </p:nvPr>
        </p:nvGraphicFramePr>
        <p:xfrm>
          <a:off x="0" y="2369005"/>
          <a:ext cx="12192000" cy="3826728"/>
        </p:xfrm>
        <a:graphic>
          <a:graphicData uri="http://schemas.openxmlformats.org/drawingml/2006/table">
            <a:tbl>
              <a:tblPr firstRow="1" bandRow="1">
                <a:tableStyleId>{5C22544A-7EE6-4342-B048-85BDC9FD1C3A}</a:tableStyleId>
              </a:tblPr>
              <a:tblGrid>
                <a:gridCol w="4064000"/>
                <a:gridCol w="4064000"/>
                <a:gridCol w="4064000"/>
              </a:tblGrid>
              <a:tr h="382488">
                <a:tc>
                  <a:txBody>
                    <a:bodyPr/>
                    <a:lstStyle/>
                    <a:p>
                      <a:pPr algn="ctr"/>
                      <a:r>
                        <a:rPr lang="en-IN" sz="1600" dirty="0" smtClean="0">
                          <a:solidFill>
                            <a:schemeClr val="tx1"/>
                          </a:solidFill>
                        </a:rPr>
                        <a:t>Basis</a:t>
                      </a:r>
                      <a:endParaRPr lang="en-IN" sz="1600" dirty="0">
                        <a:solidFill>
                          <a:schemeClr val="tx1"/>
                        </a:solidFill>
                      </a:endParaRPr>
                    </a:p>
                  </a:txBody>
                  <a:tcPr>
                    <a:solidFill>
                      <a:srgbClr val="FFFF00"/>
                    </a:solidFill>
                  </a:tcPr>
                </a:tc>
                <a:tc>
                  <a:txBody>
                    <a:bodyPr/>
                    <a:lstStyle/>
                    <a:p>
                      <a:pPr algn="ctr"/>
                      <a:r>
                        <a:rPr lang="en-IN" sz="1600" dirty="0" smtClean="0">
                          <a:solidFill>
                            <a:schemeClr val="tx1"/>
                          </a:solidFill>
                        </a:rPr>
                        <a:t>Financial Accounting</a:t>
                      </a:r>
                      <a:endParaRPr lang="en-IN" sz="1600" dirty="0">
                        <a:solidFill>
                          <a:schemeClr val="tx1"/>
                        </a:solidFill>
                      </a:endParaRPr>
                    </a:p>
                  </a:txBody>
                  <a:tcPr>
                    <a:solidFill>
                      <a:srgbClr val="FFFF00"/>
                    </a:solidFill>
                  </a:tcPr>
                </a:tc>
                <a:tc>
                  <a:txBody>
                    <a:bodyPr/>
                    <a:lstStyle/>
                    <a:p>
                      <a:pPr algn="ctr"/>
                      <a:r>
                        <a:rPr lang="en-IN" sz="1600" dirty="0" smtClean="0">
                          <a:solidFill>
                            <a:schemeClr val="tx1"/>
                          </a:solidFill>
                        </a:rPr>
                        <a:t>Cost Accounting</a:t>
                      </a:r>
                      <a:endParaRPr lang="en-IN" sz="1600" dirty="0">
                        <a:solidFill>
                          <a:schemeClr val="tx1"/>
                        </a:solidFill>
                      </a:endParaRPr>
                    </a:p>
                  </a:txBody>
                  <a:tcPr>
                    <a:solidFill>
                      <a:srgbClr val="FFFF00"/>
                    </a:solidFill>
                  </a:tcPr>
                </a:tc>
              </a:tr>
              <a:tr h="382488">
                <a:tc>
                  <a:txBody>
                    <a:bodyPr/>
                    <a:lstStyle/>
                    <a:p>
                      <a:pPr algn="ctr"/>
                      <a:r>
                        <a:rPr lang="en-IN" sz="1600" dirty="0" smtClean="0"/>
                        <a:t>Purpose</a:t>
                      </a:r>
                      <a:endParaRPr lang="en-IN" sz="1600" dirty="0"/>
                    </a:p>
                  </a:txBody>
                  <a:tcPr>
                    <a:solidFill>
                      <a:srgbClr val="92D050"/>
                    </a:solidFill>
                  </a:tcPr>
                </a:tc>
                <a:tc>
                  <a:txBody>
                    <a:bodyPr/>
                    <a:lstStyle/>
                    <a:p>
                      <a:r>
                        <a:rPr lang="en-IN" sz="1600" dirty="0" smtClean="0"/>
                        <a:t>The main purpose is to prepare the profit</a:t>
                      </a:r>
                      <a:r>
                        <a:rPr lang="en-IN" sz="1600" baseline="0" dirty="0" smtClean="0"/>
                        <a:t> and loss account and Balance Sheet for reporting to owners or Shareholders or other outside agencies.</a:t>
                      </a:r>
                      <a:endParaRPr lang="en-IN" sz="1600" dirty="0"/>
                    </a:p>
                  </a:txBody>
                  <a:tcPr/>
                </a:tc>
                <a:tc>
                  <a:txBody>
                    <a:bodyPr/>
                    <a:lstStyle/>
                    <a:p>
                      <a:r>
                        <a:rPr lang="en-IN" sz="1600" dirty="0" smtClean="0"/>
                        <a:t>The main purpose is</a:t>
                      </a:r>
                      <a:r>
                        <a:rPr lang="en-IN" sz="1600" baseline="0" dirty="0" smtClean="0"/>
                        <a:t> to provide detailed cost information to management i.e. internal users</a:t>
                      </a:r>
                      <a:endParaRPr lang="en-IN" sz="1600" dirty="0"/>
                    </a:p>
                  </a:txBody>
                  <a:tcPr/>
                </a:tc>
              </a:tr>
              <a:tr h="382488">
                <a:tc>
                  <a:txBody>
                    <a:bodyPr/>
                    <a:lstStyle/>
                    <a:p>
                      <a:pPr algn="ctr"/>
                      <a:r>
                        <a:rPr lang="en-IN" sz="1600" dirty="0" smtClean="0"/>
                        <a:t>Statutory requirement </a:t>
                      </a:r>
                      <a:endParaRPr lang="en-IN" sz="1600" dirty="0"/>
                    </a:p>
                  </a:txBody>
                  <a:tcPr>
                    <a:solidFill>
                      <a:srgbClr val="00B0F0"/>
                    </a:solidFill>
                  </a:tcPr>
                </a:tc>
                <a:tc>
                  <a:txBody>
                    <a:bodyPr/>
                    <a:lstStyle/>
                    <a:p>
                      <a:r>
                        <a:rPr lang="en-IN" sz="1600" dirty="0" smtClean="0"/>
                        <a:t>These</a:t>
                      </a:r>
                      <a:r>
                        <a:rPr lang="en-IN" sz="1600" baseline="0" dirty="0" smtClean="0"/>
                        <a:t> accounts are obligatory to be prepared according to legal requirement of Companies Act and Income Tax Act</a:t>
                      </a:r>
                      <a:endParaRPr lang="en-IN" sz="1600" dirty="0"/>
                    </a:p>
                  </a:txBody>
                  <a:tcPr/>
                </a:tc>
                <a:tc>
                  <a:txBody>
                    <a:bodyPr/>
                    <a:lstStyle/>
                    <a:p>
                      <a:r>
                        <a:rPr lang="en-IN" sz="1600" dirty="0" smtClean="0"/>
                        <a:t>Maintenance of these accounts are voluntarily except in certain industries where it has been made obligatory to keep cost records</a:t>
                      </a:r>
                      <a:r>
                        <a:rPr lang="en-IN" sz="1600" baseline="0" dirty="0" smtClean="0"/>
                        <a:t> under the Companies Act</a:t>
                      </a:r>
                      <a:endParaRPr lang="en-IN" sz="1600" dirty="0"/>
                    </a:p>
                  </a:txBody>
                  <a:tcPr/>
                </a:tc>
              </a:tr>
              <a:tr h="382488">
                <a:tc>
                  <a:txBody>
                    <a:bodyPr/>
                    <a:lstStyle/>
                    <a:p>
                      <a:pPr algn="ctr"/>
                      <a:r>
                        <a:rPr lang="en-IN" sz="1600" dirty="0" smtClean="0"/>
                        <a:t>Analysis of cost and</a:t>
                      </a:r>
                      <a:r>
                        <a:rPr lang="en-IN" sz="1600" baseline="0" dirty="0" smtClean="0"/>
                        <a:t> profit</a:t>
                      </a:r>
                      <a:endParaRPr lang="en-IN" sz="1600" dirty="0"/>
                    </a:p>
                  </a:txBody>
                  <a:tcPr>
                    <a:solidFill>
                      <a:schemeClr val="accent4"/>
                    </a:solidFill>
                  </a:tcPr>
                </a:tc>
                <a:tc>
                  <a:txBody>
                    <a:bodyPr/>
                    <a:lstStyle/>
                    <a:p>
                      <a:r>
                        <a:rPr lang="en-IN" sz="1600" dirty="0" smtClean="0"/>
                        <a:t>Financial</a:t>
                      </a:r>
                      <a:r>
                        <a:rPr lang="en-IN" sz="1600" baseline="0" dirty="0" smtClean="0"/>
                        <a:t> accounts reveal the profit or loss of the business as a whole for a particular period. It does not show cost and profit for individual product.</a:t>
                      </a:r>
                      <a:endParaRPr lang="en-IN" sz="1600" dirty="0"/>
                    </a:p>
                  </a:txBody>
                  <a:tcPr/>
                </a:tc>
                <a:tc>
                  <a:txBody>
                    <a:bodyPr/>
                    <a:lstStyle/>
                    <a:p>
                      <a:r>
                        <a:rPr lang="en-IN" sz="1600" dirty="0" smtClean="0"/>
                        <a:t>Cost Account show the detailed cost and profit</a:t>
                      </a:r>
                      <a:r>
                        <a:rPr lang="en-IN" sz="1600" baseline="0" dirty="0" smtClean="0"/>
                        <a:t> data for each product line, department, process etc.</a:t>
                      </a:r>
                      <a:endParaRPr lang="en-IN" sz="1600" dirty="0"/>
                    </a:p>
                  </a:txBody>
                  <a:tcPr/>
                </a:tc>
              </a:tr>
            </a:tbl>
          </a:graphicData>
        </a:graphic>
      </p:graphicFrame>
    </p:spTree>
    <p:extLst>
      <p:ext uri="{BB962C8B-B14F-4D97-AF65-F5344CB8AC3E}">
        <p14:creationId xmlns:p14="http://schemas.microsoft.com/office/powerpoint/2010/main" xmlns="" val="496942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7F9F0"/>
        </a:soli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369332"/>
          </a:xfrm>
          <a:prstGeom prst="rect">
            <a:avLst/>
          </a:prstGeom>
          <a:noFill/>
        </p:spPr>
        <p:txBody>
          <a:bodyPr wrap="square" rtlCol="0">
            <a:spAutoFit/>
          </a:bodyPr>
          <a:lstStyle/>
          <a:p>
            <a:r>
              <a:rPr lang="en-IN" b="1" dirty="0" smtClean="0">
                <a:solidFill>
                  <a:srgbClr val="FF0000"/>
                </a:solidFill>
              </a:rPr>
              <a:t>Contd.</a:t>
            </a:r>
            <a:endParaRPr lang="en-IN" dirty="0">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4180282321"/>
              </p:ext>
            </p:extLst>
          </p:nvPr>
        </p:nvGraphicFramePr>
        <p:xfrm>
          <a:off x="0" y="591479"/>
          <a:ext cx="12192000" cy="5603972"/>
        </p:xfrm>
        <a:graphic>
          <a:graphicData uri="http://schemas.openxmlformats.org/drawingml/2006/table">
            <a:tbl>
              <a:tblPr firstRow="1" bandRow="1">
                <a:tableStyleId>{5C22544A-7EE6-4342-B048-85BDC9FD1C3A}</a:tableStyleId>
              </a:tblPr>
              <a:tblGrid>
                <a:gridCol w="4064000"/>
                <a:gridCol w="4064000"/>
                <a:gridCol w="4064000"/>
              </a:tblGrid>
              <a:tr h="385230">
                <a:tc>
                  <a:txBody>
                    <a:bodyPr/>
                    <a:lstStyle/>
                    <a:p>
                      <a:pPr algn="ctr"/>
                      <a:r>
                        <a:rPr lang="en-IN" sz="1600" dirty="0" smtClean="0">
                          <a:solidFill>
                            <a:schemeClr val="tx1"/>
                          </a:solidFill>
                        </a:rPr>
                        <a:t>Basis</a:t>
                      </a:r>
                      <a:endParaRPr lang="en-IN" sz="1600" dirty="0">
                        <a:solidFill>
                          <a:schemeClr val="tx1"/>
                        </a:solidFill>
                      </a:endParaRPr>
                    </a:p>
                  </a:txBody>
                  <a:tcPr>
                    <a:solidFill>
                      <a:srgbClr val="FFFF00"/>
                    </a:solidFill>
                  </a:tcPr>
                </a:tc>
                <a:tc>
                  <a:txBody>
                    <a:bodyPr/>
                    <a:lstStyle/>
                    <a:p>
                      <a:pPr algn="ctr"/>
                      <a:r>
                        <a:rPr lang="en-IN" sz="1600" dirty="0" smtClean="0">
                          <a:solidFill>
                            <a:schemeClr val="tx1"/>
                          </a:solidFill>
                        </a:rPr>
                        <a:t>Financial Accounting</a:t>
                      </a:r>
                      <a:endParaRPr lang="en-IN" sz="1600" dirty="0">
                        <a:solidFill>
                          <a:schemeClr val="tx1"/>
                        </a:solidFill>
                      </a:endParaRPr>
                    </a:p>
                  </a:txBody>
                  <a:tcPr>
                    <a:solidFill>
                      <a:srgbClr val="FFFF00"/>
                    </a:solidFill>
                  </a:tcPr>
                </a:tc>
                <a:tc>
                  <a:txBody>
                    <a:bodyPr/>
                    <a:lstStyle/>
                    <a:p>
                      <a:pPr algn="ctr"/>
                      <a:r>
                        <a:rPr lang="en-IN" sz="1600" dirty="0" smtClean="0">
                          <a:solidFill>
                            <a:schemeClr val="tx1"/>
                          </a:solidFill>
                        </a:rPr>
                        <a:t>Cost Accounting</a:t>
                      </a:r>
                      <a:endParaRPr lang="en-IN" sz="1600" dirty="0">
                        <a:solidFill>
                          <a:schemeClr val="tx1"/>
                        </a:solidFill>
                      </a:endParaRPr>
                    </a:p>
                  </a:txBody>
                  <a:tcPr>
                    <a:solidFill>
                      <a:srgbClr val="FFFF00"/>
                    </a:solidFill>
                  </a:tcPr>
                </a:tc>
              </a:tr>
              <a:tr h="828859">
                <a:tc>
                  <a:txBody>
                    <a:bodyPr/>
                    <a:lstStyle/>
                    <a:p>
                      <a:pPr algn="ctr"/>
                      <a:r>
                        <a:rPr lang="en-IN" sz="1600" dirty="0" smtClean="0"/>
                        <a:t>Periodicity of reporting</a:t>
                      </a:r>
                      <a:endParaRPr lang="en-IN" sz="1600" dirty="0"/>
                    </a:p>
                  </a:txBody>
                  <a:tcPr>
                    <a:solidFill>
                      <a:srgbClr val="00B050"/>
                    </a:solidFill>
                  </a:tcPr>
                </a:tc>
                <a:tc>
                  <a:txBody>
                    <a:bodyPr/>
                    <a:lstStyle/>
                    <a:p>
                      <a:r>
                        <a:rPr lang="en-IN" sz="1600" dirty="0" smtClean="0"/>
                        <a:t>Financial products are prepared periodically usually</a:t>
                      </a:r>
                      <a:r>
                        <a:rPr lang="en-IN" sz="1600" baseline="0" dirty="0" smtClean="0"/>
                        <a:t> on an annual basis</a:t>
                      </a:r>
                      <a:endParaRPr lang="en-IN" sz="1600" dirty="0"/>
                    </a:p>
                  </a:txBody>
                  <a:tcPr/>
                </a:tc>
                <a:tc>
                  <a:txBody>
                    <a:bodyPr/>
                    <a:lstStyle/>
                    <a:p>
                      <a:r>
                        <a:rPr lang="en-IN" sz="1600" dirty="0" smtClean="0"/>
                        <a:t>Cost</a:t>
                      </a:r>
                      <a:r>
                        <a:rPr lang="en-IN" sz="1600" baseline="0" dirty="0" smtClean="0"/>
                        <a:t> reporting is a continuous process and may be on daily, weekly or monthly basis</a:t>
                      </a:r>
                      <a:endParaRPr lang="en-IN" sz="1600" dirty="0"/>
                    </a:p>
                  </a:txBody>
                  <a:tcPr/>
                </a:tc>
              </a:tr>
              <a:tr h="1074447">
                <a:tc>
                  <a:txBody>
                    <a:bodyPr/>
                    <a:lstStyle/>
                    <a:p>
                      <a:pPr algn="ctr"/>
                      <a:r>
                        <a:rPr lang="en-IN" sz="1600" dirty="0" smtClean="0"/>
                        <a:t>Control aspect</a:t>
                      </a:r>
                      <a:endParaRPr lang="en-IN" sz="1600" dirty="0"/>
                    </a:p>
                  </a:txBody>
                  <a:tcPr>
                    <a:solidFill>
                      <a:srgbClr val="7030A0"/>
                    </a:solidFill>
                  </a:tcPr>
                </a:tc>
                <a:tc>
                  <a:txBody>
                    <a:bodyPr/>
                    <a:lstStyle/>
                    <a:p>
                      <a:r>
                        <a:rPr lang="en-IN" sz="1600" dirty="0" smtClean="0"/>
                        <a:t>It lays emphasis on the recordings of financial transactions and does not attach importance of control aspect </a:t>
                      </a:r>
                      <a:endParaRPr lang="en-IN" sz="1600" dirty="0"/>
                    </a:p>
                  </a:txBody>
                  <a:tcPr/>
                </a:tc>
                <a:tc>
                  <a:txBody>
                    <a:bodyPr/>
                    <a:lstStyle/>
                    <a:p>
                      <a:r>
                        <a:rPr lang="en-IN" sz="1600" dirty="0" smtClean="0"/>
                        <a:t>It provides for a detailed system of controls with the help of certain special techniques like standard costing and budgetary control.</a:t>
                      </a:r>
                      <a:endParaRPr lang="en-IN" sz="1600" dirty="0"/>
                    </a:p>
                  </a:txBody>
                  <a:tcPr/>
                </a:tc>
              </a:tr>
              <a:tr h="828859">
                <a:tc>
                  <a:txBody>
                    <a:bodyPr/>
                    <a:lstStyle/>
                    <a:p>
                      <a:pPr algn="ctr"/>
                      <a:r>
                        <a:rPr lang="en-IN" sz="1600" dirty="0" smtClean="0"/>
                        <a:t>Types of transaction recorded</a:t>
                      </a:r>
                      <a:endParaRPr lang="en-IN" sz="1600" dirty="0"/>
                    </a:p>
                  </a:txBody>
                  <a:tcPr>
                    <a:solidFill>
                      <a:schemeClr val="accent1">
                        <a:lumMod val="40000"/>
                        <a:lumOff val="60000"/>
                      </a:schemeClr>
                    </a:solidFill>
                  </a:tcPr>
                </a:tc>
                <a:tc>
                  <a:txBody>
                    <a:bodyPr/>
                    <a:lstStyle/>
                    <a:p>
                      <a:r>
                        <a:rPr lang="en-IN" sz="1600" dirty="0" smtClean="0"/>
                        <a:t>Financial accounting records only external transactions like sales purchase receipts etc. with outside parties </a:t>
                      </a:r>
                      <a:endParaRPr lang="en-IN" sz="1600" dirty="0"/>
                    </a:p>
                  </a:txBody>
                  <a:tcPr/>
                </a:tc>
                <a:tc>
                  <a:txBody>
                    <a:bodyPr/>
                    <a:lstStyle/>
                    <a:p>
                      <a:r>
                        <a:rPr lang="en-IN" sz="1600" dirty="0" smtClean="0"/>
                        <a:t>Cost accounting not only record external transactions</a:t>
                      </a:r>
                      <a:r>
                        <a:rPr lang="en-IN" sz="1600" baseline="0" dirty="0" smtClean="0"/>
                        <a:t> but also internal or inter-departmental transactions.</a:t>
                      </a:r>
                      <a:endParaRPr lang="en-IN" sz="1600" dirty="0"/>
                    </a:p>
                  </a:txBody>
                  <a:tcPr/>
                </a:tc>
              </a:tr>
              <a:tr h="828859">
                <a:tc>
                  <a:txBody>
                    <a:bodyPr/>
                    <a:lstStyle/>
                    <a:p>
                      <a:pPr algn="ctr"/>
                      <a:r>
                        <a:rPr lang="en-IN" sz="1600" dirty="0" smtClean="0"/>
                        <a:t>Valuation of stocks </a:t>
                      </a:r>
                      <a:endParaRPr lang="en-IN" sz="1600" dirty="0"/>
                    </a:p>
                  </a:txBody>
                  <a:tcPr>
                    <a:solidFill>
                      <a:schemeClr val="bg2">
                        <a:lumMod val="50000"/>
                      </a:schemeClr>
                    </a:solidFill>
                  </a:tcPr>
                </a:tc>
                <a:tc>
                  <a:txBody>
                    <a:bodyPr/>
                    <a:lstStyle/>
                    <a:p>
                      <a:r>
                        <a:rPr lang="en-IN" sz="1600" dirty="0" smtClean="0"/>
                        <a:t>Stocks are valued at cost or market price whichever is</a:t>
                      </a:r>
                      <a:r>
                        <a:rPr lang="en-IN" sz="1600" baseline="0" dirty="0" smtClean="0"/>
                        <a:t> less</a:t>
                      </a:r>
                      <a:endParaRPr lang="en-IN" sz="1600" dirty="0"/>
                    </a:p>
                  </a:txBody>
                  <a:tcPr/>
                </a:tc>
                <a:tc>
                  <a:txBody>
                    <a:bodyPr/>
                    <a:lstStyle/>
                    <a:p>
                      <a:r>
                        <a:rPr lang="en-IN" sz="1600" dirty="0" smtClean="0"/>
                        <a:t>Stocks are valued at cost price</a:t>
                      </a:r>
                      <a:endParaRPr lang="en-IN" sz="1600" dirty="0"/>
                    </a:p>
                  </a:txBody>
                  <a:tcPr/>
                </a:tc>
              </a:tr>
              <a:tr h="828859">
                <a:tc>
                  <a:txBody>
                    <a:bodyPr/>
                    <a:lstStyle/>
                    <a:p>
                      <a:pPr algn="ctr"/>
                      <a:r>
                        <a:rPr lang="en-IN" sz="1600" dirty="0" smtClean="0"/>
                        <a:t>Emphasis</a:t>
                      </a:r>
                      <a:endParaRPr lang="en-IN" sz="1600" dirty="0"/>
                    </a:p>
                  </a:txBody>
                  <a:tcPr>
                    <a:solidFill>
                      <a:schemeClr val="accent5">
                        <a:lumMod val="40000"/>
                        <a:lumOff val="60000"/>
                      </a:schemeClr>
                    </a:solidFill>
                  </a:tcPr>
                </a:tc>
                <a:tc>
                  <a:txBody>
                    <a:bodyPr/>
                    <a:lstStyle/>
                    <a:p>
                      <a:r>
                        <a:rPr lang="en-IN" sz="1600" dirty="0" smtClean="0"/>
                        <a:t>This emphasises</a:t>
                      </a:r>
                      <a:r>
                        <a:rPr lang="en-IN" sz="1600" baseline="0" dirty="0" smtClean="0"/>
                        <a:t> the measurement of profitability</a:t>
                      </a:r>
                      <a:endParaRPr lang="en-IN" sz="1600" dirty="0"/>
                    </a:p>
                  </a:txBody>
                  <a:tcPr/>
                </a:tc>
                <a:tc>
                  <a:txBody>
                    <a:bodyPr/>
                    <a:lstStyle/>
                    <a:p>
                      <a:r>
                        <a:rPr lang="en-IN" sz="1600" dirty="0" smtClean="0"/>
                        <a:t>This emphasises ascertainment of costs.</a:t>
                      </a:r>
                      <a:endParaRPr lang="en-IN" sz="1600" dirty="0"/>
                    </a:p>
                  </a:txBody>
                  <a:tcPr/>
                </a:tc>
              </a:tr>
              <a:tr h="828859">
                <a:tc>
                  <a:txBody>
                    <a:bodyPr/>
                    <a:lstStyle/>
                    <a:p>
                      <a:pPr algn="ctr"/>
                      <a:r>
                        <a:rPr lang="en-IN" sz="1600" dirty="0" smtClean="0"/>
                        <a:t>Classification</a:t>
                      </a:r>
                      <a:endParaRPr lang="en-IN" sz="1600" dirty="0"/>
                    </a:p>
                  </a:txBody>
                  <a:tcPr>
                    <a:solidFill>
                      <a:srgbClr val="FFC000"/>
                    </a:solidFill>
                  </a:tcPr>
                </a:tc>
                <a:tc>
                  <a:txBody>
                    <a:bodyPr/>
                    <a:lstStyle/>
                    <a:p>
                      <a:r>
                        <a:rPr lang="en-IN" sz="1600" dirty="0" smtClean="0"/>
                        <a:t>Financial account do not classify account, expenses etc.</a:t>
                      </a:r>
                      <a:endParaRPr lang="en-IN" sz="1600" dirty="0"/>
                    </a:p>
                  </a:txBody>
                  <a:tcPr/>
                </a:tc>
                <a:tc>
                  <a:txBody>
                    <a:bodyPr/>
                    <a:lstStyle/>
                    <a:p>
                      <a:r>
                        <a:rPr lang="en-IN" sz="1600" dirty="0" smtClean="0"/>
                        <a:t>In Cost accounting they are classified properly and analysed perfectly.</a:t>
                      </a:r>
                      <a:endParaRPr lang="en-IN" sz="1600" dirty="0"/>
                    </a:p>
                  </a:txBody>
                  <a:tcPr/>
                </a:tc>
              </a:tr>
            </a:tbl>
          </a:graphicData>
        </a:graphic>
      </p:graphicFrame>
    </p:spTree>
    <p:extLst>
      <p:ext uri="{BB962C8B-B14F-4D97-AF65-F5344CB8AC3E}">
        <p14:creationId xmlns:p14="http://schemas.microsoft.com/office/powerpoint/2010/main" xmlns="" val="3556245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7F9F0"/>
        </a:soli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2031325"/>
          </a:xfrm>
          <a:prstGeom prst="rect">
            <a:avLst/>
          </a:prstGeom>
          <a:noFill/>
        </p:spPr>
        <p:txBody>
          <a:bodyPr wrap="square" rtlCol="0">
            <a:spAutoFit/>
          </a:bodyPr>
          <a:lstStyle/>
          <a:p>
            <a:r>
              <a:rPr lang="en-IN" b="1" dirty="0" smtClean="0">
                <a:solidFill>
                  <a:srgbClr val="FF0000"/>
                </a:solidFill>
              </a:rPr>
              <a:t>COST ACCOUNTING AND MANAGEMENT ACCOUNTING- COMPARISON</a:t>
            </a:r>
          </a:p>
          <a:p>
            <a:endParaRPr lang="en-IN" dirty="0">
              <a:solidFill>
                <a:prstClr val="black"/>
              </a:solidFill>
            </a:endParaRPr>
          </a:p>
          <a:p>
            <a:r>
              <a:rPr lang="en-IN" dirty="0" smtClean="0">
                <a:solidFill>
                  <a:prstClr val="black"/>
                </a:solidFill>
              </a:rPr>
              <a:t>Some accounting professional are of the view that cost accounting is a branch of management accounting. Such a close relationship exist between the two categories of accounting. Both are internal to organisation. Both have the same objectives- for instance, both assist management in its function of planning, controlling and decision making. However there are some key differences between the two which are highlighted below: </a:t>
            </a:r>
          </a:p>
          <a:p>
            <a:endParaRPr lang="en-IN" dirty="0">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4096663721"/>
              </p:ext>
            </p:extLst>
          </p:nvPr>
        </p:nvGraphicFramePr>
        <p:xfrm>
          <a:off x="0" y="2488646"/>
          <a:ext cx="12192000" cy="3430488"/>
        </p:xfrm>
        <a:graphic>
          <a:graphicData uri="http://schemas.openxmlformats.org/drawingml/2006/table">
            <a:tbl>
              <a:tblPr firstRow="1" bandRow="1">
                <a:tableStyleId>{5C22544A-7EE6-4342-B048-85BDC9FD1C3A}</a:tableStyleId>
              </a:tblPr>
              <a:tblGrid>
                <a:gridCol w="4064000"/>
                <a:gridCol w="4064000"/>
                <a:gridCol w="4064000"/>
              </a:tblGrid>
              <a:tr h="382488">
                <a:tc>
                  <a:txBody>
                    <a:bodyPr/>
                    <a:lstStyle/>
                    <a:p>
                      <a:pPr algn="ctr"/>
                      <a:r>
                        <a:rPr lang="en-IN" sz="1600" dirty="0" smtClean="0">
                          <a:solidFill>
                            <a:schemeClr val="tx1"/>
                          </a:solidFill>
                        </a:rPr>
                        <a:t>Basis</a:t>
                      </a:r>
                      <a:endParaRPr lang="en-IN" sz="1600" dirty="0">
                        <a:solidFill>
                          <a:schemeClr val="tx1"/>
                        </a:solidFill>
                      </a:endParaRPr>
                    </a:p>
                  </a:txBody>
                  <a:tcPr>
                    <a:solidFill>
                      <a:srgbClr val="FFFF00"/>
                    </a:solidFill>
                  </a:tcPr>
                </a:tc>
                <a:tc>
                  <a:txBody>
                    <a:bodyPr/>
                    <a:lstStyle/>
                    <a:p>
                      <a:pPr algn="ctr"/>
                      <a:r>
                        <a:rPr lang="en-IN" sz="1600" dirty="0" smtClean="0">
                          <a:solidFill>
                            <a:schemeClr val="tx1"/>
                          </a:solidFill>
                        </a:rPr>
                        <a:t>Cost Accounting</a:t>
                      </a:r>
                      <a:endParaRPr lang="en-IN" sz="1600" dirty="0">
                        <a:solidFill>
                          <a:schemeClr val="tx1"/>
                        </a:solidFill>
                      </a:endParaRPr>
                    </a:p>
                  </a:txBody>
                  <a:tcPr>
                    <a:solidFill>
                      <a:srgbClr val="FFFF00"/>
                    </a:solidFill>
                  </a:tcPr>
                </a:tc>
                <a:tc>
                  <a:txBody>
                    <a:bodyPr/>
                    <a:lstStyle/>
                    <a:p>
                      <a:pPr algn="ctr"/>
                      <a:r>
                        <a:rPr lang="en-IN" sz="1600" dirty="0" smtClean="0">
                          <a:solidFill>
                            <a:schemeClr val="tx1"/>
                          </a:solidFill>
                        </a:rPr>
                        <a:t>Management Accounting</a:t>
                      </a:r>
                      <a:endParaRPr lang="en-IN" sz="1600" dirty="0">
                        <a:solidFill>
                          <a:schemeClr val="tx1"/>
                        </a:solidFill>
                      </a:endParaRPr>
                    </a:p>
                  </a:txBody>
                  <a:tcPr>
                    <a:solidFill>
                      <a:srgbClr val="FFFF00"/>
                    </a:solidFill>
                  </a:tcPr>
                </a:tc>
              </a:tr>
              <a:tr h="382488">
                <a:tc>
                  <a:txBody>
                    <a:bodyPr/>
                    <a:lstStyle/>
                    <a:p>
                      <a:pPr algn="ctr"/>
                      <a:r>
                        <a:rPr lang="en-IN" sz="1600" dirty="0" smtClean="0"/>
                        <a:t>Objective</a:t>
                      </a:r>
                      <a:endParaRPr lang="en-IN" sz="1600" dirty="0"/>
                    </a:p>
                  </a:txBody>
                  <a:tcPr>
                    <a:solidFill>
                      <a:srgbClr val="00B0F0"/>
                    </a:solidFill>
                  </a:tcPr>
                </a:tc>
                <a:tc>
                  <a:txBody>
                    <a:bodyPr/>
                    <a:lstStyle/>
                    <a:p>
                      <a:r>
                        <a:rPr lang="en-IN" sz="1600" dirty="0" smtClean="0"/>
                        <a:t>It is concerned with the ascertainment,</a:t>
                      </a:r>
                      <a:r>
                        <a:rPr lang="en-IN" sz="1600" baseline="0" dirty="0" smtClean="0"/>
                        <a:t> allocation, distribution and accounting aspects of costs</a:t>
                      </a:r>
                      <a:endParaRPr lang="en-IN" sz="1600" dirty="0"/>
                    </a:p>
                  </a:txBody>
                  <a:tcPr/>
                </a:tc>
                <a:tc>
                  <a:txBody>
                    <a:bodyPr/>
                    <a:lstStyle/>
                    <a:p>
                      <a:r>
                        <a:rPr lang="en-IN" sz="1600" dirty="0" smtClean="0"/>
                        <a:t>This</a:t>
                      </a:r>
                      <a:r>
                        <a:rPr lang="en-IN" sz="1600" baseline="0" dirty="0" smtClean="0"/>
                        <a:t> is mainly concerned with (</a:t>
                      </a:r>
                      <a:r>
                        <a:rPr lang="en-IN" sz="1600" baseline="0" dirty="0" err="1" smtClean="0"/>
                        <a:t>i</a:t>
                      </a:r>
                      <a:r>
                        <a:rPr lang="en-IN" sz="1600" baseline="0" dirty="0" smtClean="0"/>
                        <a:t>) the impact (ii) effect aspect of costs</a:t>
                      </a:r>
                      <a:endParaRPr lang="en-IN" sz="1600" dirty="0"/>
                    </a:p>
                  </a:txBody>
                  <a:tcPr/>
                </a:tc>
              </a:tr>
              <a:tr h="382488">
                <a:tc>
                  <a:txBody>
                    <a:bodyPr/>
                    <a:lstStyle/>
                    <a:p>
                      <a:pPr algn="ctr"/>
                      <a:r>
                        <a:rPr lang="en-IN" sz="1600" dirty="0" smtClean="0"/>
                        <a:t>Hierarchy</a:t>
                      </a:r>
                      <a:r>
                        <a:rPr lang="en-IN" sz="1600" baseline="0" dirty="0" smtClean="0"/>
                        <a:t> level</a:t>
                      </a:r>
                      <a:r>
                        <a:rPr lang="en-IN" sz="1600" dirty="0" smtClean="0"/>
                        <a:t> </a:t>
                      </a:r>
                      <a:endParaRPr lang="en-IN" sz="1600" dirty="0"/>
                    </a:p>
                  </a:txBody>
                  <a:tcPr>
                    <a:solidFill>
                      <a:srgbClr val="92D050"/>
                    </a:solidFill>
                  </a:tcPr>
                </a:tc>
                <a:tc>
                  <a:txBody>
                    <a:bodyPr/>
                    <a:lstStyle/>
                    <a:p>
                      <a:r>
                        <a:rPr lang="en-IN" sz="1600" dirty="0" smtClean="0"/>
                        <a:t>Cost accountant is placed at lower level than management accountant</a:t>
                      </a:r>
                      <a:endParaRPr lang="en-IN" sz="1600" dirty="0"/>
                    </a:p>
                  </a:txBody>
                  <a:tcPr/>
                </a:tc>
                <a:tc>
                  <a:txBody>
                    <a:bodyPr/>
                    <a:lstStyle/>
                    <a:p>
                      <a:r>
                        <a:rPr lang="en-IN" sz="1600" dirty="0" smtClean="0"/>
                        <a:t>Management accountant is placed at higher level</a:t>
                      </a:r>
                      <a:r>
                        <a:rPr lang="en-IN" sz="1600" baseline="0" dirty="0" smtClean="0"/>
                        <a:t> than cost accountant</a:t>
                      </a:r>
                      <a:endParaRPr lang="en-IN" sz="1600" dirty="0"/>
                    </a:p>
                  </a:txBody>
                  <a:tcPr/>
                </a:tc>
              </a:tr>
              <a:tr h="382488">
                <a:tc>
                  <a:txBody>
                    <a:bodyPr/>
                    <a:lstStyle/>
                    <a:p>
                      <a:pPr algn="ctr"/>
                      <a:r>
                        <a:rPr lang="en-IN" sz="1600" dirty="0" smtClean="0"/>
                        <a:t>Accounting</a:t>
                      </a:r>
                      <a:r>
                        <a:rPr lang="en-IN" sz="1600" baseline="0" dirty="0" smtClean="0"/>
                        <a:t> data</a:t>
                      </a:r>
                      <a:endParaRPr lang="en-IN" sz="1600" dirty="0"/>
                    </a:p>
                  </a:txBody>
                  <a:tcPr>
                    <a:solidFill>
                      <a:srgbClr val="0070C0"/>
                    </a:solidFill>
                  </a:tcPr>
                </a:tc>
                <a:tc>
                  <a:txBody>
                    <a:bodyPr/>
                    <a:lstStyle/>
                    <a:p>
                      <a:r>
                        <a:rPr lang="en-IN" sz="1600" dirty="0" smtClean="0"/>
                        <a:t>Cost accounting data are generally</a:t>
                      </a:r>
                      <a:r>
                        <a:rPr lang="en-IN" sz="1600" baseline="0" dirty="0" smtClean="0"/>
                        <a:t> derived by using management accounting techniques</a:t>
                      </a:r>
                      <a:endParaRPr lang="en-IN" sz="1600" dirty="0"/>
                    </a:p>
                  </a:txBody>
                  <a:tcPr/>
                </a:tc>
                <a:tc>
                  <a:txBody>
                    <a:bodyPr/>
                    <a:lstStyle/>
                    <a:p>
                      <a:r>
                        <a:rPr lang="en-IN" sz="1600" dirty="0" smtClean="0"/>
                        <a:t>Management accounting data are derived from cost accounts</a:t>
                      </a:r>
                      <a:r>
                        <a:rPr lang="en-IN" sz="1600" baseline="0" dirty="0" smtClean="0"/>
                        <a:t> and financial accounts</a:t>
                      </a:r>
                      <a:endParaRPr lang="en-IN" sz="1600" dirty="0"/>
                    </a:p>
                  </a:txBody>
                  <a:tcPr/>
                </a:tc>
              </a:tr>
              <a:tr h="382488">
                <a:tc>
                  <a:txBody>
                    <a:bodyPr/>
                    <a:lstStyle/>
                    <a:p>
                      <a:pPr algn="ctr"/>
                      <a:r>
                        <a:rPr lang="en-IN" sz="1600" dirty="0" smtClean="0"/>
                        <a:t>Relevance</a:t>
                      </a:r>
                      <a:r>
                        <a:rPr lang="en-IN" sz="1600" baseline="0" dirty="0" smtClean="0"/>
                        <a:t> and objectivity</a:t>
                      </a:r>
                      <a:endParaRPr lang="en-IN" sz="1600" dirty="0"/>
                    </a:p>
                  </a:txBody>
                  <a:tcPr>
                    <a:solidFill>
                      <a:schemeClr val="accent1">
                        <a:lumMod val="40000"/>
                        <a:lumOff val="60000"/>
                      </a:schemeClr>
                    </a:solidFill>
                  </a:tcPr>
                </a:tc>
                <a:tc>
                  <a:txBody>
                    <a:bodyPr/>
                    <a:lstStyle/>
                    <a:p>
                      <a:r>
                        <a:rPr lang="en-IN" sz="1600" dirty="0" smtClean="0"/>
                        <a:t>Relevance and objectivity of data is not higher in</a:t>
                      </a:r>
                      <a:r>
                        <a:rPr lang="en-IN" sz="1600" baseline="0" dirty="0" smtClean="0"/>
                        <a:t> cost accounting as compared to management accounting </a:t>
                      </a:r>
                      <a:endParaRPr lang="en-IN" sz="1600" dirty="0"/>
                    </a:p>
                  </a:txBody>
                  <a:tcPr/>
                </a:tc>
                <a:tc>
                  <a:txBody>
                    <a:bodyPr/>
                    <a:lstStyle/>
                    <a:p>
                      <a:r>
                        <a:rPr lang="en-IN" sz="1600" dirty="0" smtClean="0"/>
                        <a:t>Relevance and objectivity of data is higher than cost accounting</a:t>
                      </a:r>
                      <a:endParaRPr lang="en-IN" sz="1600" dirty="0"/>
                    </a:p>
                  </a:txBody>
                  <a:tcPr/>
                </a:tc>
              </a:tr>
            </a:tbl>
          </a:graphicData>
        </a:graphic>
      </p:graphicFrame>
    </p:spTree>
    <p:extLst>
      <p:ext uri="{BB962C8B-B14F-4D97-AF65-F5344CB8AC3E}">
        <p14:creationId xmlns:p14="http://schemas.microsoft.com/office/powerpoint/2010/main" xmlns="" val="3638141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7F9F0"/>
        </a:soli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369332"/>
          </a:xfrm>
          <a:prstGeom prst="rect">
            <a:avLst/>
          </a:prstGeom>
          <a:noFill/>
        </p:spPr>
        <p:txBody>
          <a:bodyPr wrap="square" rtlCol="0">
            <a:spAutoFit/>
          </a:bodyPr>
          <a:lstStyle/>
          <a:p>
            <a:r>
              <a:rPr lang="en-IN" b="1" dirty="0" smtClean="0">
                <a:solidFill>
                  <a:srgbClr val="FF0000"/>
                </a:solidFill>
              </a:rPr>
              <a:t>Contd.</a:t>
            </a:r>
          </a:p>
        </p:txBody>
      </p:sp>
      <p:graphicFrame>
        <p:nvGraphicFramePr>
          <p:cNvPr id="4" name="Table 3"/>
          <p:cNvGraphicFramePr>
            <a:graphicFrameLocks noGrp="1"/>
          </p:cNvGraphicFramePr>
          <p:nvPr>
            <p:extLst>
              <p:ext uri="{D42A27DB-BD31-4B8C-83A1-F6EECF244321}">
                <p14:modId xmlns:p14="http://schemas.microsoft.com/office/powerpoint/2010/main" xmlns="" val="3731458105"/>
              </p:ext>
            </p:extLst>
          </p:nvPr>
        </p:nvGraphicFramePr>
        <p:xfrm>
          <a:off x="0" y="1215322"/>
          <a:ext cx="12192000" cy="4253448"/>
        </p:xfrm>
        <a:graphic>
          <a:graphicData uri="http://schemas.openxmlformats.org/drawingml/2006/table">
            <a:tbl>
              <a:tblPr firstRow="1" bandRow="1">
                <a:tableStyleId>{5C22544A-7EE6-4342-B048-85BDC9FD1C3A}</a:tableStyleId>
              </a:tblPr>
              <a:tblGrid>
                <a:gridCol w="4064000"/>
                <a:gridCol w="4064000"/>
                <a:gridCol w="4064000"/>
              </a:tblGrid>
              <a:tr h="382488">
                <a:tc>
                  <a:txBody>
                    <a:bodyPr/>
                    <a:lstStyle/>
                    <a:p>
                      <a:pPr algn="ctr"/>
                      <a:r>
                        <a:rPr lang="en-IN" sz="1600" dirty="0" smtClean="0">
                          <a:solidFill>
                            <a:schemeClr val="tx1"/>
                          </a:solidFill>
                        </a:rPr>
                        <a:t>Basis</a:t>
                      </a:r>
                      <a:endParaRPr lang="en-IN" sz="1600" dirty="0">
                        <a:solidFill>
                          <a:schemeClr val="tx1"/>
                        </a:solidFill>
                      </a:endParaRPr>
                    </a:p>
                  </a:txBody>
                  <a:tcPr>
                    <a:solidFill>
                      <a:srgbClr val="FFFF00"/>
                    </a:solidFill>
                  </a:tcPr>
                </a:tc>
                <a:tc>
                  <a:txBody>
                    <a:bodyPr/>
                    <a:lstStyle/>
                    <a:p>
                      <a:pPr algn="ctr"/>
                      <a:r>
                        <a:rPr lang="en-IN" sz="1600" dirty="0" smtClean="0">
                          <a:solidFill>
                            <a:schemeClr val="tx1"/>
                          </a:solidFill>
                        </a:rPr>
                        <a:t>Cost Accounting</a:t>
                      </a:r>
                      <a:endParaRPr lang="en-IN" sz="1600" dirty="0">
                        <a:solidFill>
                          <a:schemeClr val="tx1"/>
                        </a:solidFill>
                      </a:endParaRPr>
                    </a:p>
                  </a:txBody>
                  <a:tcPr>
                    <a:solidFill>
                      <a:srgbClr val="FFFF00"/>
                    </a:solidFill>
                  </a:tcPr>
                </a:tc>
                <a:tc>
                  <a:txBody>
                    <a:bodyPr/>
                    <a:lstStyle/>
                    <a:p>
                      <a:pPr algn="ctr"/>
                      <a:r>
                        <a:rPr lang="en-IN" sz="1600" dirty="0" smtClean="0">
                          <a:solidFill>
                            <a:schemeClr val="tx1"/>
                          </a:solidFill>
                        </a:rPr>
                        <a:t>Management Accounting</a:t>
                      </a:r>
                      <a:endParaRPr lang="en-IN" sz="1600" dirty="0">
                        <a:solidFill>
                          <a:schemeClr val="tx1"/>
                        </a:solidFill>
                      </a:endParaRPr>
                    </a:p>
                  </a:txBody>
                  <a:tcPr>
                    <a:solidFill>
                      <a:srgbClr val="FFFF00"/>
                    </a:solidFill>
                  </a:tcPr>
                </a:tc>
              </a:tr>
              <a:tr h="382488">
                <a:tc>
                  <a:txBody>
                    <a:bodyPr/>
                    <a:lstStyle/>
                    <a:p>
                      <a:pPr algn="ctr"/>
                      <a:r>
                        <a:rPr lang="en-IN" sz="1600" dirty="0" smtClean="0"/>
                        <a:t>Period</a:t>
                      </a:r>
                      <a:r>
                        <a:rPr lang="en-IN" sz="1600" baseline="0" dirty="0" smtClean="0"/>
                        <a:t> of planning</a:t>
                      </a:r>
                      <a:endParaRPr lang="en-IN" sz="1600" dirty="0"/>
                    </a:p>
                  </a:txBody>
                  <a:tcPr>
                    <a:solidFill>
                      <a:schemeClr val="tx2">
                        <a:lumMod val="60000"/>
                        <a:lumOff val="40000"/>
                      </a:schemeClr>
                    </a:solidFill>
                  </a:tcPr>
                </a:tc>
                <a:tc>
                  <a:txBody>
                    <a:bodyPr/>
                    <a:lstStyle/>
                    <a:p>
                      <a:r>
                        <a:rPr lang="en-IN" sz="1600" dirty="0" smtClean="0"/>
                        <a:t>It is concerned with short term planning</a:t>
                      </a:r>
                      <a:endParaRPr lang="en-IN" sz="1600" dirty="0"/>
                    </a:p>
                  </a:txBody>
                  <a:tcPr/>
                </a:tc>
                <a:tc>
                  <a:txBody>
                    <a:bodyPr/>
                    <a:lstStyle/>
                    <a:p>
                      <a:r>
                        <a:rPr lang="en-IN" sz="1600" dirty="0" smtClean="0"/>
                        <a:t>It is concerned with both short term and long term planning</a:t>
                      </a:r>
                      <a:endParaRPr lang="en-IN" sz="1600" dirty="0"/>
                    </a:p>
                  </a:txBody>
                  <a:tcPr/>
                </a:tc>
              </a:tr>
              <a:tr h="382488">
                <a:tc>
                  <a:txBody>
                    <a:bodyPr/>
                    <a:lstStyle/>
                    <a:p>
                      <a:pPr algn="ctr"/>
                      <a:r>
                        <a:rPr lang="en-IN" sz="1600" dirty="0" smtClean="0"/>
                        <a:t>Evaluation of performance</a:t>
                      </a:r>
                      <a:endParaRPr lang="en-IN" sz="1600" dirty="0"/>
                    </a:p>
                  </a:txBody>
                  <a:tcPr>
                    <a:solidFill>
                      <a:schemeClr val="accent2">
                        <a:lumMod val="60000"/>
                        <a:lumOff val="40000"/>
                      </a:schemeClr>
                    </a:solidFill>
                  </a:tcPr>
                </a:tc>
                <a:tc>
                  <a:txBody>
                    <a:bodyPr/>
                    <a:lstStyle/>
                    <a:p>
                      <a:r>
                        <a:rPr lang="en-IN" sz="1600" dirty="0" smtClean="0"/>
                        <a:t>It is mainly concerned with assisting in</a:t>
                      </a:r>
                      <a:r>
                        <a:rPr lang="en-IN" sz="1600" baseline="0" dirty="0" smtClean="0"/>
                        <a:t> management functions and in the evaluation of performance</a:t>
                      </a:r>
                      <a:endParaRPr lang="en-IN" sz="1600" dirty="0"/>
                    </a:p>
                  </a:txBody>
                  <a:tcPr/>
                </a:tc>
                <a:tc>
                  <a:txBody>
                    <a:bodyPr/>
                    <a:lstStyle/>
                    <a:p>
                      <a:r>
                        <a:rPr lang="en-IN" sz="1600" dirty="0" smtClean="0"/>
                        <a:t>It is concerned with both assisting management in its functions</a:t>
                      </a:r>
                      <a:r>
                        <a:rPr lang="en-IN" sz="1600" baseline="0" dirty="0" smtClean="0"/>
                        <a:t> and in evaluating the performance of the management</a:t>
                      </a:r>
                      <a:endParaRPr lang="en-IN" sz="1600" dirty="0"/>
                    </a:p>
                  </a:txBody>
                  <a:tcPr/>
                </a:tc>
              </a:tr>
              <a:tr h="382488">
                <a:tc>
                  <a:txBody>
                    <a:bodyPr/>
                    <a:lstStyle/>
                    <a:p>
                      <a:pPr algn="ctr"/>
                      <a:r>
                        <a:rPr lang="en-IN" sz="1600" dirty="0" smtClean="0"/>
                        <a:t>Accounting</a:t>
                      </a:r>
                      <a:r>
                        <a:rPr lang="en-IN" sz="1600" baseline="0" dirty="0" smtClean="0"/>
                        <a:t> data</a:t>
                      </a:r>
                      <a:endParaRPr lang="en-IN" sz="1600" dirty="0"/>
                    </a:p>
                  </a:txBody>
                  <a:tcPr>
                    <a:solidFill>
                      <a:srgbClr val="FFC000"/>
                    </a:solidFill>
                  </a:tcPr>
                </a:tc>
                <a:tc>
                  <a:txBody>
                    <a:bodyPr/>
                    <a:lstStyle/>
                    <a:p>
                      <a:r>
                        <a:rPr lang="en-IN" sz="1600" dirty="0" smtClean="0"/>
                        <a:t>It is generally historical in its approach. It projects the past</a:t>
                      </a:r>
                      <a:endParaRPr lang="en-IN" sz="1600" dirty="0"/>
                    </a:p>
                  </a:txBody>
                  <a:tcPr/>
                </a:tc>
                <a:tc>
                  <a:txBody>
                    <a:bodyPr/>
                    <a:lstStyle/>
                    <a:p>
                      <a:r>
                        <a:rPr lang="en-IN" sz="1600" dirty="0" smtClean="0"/>
                        <a:t>It is generally futuristic in its approach</a:t>
                      </a:r>
                      <a:endParaRPr lang="en-IN" sz="1600" dirty="0"/>
                    </a:p>
                  </a:txBody>
                  <a:tcPr/>
                </a:tc>
              </a:tr>
              <a:tr h="382488">
                <a:tc>
                  <a:txBody>
                    <a:bodyPr/>
                    <a:lstStyle/>
                    <a:p>
                      <a:pPr algn="ctr"/>
                      <a:r>
                        <a:rPr lang="en-IN" sz="1600" dirty="0" smtClean="0"/>
                        <a:t>Inclusion of other branches of accounting</a:t>
                      </a:r>
                      <a:endParaRPr lang="en-IN" sz="1600" dirty="0"/>
                    </a:p>
                  </a:txBody>
                  <a:tcPr>
                    <a:solidFill>
                      <a:srgbClr val="92D050"/>
                    </a:solidFill>
                  </a:tcPr>
                </a:tc>
                <a:tc>
                  <a:txBody>
                    <a:bodyPr/>
                    <a:lstStyle/>
                    <a:p>
                      <a:r>
                        <a:rPr lang="en-IN" sz="1600" dirty="0" smtClean="0"/>
                        <a:t>It does not include financial accounting and tax accounting</a:t>
                      </a:r>
                      <a:endParaRPr lang="en-IN" sz="1600" dirty="0"/>
                    </a:p>
                  </a:txBody>
                  <a:tcPr/>
                </a:tc>
                <a:tc>
                  <a:txBody>
                    <a:bodyPr/>
                    <a:lstStyle/>
                    <a:p>
                      <a:r>
                        <a:rPr lang="en-IN" sz="1600" dirty="0" smtClean="0"/>
                        <a:t>It includes financial accounting and tax accounting</a:t>
                      </a:r>
                      <a:endParaRPr lang="en-IN" sz="1600" dirty="0"/>
                    </a:p>
                  </a:txBody>
                  <a:tcPr/>
                </a:tc>
              </a:tr>
              <a:tr h="3824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dirty="0" smtClean="0"/>
                        <a:t>Usage of tools and techniques</a:t>
                      </a:r>
                    </a:p>
                    <a:p>
                      <a:pPr algn="ctr"/>
                      <a:endParaRPr lang="en-IN" sz="1600" dirty="0"/>
                    </a:p>
                  </a:txBody>
                  <a:tcP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Tools and techniques are limited such as standard costing,</a:t>
                      </a:r>
                      <a:r>
                        <a:rPr lang="en-IN" sz="1600" baseline="0" dirty="0" smtClean="0"/>
                        <a:t> budgetary control, break even analysis</a:t>
                      </a:r>
                      <a:endParaRPr lang="en-IN"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A wide range of tools and techniques are used such as ratio analysis, cash flow in addition to tools and techniques used in cost accounting</a:t>
                      </a:r>
                    </a:p>
                  </a:txBody>
                  <a:tcPr/>
                </a:tc>
              </a:tr>
            </a:tbl>
          </a:graphicData>
        </a:graphic>
      </p:graphicFrame>
    </p:spTree>
    <p:extLst>
      <p:ext uri="{BB962C8B-B14F-4D97-AF65-F5344CB8AC3E}">
        <p14:creationId xmlns:p14="http://schemas.microsoft.com/office/powerpoint/2010/main" xmlns="" val="4195641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7F9F0"/>
        </a:solidFill>
        <a:effectLst/>
      </p:bgPr>
    </p:bg>
    <p:spTree>
      <p:nvGrpSpPr>
        <p:cNvPr id="1" name=""/>
        <p:cNvGrpSpPr/>
        <p:nvPr/>
      </p:nvGrpSpPr>
      <p:grpSpPr>
        <a:xfrm>
          <a:off x="0" y="0"/>
          <a:ext cx="0" cy="0"/>
          <a:chOff x="0" y="0"/>
          <a:chExt cx="0" cy="0"/>
        </a:xfrm>
      </p:grpSpPr>
      <p:sp>
        <p:nvSpPr>
          <p:cNvPr id="2" name="Rectangle 1"/>
          <p:cNvSpPr/>
          <p:nvPr/>
        </p:nvSpPr>
        <p:spPr>
          <a:xfrm>
            <a:off x="4097865" y="2655838"/>
            <a:ext cx="3953935" cy="769441"/>
          </a:xfrm>
          <a:prstGeom prst="rect">
            <a:avLst/>
          </a:prstGeom>
        </p:spPr>
        <p:txBody>
          <a:bodyPr wrap="square">
            <a:spAutoFit/>
          </a:bodyPr>
          <a:lstStyle/>
          <a:p>
            <a:r>
              <a:rPr lang="en-IN" sz="4400" b="1" dirty="0" smtClean="0">
                <a:solidFill>
                  <a:srgbClr val="FF0000"/>
                </a:solidFill>
              </a:rPr>
              <a:t>THANK YOU !</a:t>
            </a:r>
          </a:p>
        </p:txBody>
      </p:sp>
    </p:spTree>
    <p:extLst>
      <p:ext uri="{BB962C8B-B14F-4D97-AF65-F5344CB8AC3E}">
        <p14:creationId xmlns:p14="http://schemas.microsoft.com/office/powerpoint/2010/main" xmlns="" val="4177697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437</TotalTime>
  <Words>912</Words>
  <Application>Microsoft Office PowerPoint</Application>
  <PresentationFormat>Custom</PresentationFormat>
  <Paragraphs>104</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Wood Type</vt:lpstr>
      <vt:lpstr>SUBJECT : COST ACCOUNTING (B.Com Ii  Year)  COMPARISON BETWEEN COST ACCOUNTING &amp; FINANCIAL ACCOUNTING, MANAGEMENT ACCOUNTING</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COST ACCOUNTING</dc:title>
  <dc:creator>PRATYUSH KUMAR PANDEY</dc:creator>
  <cp:lastModifiedBy>SUJIT SINGH</cp:lastModifiedBy>
  <cp:revision>43</cp:revision>
  <dcterms:created xsi:type="dcterms:W3CDTF">2020-08-01T09:12:03Z</dcterms:created>
  <dcterms:modified xsi:type="dcterms:W3CDTF">2020-08-12T04:00:40Z</dcterms:modified>
</cp:coreProperties>
</file>