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Default Extension="wdp" ContentType="image/vnd.ms-photo"/>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35" r:id="rId1"/>
  </p:sldMasterIdLst>
  <p:notesMasterIdLst>
    <p:notesMasterId r:id="rId10"/>
  </p:notesMasterIdLst>
  <p:sldIdLst>
    <p:sldId id="256" r:id="rId2"/>
    <p:sldId id="257" r:id="rId3"/>
    <p:sldId id="258" r:id="rId4"/>
    <p:sldId id="260" r:id="rId5"/>
    <p:sldId id="261" r:id="rId6"/>
    <p:sldId id="263" r:id="rId7"/>
    <p:sldId id="264" r:id="rId8"/>
    <p:sldId id="259"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426B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388" autoAdjust="0"/>
    <p:restoredTop sz="94660"/>
  </p:normalViewPr>
  <p:slideViewPr>
    <p:cSldViewPr snapToGrid="0">
      <p:cViewPr varScale="1">
        <p:scale>
          <a:sx n="73" d="100"/>
          <a:sy n="73" d="100"/>
        </p:scale>
        <p:origin x="-732"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3F96F7-9721-4F52-B8B9-0BBFFA0D095D}" type="datetimeFigureOut">
              <a:rPr lang="en-IN" smtClean="0"/>
              <a:pPr/>
              <a:t>12-08-2020</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484033-02EC-45C9-ABA4-2D364EDC129E}" type="slidenum">
              <a:rPr lang="en-IN" smtClean="0"/>
              <a:pPr/>
              <a:t>‹#›</a:t>
            </a:fld>
            <a:endParaRPr lang="en-IN"/>
          </a:p>
        </p:txBody>
      </p:sp>
    </p:spTree>
    <p:extLst>
      <p:ext uri="{BB962C8B-B14F-4D97-AF65-F5344CB8AC3E}">
        <p14:creationId xmlns:p14="http://schemas.microsoft.com/office/powerpoint/2010/main" xmlns="" val="25299600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1B484033-02EC-45C9-ABA4-2D364EDC129E}" type="slidenum">
              <a:rPr lang="en-IN" smtClean="0"/>
              <a:pPr/>
              <a:t>2</a:t>
            </a:fld>
            <a:endParaRPr lang="en-IN"/>
          </a:p>
        </p:txBody>
      </p:sp>
    </p:spTree>
    <p:extLst>
      <p:ext uri="{BB962C8B-B14F-4D97-AF65-F5344CB8AC3E}">
        <p14:creationId xmlns:p14="http://schemas.microsoft.com/office/powerpoint/2010/main" xmlns="" val="395448703"/>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cstate="print">
              <a:alphaModFix amt="85000"/>
              <a:lum bright="70000" contrast="-70000"/>
              <a:extLst>
                <a:ext uri="{BEBA8EAE-BF5A-486C-A8C5-ECC9F3942E4B}">
                  <a14:imgProps xmlns:a14="http://schemas.microsoft.com/office/drawing/2010/main" xmlns="">
                    <a14:imgLayer r:embed="rId3">
                      <a14:imgEffect>
                        <a14:sharpenSoften amount="61000"/>
                      </a14:imgEffect>
                    </a14:imgLayer>
                  </a14:imgProps>
                </a:ext>
                <a:ext uri="{28A0092B-C50C-407E-A947-70E740481C1C}">
                  <a14:useLocalDpi xmlns:a14="http://schemas.microsoft.com/office/drawing/2010/main" xmlns=""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cstate="print">
              <a:alphaModFix amt="85000"/>
              <a:lum bright="70000" contrast="-70000"/>
              <a:extLst>
                <a:ext uri="{BEBA8EAE-BF5A-486C-A8C5-ECC9F3942E4B}">
                  <a14:imgProps xmlns:a14="http://schemas.microsoft.com/office/drawing/2010/main" xmlns="">
                    <a14:imgLayer r:embed="rId3">
                      <a14:imgEffect>
                        <a14:sharpenSoften amount="61000"/>
                      </a14:imgEffect>
                    </a14:imgLayer>
                  </a14:imgProps>
                </a:ext>
                <a:ext uri="{28A0092B-C50C-407E-A947-70E740481C1C}">
                  <a14:useLocalDpi xmlns:a14="http://schemas.microsoft.com/office/drawing/2010/main" xmlns=""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cstate="print">
              <a:alphaModFix amt="85000"/>
              <a:lum bright="70000" contrast="-70000"/>
              <a:extLst>
                <a:ext uri="{BEBA8EAE-BF5A-486C-A8C5-ECC9F3942E4B}">
                  <a14:imgProps xmlns:a14="http://schemas.microsoft.com/office/drawing/2010/main" xmlns="">
                    <a14:imgLayer r:embed="rId3">
                      <a14:imgEffect>
                        <a14:sharpenSoften amount="61000"/>
                      </a14:imgEffect>
                    </a14:imgLayer>
                  </a14:imgProps>
                </a:ext>
                <a:ext uri="{28A0092B-C50C-407E-A947-70E740481C1C}">
                  <a14:useLocalDpi xmlns:a14="http://schemas.microsoft.com/office/drawing/2010/main" xmlns=""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cstate="print">
                <a:duotone>
                  <a:schemeClr val="accent1">
                    <a:shade val="45000"/>
                    <a:satMod val="135000"/>
                  </a:schemeClr>
                  <a:prstClr val="white"/>
                </a:duotone>
                <a:extLst>
                  <a:ext uri="{BEBA8EAE-BF5A-486C-A8C5-ECC9F3942E4B}">
                    <a14:imgProps xmlns:a14="http://schemas.microsoft.com/office/drawing/2010/main" xmlns="">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smtClean="0"/>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8E8AD1A-C102-4942-BC1D-345319BBE506}" type="datetimeFigureOut">
              <a:rPr lang="en-IN" smtClean="0"/>
              <a:pPr/>
              <a:t>12-08-2020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8254A783-D7A6-42A1-896B-E820F1FC8C8A}" type="slidenum">
              <a:rPr lang="en-IN" smtClean="0"/>
              <a:pPr/>
              <a:t>‹#›</a:t>
            </a:fld>
            <a:endParaRPr lang="en-IN"/>
          </a:p>
        </p:txBody>
      </p:sp>
    </p:spTree>
    <p:extLst>
      <p:ext uri="{BB962C8B-B14F-4D97-AF65-F5344CB8AC3E}">
        <p14:creationId xmlns:p14="http://schemas.microsoft.com/office/powerpoint/2010/main" xmlns="" val="28925300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8E8AD1A-C102-4942-BC1D-345319BBE506}" type="datetimeFigureOut">
              <a:rPr lang="en-IN" smtClean="0"/>
              <a:pPr/>
              <a:t>12-08-2020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254A783-D7A6-42A1-896B-E820F1FC8C8A}" type="slidenum">
              <a:rPr lang="en-IN" smtClean="0"/>
              <a:pPr/>
              <a:t>‹#›</a:t>
            </a:fld>
            <a:endParaRPr lang="en-IN"/>
          </a:p>
        </p:txBody>
      </p:sp>
    </p:spTree>
    <p:extLst>
      <p:ext uri="{BB962C8B-B14F-4D97-AF65-F5344CB8AC3E}">
        <p14:creationId xmlns:p14="http://schemas.microsoft.com/office/powerpoint/2010/main" xmlns="" val="15429804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8E8AD1A-C102-4942-BC1D-345319BBE506}" type="datetimeFigureOut">
              <a:rPr lang="en-IN" smtClean="0"/>
              <a:pPr/>
              <a:t>12-08-2020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254A783-D7A6-42A1-896B-E820F1FC8C8A}" type="slidenum">
              <a:rPr lang="en-IN" smtClean="0"/>
              <a:pPr/>
              <a:t>‹#›</a:t>
            </a:fld>
            <a:endParaRPr lang="en-IN"/>
          </a:p>
        </p:txBody>
      </p:sp>
    </p:spTree>
    <p:extLst>
      <p:ext uri="{BB962C8B-B14F-4D97-AF65-F5344CB8AC3E}">
        <p14:creationId xmlns:p14="http://schemas.microsoft.com/office/powerpoint/2010/main" xmlns="" val="42604039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8E8AD1A-C102-4942-BC1D-345319BBE506}" type="datetimeFigureOut">
              <a:rPr lang="en-IN" smtClean="0"/>
              <a:pPr/>
              <a:t>12-08-2020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254A783-D7A6-42A1-896B-E820F1FC8C8A}" type="slidenum">
              <a:rPr lang="en-IN" smtClean="0"/>
              <a:pPr/>
              <a:t>‹#›</a:t>
            </a:fld>
            <a:endParaRPr lang="en-IN"/>
          </a:p>
        </p:txBody>
      </p:sp>
    </p:spTree>
    <p:extLst>
      <p:ext uri="{BB962C8B-B14F-4D97-AF65-F5344CB8AC3E}">
        <p14:creationId xmlns:p14="http://schemas.microsoft.com/office/powerpoint/2010/main" xmlns="" val="89588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cstate="print">
              <a:alphaModFix amt="85000"/>
              <a:lum bright="70000" contrast="-70000"/>
              <a:extLst>
                <a:ext uri="{BEBA8EAE-BF5A-486C-A8C5-ECC9F3942E4B}">
                  <a14:imgProps xmlns:a14="http://schemas.microsoft.com/office/drawing/2010/main" xmlns="">
                    <a14:imgLayer r:embed="rId3">
                      <a14:imgEffect>
                        <a14:sharpenSoften amount="61000"/>
                      </a14:imgEffect>
                    </a14:imgLayer>
                  </a14:imgProps>
                </a:ext>
                <a:ext uri="{28A0092B-C50C-407E-A947-70E740481C1C}">
                  <a14:useLocalDpi xmlns:a14="http://schemas.microsoft.com/office/drawing/2010/main" xmlns=""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smtClean="0"/>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98E8AD1A-C102-4942-BC1D-345319BBE506}" type="datetimeFigureOut">
              <a:rPr lang="en-IN" smtClean="0"/>
              <a:pPr/>
              <a:t>12-08-2020</a:t>
            </a:fld>
            <a:endParaRPr lang="en-IN"/>
          </a:p>
        </p:txBody>
      </p:sp>
      <p:sp>
        <p:nvSpPr>
          <p:cNvPr id="5" name="Footer Placeholder 4"/>
          <p:cNvSpPr>
            <a:spLocks noGrp="1"/>
          </p:cNvSpPr>
          <p:nvPr>
            <p:ph type="ftr" sz="quarter" idx="11"/>
          </p:nvPr>
        </p:nvSpPr>
        <p:spPr>
          <a:xfrm>
            <a:off x="2182708" y="6272784"/>
            <a:ext cx="6327648" cy="365125"/>
          </a:xfrm>
        </p:spPr>
        <p:txBody>
          <a:bodyPr/>
          <a:lstStyle/>
          <a:p>
            <a:endParaRPr lang="en-IN"/>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cstate="print">
                <a:duotone>
                  <a:schemeClr val="accent1">
                    <a:shade val="45000"/>
                    <a:satMod val="135000"/>
                  </a:schemeClr>
                  <a:prstClr val="white"/>
                </a:duotone>
                <a:extLst>
                  <a:ext uri="{BEBA8EAE-BF5A-486C-A8C5-ECC9F3942E4B}">
                    <a14:imgProps xmlns:a14="http://schemas.microsoft.com/office/drawing/2010/main" xmlns="">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8254A783-D7A6-42A1-896B-E820F1FC8C8A}" type="slidenum">
              <a:rPr lang="en-IN" smtClean="0"/>
              <a:pPr/>
              <a:t>‹#›</a:t>
            </a:fld>
            <a:endParaRPr lang="en-IN"/>
          </a:p>
        </p:txBody>
      </p:sp>
    </p:spTree>
    <p:extLst>
      <p:ext uri="{BB962C8B-B14F-4D97-AF65-F5344CB8AC3E}">
        <p14:creationId xmlns:p14="http://schemas.microsoft.com/office/powerpoint/2010/main" xmlns="" val="2027216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8E8AD1A-C102-4942-BC1D-345319BBE506}" type="datetimeFigureOut">
              <a:rPr lang="en-IN" smtClean="0"/>
              <a:pPr/>
              <a:t>12-08-2020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254A783-D7A6-42A1-896B-E820F1FC8C8A}" type="slidenum">
              <a:rPr lang="en-IN" smtClean="0"/>
              <a:pPr/>
              <a:t>‹#›</a:t>
            </a:fld>
            <a:endParaRPr lang="en-IN"/>
          </a:p>
        </p:txBody>
      </p:sp>
    </p:spTree>
    <p:extLst>
      <p:ext uri="{BB962C8B-B14F-4D97-AF65-F5344CB8AC3E}">
        <p14:creationId xmlns:p14="http://schemas.microsoft.com/office/powerpoint/2010/main" xmlns="" val="30567059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8E8AD1A-C102-4942-BC1D-345319BBE506}" type="datetimeFigureOut">
              <a:rPr lang="en-IN" smtClean="0"/>
              <a:pPr/>
              <a:t>12-08-2020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8254A783-D7A6-42A1-896B-E820F1FC8C8A}" type="slidenum">
              <a:rPr lang="en-IN" smtClean="0"/>
              <a:pPr/>
              <a:t>‹#›</a:t>
            </a:fld>
            <a:endParaRPr lang="en-IN"/>
          </a:p>
        </p:txBody>
      </p:sp>
    </p:spTree>
    <p:extLst>
      <p:ext uri="{BB962C8B-B14F-4D97-AF65-F5344CB8AC3E}">
        <p14:creationId xmlns:p14="http://schemas.microsoft.com/office/powerpoint/2010/main" xmlns="" val="7220658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8E8AD1A-C102-4942-BC1D-345319BBE506}" type="datetimeFigureOut">
              <a:rPr lang="en-IN" smtClean="0"/>
              <a:pPr/>
              <a:t>12-08-2020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8254A783-D7A6-42A1-896B-E820F1FC8C8A}" type="slidenum">
              <a:rPr lang="en-IN" smtClean="0"/>
              <a:pPr/>
              <a:t>‹#›</a:t>
            </a:fld>
            <a:endParaRPr lang="en-IN"/>
          </a:p>
        </p:txBody>
      </p:sp>
    </p:spTree>
    <p:extLst>
      <p:ext uri="{BB962C8B-B14F-4D97-AF65-F5344CB8AC3E}">
        <p14:creationId xmlns:p14="http://schemas.microsoft.com/office/powerpoint/2010/main" xmlns="" val="1811762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E8AD1A-C102-4942-BC1D-345319BBE506}" type="datetimeFigureOut">
              <a:rPr lang="en-IN" smtClean="0"/>
              <a:pPr/>
              <a:t>12-08-2020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8254A783-D7A6-42A1-896B-E820F1FC8C8A}" type="slidenum">
              <a:rPr lang="en-IN" smtClean="0"/>
              <a:pPr/>
              <a:t>‹#›</a:t>
            </a:fld>
            <a:endParaRPr lang="en-IN"/>
          </a:p>
        </p:txBody>
      </p:sp>
    </p:spTree>
    <p:extLst>
      <p:ext uri="{BB962C8B-B14F-4D97-AF65-F5344CB8AC3E}">
        <p14:creationId xmlns:p14="http://schemas.microsoft.com/office/powerpoint/2010/main" xmlns="" val="7768738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cstate="print">
              <a:alphaModFix amt="60000"/>
              <a:lum bright="70000" contrast="-70000"/>
              <a:extLst>
                <a:ext uri="{BEBA8EAE-BF5A-486C-A8C5-ECC9F3942E4B}">
                  <a14:imgProps xmlns:a14="http://schemas.microsoft.com/office/drawing/2010/main" xmlns="">
                    <a14:imgLayer r:embed="rId3">
                      <a14:imgEffect>
                        <a14:sharpenSoften amount="61000"/>
                      </a14:imgEffect>
                    </a14:imgLayer>
                  </a14:imgProps>
                </a:ext>
                <a:ext uri="{28A0092B-C50C-407E-A947-70E740481C1C}">
                  <a14:useLocalDpi xmlns:a14="http://schemas.microsoft.com/office/drawing/2010/main" xmlns=""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smtClean="0"/>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E8AD1A-C102-4942-BC1D-345319BBE506}" type="datetimeFigureOut">
              <a:rPr lang="en-IN" smtClean="0"/>
              <a:pPr/>
              <a:t>12-08-2020</a:t>
            </a:fld>
            <a:endParaRPr lang="en-IN"/>
          </a:p>
        </p:txBody>
      </p:sp>
      <p:sp>
        <p:nvSpPr>
          <p:cNvPr id="6" name="Footer Placeholder 5"/>
          <p:cNvSpPr>
            <a:spLocks noGrp="1"/>
          </p:cNvSpPr>
          <p:nvPr>
            <p:ph type="ftr" sz="quarter" idx="11"/>
          </p:nvPr>
        </p:nvSpPr>
        <p:spPr/>
        <p:txBody>
          <a:bodyPr/>
          <a:lstStyle/>
          <a:p>
            <a:endParaRPr lang="en-IN"/>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cstate="print">
                <a:duotone>
                  <a:schemeClr val="accent1">
                    <a:shade val="45000"/>
                    <a:satMod val="135000"/>
                  </a:schemeClr>
                  <a:prstClr val="white"/>
                </a:duotone>
                <a:extLst>
                  <a:ext uri="{BEBA8EAE-BF5A-486C-A8C5-ECC9F3942E4B}">
                    <a14:imgProps xmlns:a14="http://schemas.microsoft.com/office/drawing/2010/main" xmlns="">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8254A783-D7A6-42A1-896B-E820F1FC8C8A}" type="slidenum">
              <a:rPr lang="en-IN" smtClean="0"/>
              <a:pPr/>
              <a:t>‹#›</a:t>
            </a:fld>
            <a:endParaRPr lang="en-IN"/>
          </a:p>
        </p:txBody>
      </p:sp>
    </p:spTree>
    <p:extLst>
      <p:ext uri="{BB962C8B-B14F-4D97-AF65-F5344CB8AC3E}">
        <p14:creationId xmlns:p14="http://schemas.microsoft.com/office/powerpoint/2010/main" xmlns="" val="20331689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cstate="print">
              <a:alphaModFix amt="60000"/>
              <a:lum bright="70000" contrast="-70000"/>
              <a:extLst>
                <a:ext uri="{BEBA8EAE-BF5A-486C-A8C5-ECC9F3942E4B}">
                  <a14:imgProps xmlns:a14="http://schemas.microsoft.com/office/drawing/2010/main" xmlns="">
                    <a14:imgLayer r:embed="rId3">
                      <a14:imgEffect>
                        <a14:sharpenSoften amount="61000"/>
                      </a14:imgEffect>
                    </a14:imgLayer>
                  </a14:imgProps>
                </a:ext>
                <a:ext uri="{28A0092B-C50C-407E-A947-70E740481C1C}">
                  <a14:useLocalDpi xmlns:a14="http://schemas.microsoft.com/office/drawing/2010/main" xmlns=""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E8AD1A-C102-4942-BC1D-345319BBE506}" type="datetimeFigureOut">
              <a:rPr lang="en-IN" smtClean="0"/>
              <a:pPr/>
              <a:t>12-08-2020</a:t>
            </a:fld>
            <a:endParaRPr lang="en-IN"/>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cstate="print">
                <a:duotone>
                  <a:schemeClr val="accent1">
                    <a:shade val="45000"/>
                    <a:satMod val="135000"/>
                  </a:schemeClr>
                  <a:prstClr val="white"/>
                </a:duotone>
                <a:extLst>
                  <a:ext uri="{BEBA8EAE-BF5A-486C-A8C5-ECC9F3942E4B}">
                    <a14:imgProps xmlns:a14="http://schemas.microsoft.com/office/drawing/2010/main" xmlns="">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8254A783-D7A6-42A1-896B-E820F1FC8C8A}" type="slidenum">
              <a:rPr lang="en-IN" smtClean="0"/>
              <a:pPr/>
              <a:t>‹#›</a:t>
            </a:fld>
            <a:endParaRPr lang="en-IN"/>
          </a:p>
        </p:txBody>
      </p:sp>
    </p:spTree>
    <p:extLst>
      <p:ext uri="{BB962C8B-B14F-4D97-AF65-F5344CB8AC3E}">
        <p14:creationId xmlns:p14="http://schemas.microsoft.com/office/powerpoint/2010/main" xmlns="" val="2292750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98E8AD1A-C102-4942-BC1D-345319BBE506}" type="datetimeFigureOut">
              <a:rPr lang="en-IN" smtClean="0"/>
              <a:pPr/>
              <a:t>12-08-2020</a:t>
            </a:fld>
            <a:endParaRPr lang="en-IN"/>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IN"/>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cstate="print">
                <a:duotone>
                  <a:schemeClr val="accent1">
                    <a:shade val="45000"/>
                    <a:satMod val="135000"/>
                  </a:schemeClr>
                  <a:prstClr val="white"/>
                </a:duotone>
                <a:extLst>
                  <a:ext uri="{BEBA8EAE-BF5A-486C-A8C5-ECC9F3942E4B}">
                    <a14:imgProps xmlns:a14="http://schemas.microsoft.com/office/drawing/2010/main" xmlns="">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8254A783-D7A6-42A1-896B-E820F1FC8C8A}" type="slidenum">
              <a:rPr lang="en-IN" smtClean="0"/>
              <a:pPr/>
              <a:t>‹#›</a:t>
            </a:fld>
            <a:endParaRPr lang="en-IN"/>
          </a:p>
        </p:txBody>
      </p:sp>
    </p:spTree>
    <p:extLst>
      <p:ext uri="{BB962C8B-B14F-4D97-AF65-F5344CB8AC3E}">
        <p14:creationId xmlns:p14="http://schemas.microsoft.com/office/powerpoint/2010/main" xmlns="" val="1028126014"/>
      </p:ext>
    </p:extLst>
  </p:cSld>
  <p:clrMap bg1="lt1" tx1="dk1" bg2="lt2" tx2="dk2" accent1="accent1" accent2="accent2" accent3="accent3" accent4="accent4" accent5="accent5" accent6="accent6" hlink="hlink" folHlink="folHlink"/>
  <p:sldLayoutIdLst>
    <p:sldLayoutId id="2147483936" r:id="rId1"/>
    <p:sldLayoutId id="2147483937" r:id="rId2"/>
    <p:sldLayoutId id="2147483938" r:id="rId3"/>
    <p:sldLayoutId id="2147483939" r:id="rId4"/>
    <p:sldLayoutId id="2147483940" r:id="rId5"/>
    <p:sldLayoutId id="2147483941" r:id="rId6"/>
    <p:sldLayoutId id="2147483942" r:id="rId7"/>
    <p:sldLayoutId id="2147483943" r:id="rId8"/>
    <p:sldLayoutId id="2147483944" r:id="rId9"/>
    <p:sldLayoutId id="2147483945" r:id="rId10"/>
    <p:sldLayoutId id="2147483946"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xmlns=""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49960" y="1381423"/>
            <a:ext cx="9966960" cy="3035808"/>
          </a:xfrm>
        </p:spPr>
        <p:txBody>
          <a:bodyPr/>
          <a:lstStyle/>
          <a:p>
            <a:r>
              <a:rPr lang="en-IN" sz="4000" dirty="0" smtClean="0"/>
              <a:t>SUBJECT : COST ACCOUNTING</a:t>
            </a:r>
            <a:r>
              <a:rPr lang="en-IN" sz="4000" dirty="0"/>
              <a:t/>
            </a:r>
            <a:br>
              <a:rPr lang="en-IN" sz="4000" dirty="0"/>
            </a:br>
            <a:r>
              <a:rPr lang="en-IN" sz="4000" dirty="0" smtClean="0"/>
              <a:t>(B.Com Ii  Year)</a:t>
            </a:r>
            <a:br>
              <a:rPr lang="en-IN" sz="4000" dirty="0" smtClean="0"/>
            </a:br>
            <a:r>
              <a:rPr lang="en-IN" sz="4000" dirty="0"/>
              <a:t/>
            </a:r>
            <a:br>
              <a:rPr lang="en-IN" sz="4000" dirty="0"/>
            </a:br>
            <a:r>
              <a:rPr lang="en-IN" sz="4000" dirty="0" smtClean="0"/>
              <a:t>Introduction to cost accounting</a:t>
            </a:r>
            <a:endParaRPr lang="en-IN" sz="4000" dirty="0"/>
          </a:p>
        </p:txBody>
      </p:sp>
      <p:sp>
        <p:nvSpPr>
          <p:cNvPr id="5" name="TextBox 4"/>
          <p:cNvSpPr txBox="1"/>
          <p:nvPr/>
        </p:nvSpPr>
        <p:spPr>
          <a:xfrm>
            <a:off x="3231838" y="4826675"/>
            <a:ext cx="5505027" cy="2031325"/>
          </a:xfrm>
          <a:prstGeom prst="rect">
            <a:avLst/>
          </a:prstGeom>
          <a:noFill/>
        </p:spPr>
        <p:txBody>
          <a:bodyPr wrap="square" rtlCol="0">
            <a:spAutoFit/>
          </a:bodyPr>
          <a:lstStyle/>
          <a:p>
            <a:r>
              <a:rPr lang="en-IN" b="1" dirty="0" smtClean="0"/>
              <a:t>Maj. (Dr.) Pradip Kumar Pandey</a:t>
            </a:r>
          </a:p>
          <a:p>
            <a:r>
              <a:rPr lang="en-IN" dirty="0" smtClean="0"/>
              <a:t>Associate Professor , Department of Commerce</a:t>
            </a:r>
          </a:p>
          <a:p>
            <a:r>
              <a:rPr lang="en-IN" dirty="0" smtClean="0"/>
              <a:t>HCPG College Varanasi</a:t>
            </a:r>
          </a:p>
          <a:p>
            <a:endParaRPr lang="en-IN" dirty="0"/>
          </a:p>
          <a:p>
            <a:r>
              <a:rPr lang="en-IN" b="1" dirty="0" smtClean="0"/>
              <a:t>Mob : </a:t>
            </a:r>
            <a:r>
              <a:rPr lang="en-IN" dirty="0" smtClean="0"/>
              <a:t>(+91)-9793914542</a:t>
            </a:r>
          </a:p>
          <a:p>
            <a:r>
              <a:rPr lang="en-IN" b="1" dirty="0" smtClean="0"/>
              <a:t>Email: </a:t>
            </a:r>
            <a:r>
              <a:rPr lang="en-IN" dirty="0" smtClean="0"/>
              <a:t>captainpkpandey@gmail.com</a:t>
            </a:r>
          </a:p>
          <a:p>
            <a:endParaRPr lang="en-IN" dirty="0"/>
          </a:p>
        </p:txBody>
      </p:sp>
      <p:pic>
        <p:nvPicPr>
          <p:cNvPr id="7" name="Picture 6"/>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49960" y="4571031"/>
            <a:ext cx="2281878" cy="1955799"/>
          </a:xfrm>
          <a:prstGeom prst="rect">
            <a:avLst/>
          </a:prstGeom>
        </p:spPr>
      </p:pic>
    </p:spTree>
    <p:extLst>
      <p:ext uri="{BB962C8B-B14F-4D97-AF65-F5344CB8AC3E}">
        <p14:creationId xmlns:p14="http://schemas.microsoft.com/office/powerpoint/2010/main" xmlns="" val="21754441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C000">
            <a:alpha val="49000"/>
          </a:srgbClr>
        </a:solidFill>
        <a:effectLst/>
      </p:bgPr>
    </p:bg>
    <p:spTree>
      <p:nvGrpSpPr>
        <p:cNvPr id="1" name=""/>
        <p:cNvGrpSpPr/>
        <p:nvPr/>
      </p:nvGrpSpPr>
      <p:grpSpPr>
        <a:xfrm>
          <a:off x="0" y="0"/>
          <a:ext cx="0" cy="0"/>
          <a:chOff x="0" y="0"/>
          <a:chExt cx="0" cy="0"/>
        </a:xfrm>
      </p:grpSpPr>
      <p:sp>
        <p:nvSpPr>
          <p:cNvPr id="2" name="TextBox 1"/>
          <p:cNvSpPr txBox="1"/>
          <p:nvPr/>
        </p:nvSpPr>
        <p:spPr>
          <a:xfrm>
            <a:off x="0" y="102550"/>
            <a:ext cx="2597921" cy="369332"/>
          </a:xfrm>
          <a:prstGeom prst="rect">
            <a:avLst/>
          </a:prstGeom>
          <a:noFill/>
        </p:spPr>
        <p:txBody>
          <a:bodyPr wrap="square" rtlCol="0">
            <a:spAutoFit/>
          </a:bodyPr>
          <a:lstStyle/>
          <a:p>
            <a:r>
              <a:rPr lang="en-IN" b="1" dirty="0" smtClean="0">
                <a:solidFill>
                  <a:srgbClr val="FF0000"/>
                </a:solidFill>
              </a:rPr>
              <a:t>SYLLABUS : </a:t>
            </a:r>
            <a:endParaRPr lang="en-IN" b="1" dirty="0">
              <a:solidFill>
                <a:srgbClr val="FF0000"/>
              </a:solidFill>
            </a:endParaRPr>
          </a:p>
        </p:txBody>
      </p:sp>
      <p:sp>
        <p:nvSpPr>
          <p:cNvPr id="3" name="TextBox 2"/>
          <p:cNvSpPr txBox="1"/>
          <p:nvPr/>
        </p:nvSpPr>
        <p:spPr>
          <a:xfrm>
            <a:off x="0" y="712941"/>
            <a:ext cx="12192000" cy="5632311"/>
          </a:xfrm>
          <a:prstGeom prst="rect">
            <a:avLst/>
          </a:prstGeom>
          <a:noFill/>
        </p:spPr>
        <p:txBody>
          <a:bodyPr wrap="square" rtlCol="0">
            <a:spAutoFit/>
          </a:bodyPr>
          <a:lstStyle/>
          <a:p>
            <a:r>
              <a:rPr lang="en-IN" b="1" dirty="0" smtClean="0"/>
              <a:t>UNIT – I</a:t>
            </a:r>
          </a:p>
          <a:p>
            <a:endParaRPr lang="en-IN" dirty="0"/>
          </a:p>
          <a:p>
            <a:r>
              <a:rPr lang="en-IN" dirty="0" smtClean="0"/>
              <a:t>Nature and Scope of Cost Accounting, Cost Vs. Management Accounting, Elements of Cost and their Classification, Methods and Techniques, Installation of </a:t>
            </a:r>
            <a:r>
              <a:rPr lang="en-IN" dirty="0"/>
              <a:t>Costing</a:t>
            </a:r>
            <a:r>
              <a:rPr lang="en-IN" dirty="0" smtClean="0"/>
              <a:t> System, Concept of Cost Audit.</a:t>
            </a:r>
          </a:p>
          <a:p>
            <a:endParaRPr lang="en-IN" dirty="0"/>
          </a:p>
          <a:p>
            <a:r>
              <a:rPr lang="en-IN" dirty="0" smtClean="0"/>
              <a:t>Accounting for material: Material Control, Techniques, Pricing of material issues, Treatment of material losses.</a:t>
            </a:r>
          </a:p>
          <a:p>
            <a:endParaRPr lang="en-IN" dirty="0"/>
          </a:p>
          <a:p>
            <a:r>
              <a:rPr lang="en-IN" b="1" dirty="0" smtClean="0"/>
              <a:t>UNIT – II</a:t>
            </a:r>
          </a:p>
          <a:p>
            <a:endParaRPr lang="en-IN" dirty="0"/>
          </a:p>
          <a:p>
            <a:r>
              <a:rPr lang="en-IN" dirty="0" smtClean="0"/>
              <a:t>Accounting for Labour: Labour Cost Control, Procedure, Labour Turnover, Idle Time and Overtime.</a:t>
            </a:r>
          </a:p>
          <a:p>
            <a:r>
              <a:rPr lang="en-IN" dirty="0" smtClean="0"/>
              <a:t>Methods of Wage Payment-Time and Piece rates, Incentive Schemes.</a:t>
            </a:r>
          </a:p>
          <a:p>
            <a:r>
              <a:rPr lang="en-IN" dirty="0" smtClean="0"/>
              <a:t>Accounting for Overheads: Classification and Departmentalization, Absorption of Overheads, Determination of Overhead rates, Under and Over Absorption and its treatment</a:t>
            </a:r>
          </a:p>
          <a:p>
            <a:endParaRPr lang="en-IN" dirty="0"/>
          </a:p>
          <a:p>
            <a:r>
              <a:rPr lang="en-IN" b="1" dirty="0" smtClean="0"/>
              <a:t>UNIT – III</a:t>
            </a:r>
          </a:p>
          <a:p>
            <a:r>
              <a:rPr lang="en-IN" dirty="0" smtClean="0"/>
              <a:t>Cost Ascertainment: Unit Costing Job Costing, Batch Costing, Contract Costing.</a:t>
            </a:r>
          </a:p>
          <a:p>
            <a:endParaRPr lang="en-IN" dirty="0"/>
          </a:p>
          <a:p>
            <a:r>
              <a:rPr lang="en-IN" b="1" dirty="0" smtClean="0"/>
              <a:t>UNIT – IV</a:t>
            </a:r>
          </a:p>
          <a:p>
            <a:r>
              <a:rPr lang="en-IN" dirty="0" smtClean="0"/>
              <a:t>Operating Costing, Process Costing, Cost Records: Integral and non-Integral System; </a:t>
            </a:r>
            <a:r>
              <a:rPr lang="en-IN" dirty="0" err="1" smtClean="0"/>
              <a:t>Reconcilation</a:t>
            </a:r>
            <a:r>
              <a:rPr lang="en-IN" dirty="0" smtClean="0"/>
              <a:t> of Cost and Financial Accounts.</a:t>
            </a:r>
            <a:endParaRPr lang="en-IN" dirty="0"/>
          </a:p>
        </p:txBody>
      </p:sp>
    </p:spTree>
    <p:extLst>
      <p:ext uri="{BB962C8B-B14F-4D97-AF65-F5344CB8AC3E}">
        <p14:creationId xmlns:p14="http://schemas.microsoft.com/office/powerpoint/2010/main" xmlns="" val="1367713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C000">
            <a:alpha val="49000"/>
          </a:srgbClr>
        </a:solidFill>
        <a:effectLst/>
      </p:bgPr>
    </p:bg>
    <p:spTree>
      <p:nvGrpSpPr>
        <p:cNvPr id="1" name=""/>
        <p:cNvGrpSpPr/>
        <p:nvPr/>
      </p:nvGrpSpPr>
      <p:grpSpPr>
        <a:xfrm>
          <a:off x="0" y="0"/>
          <a:ext cx="0" cy="0"/>
          <a:chOff x="0" y="0"/>
          <a:chExt cx="0" cy="0"/>
        </a:xfrm>
      </p:grpSpPr>
      <p:sp>
        <p:nvSpPr>
          <p:cNvPr id="2" name="TextBox 1"/>
          <p:cNvSpPr txBox="1"/>
          <p:nvPr/>
        </p:nvSpPr>
        <p:spPr>
          <a:xfrm>
            <a:off x="0" y="67733"/>
            <a:ext cx="12192000" cy="6186309"/>
          </a:xfrm>
          <a:prstGeom prst="rect">
            <a:avLst/>
          </a:prstGeom>
          <a:noFill/>
        </p:spPr>
        <p:txBody>
          <a:bodyPr wrap="square" rtlCol="0">
            <a:spAutoFit/>
          </a:bodyPr>
          <a:lstStyle/>
          <a:p>
            <a:r>
              <a:rPr lang="en-IN" b="1" dirty="0" smtClean="0">
                <a:solidFill>
                  <a:srgbClr val="FF0000"/>
                </a:solidFill>
              </a:rPr>
              <a:t>KEY CONCEPTS:</a:t>
            </a:r>
          </a:p>
          <a:p>
            <a:endParaRPr lang="en-IN" dirty="0" smtClean="0"/>
          </a:p>
          <a:p>
            <a:endParaRPr lang="en-IN" dirty="0"/>
          </a:p>
          <a:p>
            <a:r>
              <a:rPr lang="en-IN" b="1" dirty="0" smtClean="0"/>
              <a:t>Costing:</a:t>
            </a:r>
            <a:r>
              <a:rPr lang="en-IN" dirty="0" smtClean="0"/>
              <a:t> It is a technique and process of ascertaining costs. This technique consist of principles and rules which govern the procedure of ascertaining the cost of products and services. The process of costing includes routines of ascertaining costs by following different techniques like historical or conventional costing, standard costing and marginal costing. Thus costing simply means cost finding by any process. It consist of principles and rules which are used for determining :</a:t>
            </a:r>
            <a:endParaRPr lang="en-IN" dirty="0"/>
          </a:p>
          <a:p>
            <a:pPr marL="342900" indent="-342900">
              <a:buAutoNum type="arabicPeriod"/>
            </a:pPr>
            <a:r>
              <a:rPr lang="en-IN" dirty="0" smtClean="0"/>
              <a:t>The cost of manufacturing a product </a:t>
            </a:r>
          </a:p>
          <a:p>
            <a:pPr marL="342900" indent="-342900">
              <a:buAutoNum type="arabicPeriod"/>
            </a:pPr>
            <a:r>
              <a:rPr lang="en-IN" dirty="0" smtClean="0"/>
              <a:t>The cost of providing a service</a:t>
            </a:r>
          </a:p>
          <a:p>
            <a:endParaRPr lang="en-IN" dirty="0" smtClean="0"/>
          </a:p>
          <a:p>
            <a:r>
              <a:rPr lang="en-IN" b="1" dirty="0" smtClean="0"/>
              <a:t>Cost Accounting: </a:t>
            </a:r>
            <a:r>
              <a:rPr lang="en-IN" dirty="0" smtClean="0"/>
              <a:t>It is a formal system of accounting for costs in the books of account by means of which cost of services and products are ascertained and controlled. An authoritative definition of cost accounting has been given by The Chartered Institute of Management Accountants (CIMA) of UK as follows:</a:t>
            </a:r>
          </a:p>
          <a:p>
            <a:r>
              <a:rPr lang="en-IN" dirty="0" smtClean="0">
                <a:solidFill>
                  <a:srgbClr val="FF0000"/>
                </a:solidFill>
              </a:rPr>
              <a:t>“</a:t>
            </a:r>
            <a:r>
              <a:rPr lang="en-IN" i="1" dirty="0" smtClean="0">
                <a:solidFill>
                  <a:srgbClr val="FF0000"/>
                </a:solidFill>
              </a:rPr>
              <a:t>Cost Accounting is the process of accounting for costs from the point at which expenditure is incurred or committed to the establishment of its ultimate relationship with cost centres and cost units. In its widest usage, it embraces the preparation of statistical data, the application of cost control methods and ascertainment of profitability of activities carried out or planned.”  </a:t>
            </a:r>
          </a:p>
          <a:p>
            <a:endParaRPr lang="en-IN" b="1" i="1" dirty="0"/>
          </a:p>
          <a:p>
            <a:r>
              <a:rPr lang="en-IN" b="1" dirty="0" smtClean="0"/>
              <a:t>Cost Accountancy: </a:t>
            </a:r>
            <a:r>
              <a:rPr lang="en-IN" dirty="0" smtClean="0"/>
              <a:t>It is a very wide term. It means and includes the principles, conventions, techniques and systems which are employed in a business to plan and control the utilization of its resources. It is simply means  the science, art and practice of cost accountant.</a:t>
            </a:r>
            <a:endParaRPr lang="en-IN" b="1" dirty="0"/>
          </a:p>
        </p:txBody>
      </p:sp>
    </p:spTree>
    <p:extLst>
      <p:ext uri="{BB962C8B-B14F-4D97-AF65-F5344CB8AC3E}">
        <p14:creationId xmlns:p14="http://schemas.microsoft.com/office/powerpoint/2010/main" xmlns="" val="4969425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C000">
            <a:alpha val="49000"/>
          </a:srgbClr>
        </a:solidFill>
        <a:effectLst/>
      </p:bgPr>
    </p:bg>
    <p:spTree>
      <p:nvGrpSpPr>
        <p:cNvPr id="1" name=""/>
        <p:cNvGrpSpPr/>
        <p:nvPr/>
      </p:nvGrpSpPr>
      <p:grpSpPr>
        <a:xfrm>
          <a:off x="0" y="0"/>
          <a:ext cx="0" cy="0"/>
          <a:chOff x="0" y="0"/>
          <a:chExt cx="0" cy="0"/>
        </a:xfrm>
      </p:grpSpPr>
      <p:sp>
        <p:nvSpPr>
          <p:cNvPr id="2" name="TextBox 1"/>
          <p:cNvSpPr txBox="1"/>
          <p:nvPr/>
        </p:nvSpPr>
        <p:spPr>
          <a:xfrm>
            <a:off x="0" y="0"/>
            <a:ext cx="12192000" cy="369332"/>
          </a:xfrm>
          <a:prstGeom prst="rect">
            <a:avLst/>
          </a:prstGeom>
          <a:noFill/>
        </p:spPr>
        <p:txBody>
          <a:bodyPr wrap="square" rtlCol="0">
            <a:spAutoFit/>
          </a:bodyPr>
          <a:lstStyle/>
          <a:p>
            <a:r>
              <a:rPr lang="en-IN" b="1" dirty="0" smtClean="0">
                <a:solidFill>
                  <a:srgbClr val="FF0000"/>
                </a:solidFill>
              </a:rPr>
              <a:t>DIFFERENCES :</a:t>
            </a:r>
          </a:p>
        </p:txBody>
      </p:sp>
      <p:graphicFrame>
        <p:nvGraphicFramePr>
          <p:cNvPr id="7" name="Table 6"/>
          <p:cNvGraphicFramePr>
            <a:graphicFrameLocks noGrp="1"/>
          </p:cNvGraphicFramePr>
          <p:nvPr>
            <p:extLst>
              <p:ext uri="{D42A27DB-BD31-4B8C-83A1-F6EECF244321}">
                <p14:modId xmlns:p14="http://schemas.microsoft.com/office/powerpoint/2010/main" xmlns="" val="1187978919"/>
              </p:ext>
            </p:extLst>
          </p:nvPr>
        </p:nvGraphicFramePr>
        <p:xfrm>
          <a:off x="451028" y="1411875"/>
          <a:ext cx="11043066" cy="4416356"/>
        </p:xfrm>
        <a:graphic>
          <a:graphicData uri="http://schemas.openxmlformats.org/drawingml/2006/table">
            <a:tbl>
              <a:tblPr firstRow="1" bandRow="1">
                <a:tableStyleId>{5C22544A-7EE6-4342-B048-85BDC9FD1C3A}</a:tableStyleId>
              </a:tblPr>
              <a:tblGrid>
                <a:gridCol w="3681022"/>
                <a:gridCol w="3681022"/>
                <a:gridCol w="3681022"/>
              </a:tblGrid>
              <a:tr h="415992">
                <a:tc>
                  <a:txBody>
                    <a:bodyPr/>
                    <a:lstStyle/>
                    <a:p>
                      <a:pPr algn="ctr"/>
                      <a:r>
                        <a:rPr lang="en-IN" dirty="0" smtClean="0"/>
                        <a:t>    Basis of Distinction</a:t>
                      </a:r>
                      <a:endParaRPr lang="en-IN" dirty="0"/>
                    </a:p>
                  </a:txBody>
                  <a:tcPr>
                    <a:solidFill>
                      <a:srgbClr val="C426BC"/>
                    </a:solidFill>
                  </a:tcPr>
                </a:tc>
                <a:tc>
                  <a:txBody>
                    <a:bodyPr/>
                    <a:lstStyle/>
                    <a:p>
                      <a:pPr algn="ctr"/>
                      <a:r>
                        <a:rPr lang="en-IN" b="1" dirty="0" smtClean="0"/>
                        <a:t>Costing</a:t>
                      </a:r>
                      <a:endParaRPr lang="en-IN" b="1" dirty="0"/>
                    </a:p>
                  </a:txBody>
                  <a:tcPr>
                    <a:solidFill>
                      <a:srgbClr val="C426BC"/>
                    </a:solidFill>
                  </a:tcPr>
                </a:tc>
                <a:tc>
                  <a:txBody>
                    <a:bodyPr/>
                    <a:lstStyle/>
                    <a:p>
                      <a:pPr algn="ctr"/>
                      <a:r>
                        <a:rPr lang="en-IN" b="1" dirty="0" smtClean="0"/>
                        <a:t>Cost Accounting</a:t>
                      </a:r>
                      <a:endParaRPr lang="en-IN" b="1" dirty="0"/>
                    </a:p>
                  </a:txBody>
                  <a:tcPr>
                    <a:solidFill>
                      <a:srgbClr val="C426BC"/>
                    </a:solidFill>
                  </a:tcPr>
                </a:tc>
              </a:tr>
              <a:tr h="718014">
                <a:tc>
                  <a:txBody>
                    <a:bodyPr/>
                    <a:lstStyle/>
                    <a:p>
                      <a:pPr algn="ctr"/>
                      <a:r>
                        <a:rPr lang="en-IN" b="1" dirty="0" smtClean="0"/>
                        <a:t>Nature</a:t>
                      </a:r>
                      <a:endParaRPr lang="en-IN" b="1" dirty="0"/>
                    </a:p>
                  </a:txBody>
                  <a:tcPr>
                    <a:solidFill>
                      <a:srgbClr val="00B0F0"/>
                    </a:solidFill>
                  </a:tcPr>
                </a:tc>
                <a:tc>
                  <a:txBody>
                    <a:bodyPr/>
                    <a:lstStyle/>
                    <a:p>
                      <a:r>
                        <a:rPr lang="en-IN" dirty="0" smtClean="0"/>
                        <a:t>It is a technique and process of ascertaining costs</a:t>
                      </a:r>
                      <a:endParaRPr lang="en-IN" dirty="0"/>
                    </a:p>
                  </a:txBody>
                  <a:tcPr/>
                </a:tc>
                <a:tc>
                  <a:txBody>
                    <a:bodyPr/>
                    <a:lstStyle/>
                    <a:p>
                      <a:r>
                        <a:rPr lang="en-IN" dirty="0" smtClean="0"/>
                        <a:t>It is regarded as</a:t>
                      </a:r>
                      <a:r>
                        <a:rPr lang="en-IN" baseline="0" dirty="0" smtClean="0"/>
                        <a:t> a specialized branch of accounting</a:t>
                      </a:r>
                      <a:endParaRPr lang="en-IN" dirty="0"/>
                    </a:p>
                  </a:txBody>
                  <a:tcPr/>
                </a:tc>
              </a:tr>
              <a:tr h="1641175">
                <a:tc>
                  <a:txBody>
                    <a:bodyPr/>
                    <a:lstStyle/>
                    <a:p>
                      <a:pPr algn="ctr"/>
                      <a:endParaRPr lang="en-IN" b="1" dirty="0" smtClean="0"/>
                    </a:p>
                    <a:p>
                      <a:pPr algn="ctr"/>
                      <a:endParaRPr lang="en-IN" b="1" dirty="0" smtClean="0"/>
                    </a:p>
                    <a:p>
                      <a:pPr algn="ctr"/>
                      <a:r>
                        <a:rPr lang="en-IN" b="1" dirty="0" smtClean="0"/>
                        <a:t>Scope</a:t>
                      </a:r>
                      <a:endParaRPr lang="en-IN" b="1" dirty="0"/>
                    </a:p>
                  </a:txBody>
                  <a:tcPr>
                    <a:solidFill>
                      <a:schemeClr val="accent2">
                        <a:lumMod val="60000"/>
                        <a:lumOff val="40000"/>
                      </a:schemeClr>
                    </a:solidFill>
                  </a:tcPr>
                </a:tc>
                <a:tc>
                  <a:txBody>
                    <a:bodyPr/>
                    <a:lstStyle/>
                    <a:p>
                      <a:r>
                        <a:rPr lang="en-IN" dirty="0" smtClean="0"/>
                        <a:t>Costing technique includes principles and rules which govern the procedure of ascertaining the cost of product/services</a:t>
                      </a:r>
                      <a:endParaRPr lang="en-IN" dirty="0"/>
                    </a:p>
                  </a:txBody>
                  <a:tcPr/>
                </a:tc>
                <a:tc>
                  <a:txBody>
                    <a:bodyPr/>
                    <a:lstStyle/>
                    <a:p>
                      <a:r>
                        <a:rPr lang="en-IN" dirty="0" smtClean="0"/>
                        <a:t>It involves classification, accumulation, assignment and control</a:t>
                      </a:r>
                      <a:r>
                        <a:rPr lang="en-IN" baseline="0" dirty="0" smtClean="0"/>
                        <a:t> of costs</a:t>
                      </a:r>
                      <a:endParaRPr lang="en-IN" dirty="0"/>
                    </a:p>
                  </a:txBody>
                  <a:tcPr/>
                </a:tc>
              </a:tr>
              <a:tr h="1641175">
                <a:tc>
                  <a:txBody>
                    <a:bodyPr/>
                    <a:lstStyle/>
                    <a:p>
                      <a:pPr algn="ctr"/>
                      <a:endParaRPr lang="en-IN" b="1" dirty="0" smtClean="0"/>
                    </a:p>
                    <a:p>
                      <a:pPr algn="ctr"/>
                      <a:r>
                        <a:rPr lang="en-IN" b="1" dirty="0" smtClean="0"/>
                        <a:t>Process</a:t>
                      </a:r>
                      <a:endParaRPr lang="en-IN" b="1" dirty="0"/>
                    </a:p>
                  </a:txBody>
                  <a:tcPr>
                    <a:solidFill>
                      <a:srgbClr val="92D050"/>
                    </a:solidFill>
                  </a:tcPr>
                </a:tc>
                <a:tc>
                  <a:txBody>
                    <a:bodyPr/>
                    <a:lstStyle/>
                    <a:p>
                      <a:r>
                        <a:rPr lang="en-IN" dirty="0" smtClean="0"/>
                        <a:t>The process of costing consists of routines of ascertaining costs by historical or conventional costing, standard costing</a:t>
                      </a:r>
                      <a:r>
                        <a:rPr lang="en-IN" baseline="0" dirty="0" smtClean="0"/>
                        <a:t> or marginal costing</a:t>
                      </a:r>
                      <a:endParaRPr lang="en-IN" dirty="0"/>
                    </a:p>
                  </a:txBody>
                  <a:tcPr/>
                </a:tc>
                <a:tc>
                  <a:txBody>
                    <a:bodyPr/>
                    <a:lstStyle/>
                    <a:p>
                      <a:r>
                        <a:rPr lang="en-IN" dirty="0" smtClean="0"/>
                        <a:t>It involves establishment of budgets,</a:t>
                      </a:r>
                      <a:r>
                        <a:rPr lang="en-IN" baseline="0" dirty="0" smtClean="0"/>
                        <a:t> standard costs or actual costs of operation, classification, recording and appropriate allocation of expenditures</a:t>
                      </a:r>
                      <a:endParaRPr lang="en-IN" dirty="0"/>
                    </a:p>
                  </a:txBody>
                  <a:tcPr/>
                </a:tc>
              </a:tr>
            </a:tbl>
          </a:graphicData>
        </a:graphic>
      </p:graphicFrame>
    </p:spTree>
    <p:extLst>
      <p:ext uri="{BB962C8B-B14F-4D97-AF65-F5344CB8AC3E}">
        <p14:creationId xmlns:p14="http://schemas.microsoft.com/office/powerpoint/2010/main" xmlns="" val="26026132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C000">
            <a:alpha val="49000"/>
          </a:srgbClr>
        </a:solidFill>
        <a:effectLst/>
      </p:bgPr>
    </p:bg>
    <p:spTree>
      <p:nvGrpSpPr>
        <p:cNvPr id="1" name=""/>
        <p:cNvGrpSpPr/>
        <p:nvPr/>
      </p:nvGrpSpPr>
      <p:grpSpPr>
        <a:xfrm>
          <a:off x="0" y="0"/>
          <a:ext cx="0" cy="0"/>
          <a:chOff x="0" y="0"/>
          <a:chExt cx="0" cy="0"/>
        </a:xfrm>
      </p:grpSpPr>
      <p:sp>
        <p:nvSpPr>
          <p:cNvPr id="3" name="TextBox 2"/>
          <p:cNvSpPr txBox="1"/>
          <p:nvPr/>
        </p:nvSpPr>
        <p:spPr>
          <a:xfrm>
            <a:off x="0" y="93133"/>
            <a:ext cx="12192000" cy="6186309"/>
          </a:xfrm>
          <a:prstGeom prst="rect">
            <a:avLst/>
          </a:prstGeom>
          <a:noFill/>
        </p:spPr>
        <p:txBody>
          <a:bodyPr wrap="square" rtlCol="0">
            <a:spAutoFit/>
          </a:bodyPr>
          <a:lstStyle/>
          <a:p>
            <a:r>
              <a:rPr lang="en-IN" b="1" dirty="0" smtClean="0">
                <a:solidFill>
                  <a:srgbClr val="FF0000"/>
                </a:solidFill>
              </a:rPr>
              <a:t>OBJECTIVES AND FUNCTIONS OF COST ACCOUNTING</a:t>
            </a:r>
          </a:p>
          <a:p>
            <a:endParaRPr lang="en-IN" dirty="0" smtClean="0"/>
          </a:p>
          <a:p>
            <a:r>
              <a:rPr lang="en-IN" dirty="0" smtClean="0"/>
              <a:t>The main objectives of cost accounting are as follows:</a:t>
            </a:r>
          </a:p>
          <a:p>
            <a:endParaRPr lang="en-IN" dirty="0"/>
          </a:p>
          <a:p>
            <a:pPr marL="342900" indent="-342900">
              <a:buAutoNum type="arabicPeriod"/>
            </a:pPr>
            <a:r>
              <a:rPr lang="en-IN" b="1" dirty="0" smtClean="0"/>
              <a:t>Ascertainment of Cost: </a:t>
            </a:r>
            <a:r>
              <a:rPr lang="en-IN" dirty="0" smtClean="0"/>
              <a:t>This is the primary objective of cost accounting. In other words the basic objective of cost accounting is to ascertain the costs of product and services. For cost ascertainment different techniques and system of costing are used in different industries.</a:t>
            </a:r>
          </a:p>
          <a:p>
            <a:pPr marL="342900" indent="-342900">
              <a:buAutoNum type="arabicPeriod"/>
            </a:pPr>
            <a:endParaRPr lang="en-IN" dirty="0" smtClean="0"/>
          </a:p>
          <a:p>
            <a:pPr marL="342900" indent="-342900">
              <a:buAutoNum type="arabicPeriod"/>
            </a:pPr>
            <a:r>
              <a:rPr lang="en-IN" b="1" dirty="0" smtClean="0"/>
              <a:t>Control and reduction of cost:</a:t>
            </a:r>
            <a:r>
              <a:rPr lang="en-IN" dirty="0" smtClean="0"/>
              <a:t> Cost accounting aims at improving efficiency by controlling and reducing cost. This objective is becoming increasingly important because of growing competition.</a:t>
            </a:r>
          </a:p>
          <a:p>
            <a:pPr marL="342900" indent="-342900">
              <a:buAutoNum type="arabicPeriod"/>
            </a:pPr>
            <a:endParaRPr lang="en-IN" dirty="0" smtClean="0"/>
          </a:p>
          <a:p>
            <a:pPr marL="342900" indent="-342900">
              <a:buAutoNum type="arabicPeriod"/>
            </a:pPr>
            <a:r>
              <a:rPr lang="en-IN" b="1" dirty="0" smtClean="0"/>
              <a:t>Guide to Business Policy: </a:t>
            </a:r>
            <a:r>
              <a:rPr lang="en-IN" dirty="0" smtClean="0"/>
              <a:t>It aims at serving the needs of the management in conducting the business with utmost efficiency. Cost data provide guidelines for various managerial decisions like make or buy, selling below cost, utilization of idle plant capacity.</a:t>
            </a:r>
          </a:p>
          <a:p>
            <a:pPr marL="342900" indent="-342900">
              <a:buAutoNum type="arabicPeriod"/>
            </a:pPr>
            <a:endParaRPr lang="en-IN" dirty="0" smtClean="0"/>
          </a:p>
          <a:p>
            <a:pPr marL="342900" indent="-342900">
              <a:buAutoNum type="arabicPeriod"/>
            </a:pPr>
            <a:r>
              <a:rPr lang="en-IN" b="1" dirty="0" smtClean="0"/>
              <a:t>Determination of selling price: </a:t>
            </a:r>
            <a:r>
              <a:rPr lang="en-IN" dirty="0" smtClean="0"/>
              <a:t>It provides cost information on the basis of which selling price of products or services may be fixed. In periods of depression, cost accounting guides the extent to which selling </a:t>
            </a:r>
            <a:r>
              <a:rPr lang="en-IN" dirty="0" err="1" smtClean="0"/>
              <a:t>prioces</a:t>
            </a:r>
            <a:r>
              <a:rPr lang="en-IN" dirty="0" smtClean="0"/>
              <a:t> should be reduced to meet the situation.</a:t>
            </a:r>
          </a:p>
          <a:p>
            <a:pPr marL="342900" indent="-342900">
              <a:buAutoNum type="arabicPeriod"/>
            </a:pPr>
            <a:endParaRPr lang="en-IN" dirty="0" smtClean="0"/>
          </a:p>
          <a:p>
            <a:pPr marL="342900" indent="-342900">
              <a:buAutoNum type="arabicPeriod"/>
            </a:pPr>
            <a:r>
              <a:rPr lang="en-IN" b="1" dirty="0" smtClean="0"/>
              <a:t>Measuring and improving performance: </a:t>
            </a:r>
            <a:r>
              <a:rPr lang="en-IN" dirty="0" smtClean="0"/>
              <a:t>Cost accounting measures efficiency by classifying and analysing cost data and then suggest various steps in improving performance so that profitability is increased.</a:t>
            </a:r>
          </a:p>
          <a:p>
            <a:endParaRPr lang="en-IN" dirty="0"/>
          </a:p>
        </p:txBody>
      </p:sp>
    </p:spTree>
    <p:extLst>
      <p:ext uri="{BB962C8B-B14F-4D97-AF65-F5344CB8AC3E}">
        <p14:creationId xmlns:p14="http://schemas.microsoft.com/office/powerpoint/2010/main" xmlns="" val="7914009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C000">
            <a:alpha val="49000"/>
          </a:srgbClr>
        </a:solidFill>
        <a:effectLst/>
      </p:bgPr>
    </p:bg>
    <p:spTree>
      <p:nvGrpSpPr>
        <p:cNvPr id="1" name=""/>
        <p:cNvGrpSpPr/>
        <p:nvPr/>
      </p:nvGrpSpPr>
      <p:grpSpPr>
        <a:xfrm>
          <a:off x="0" y="0"/>
          <a:ext cx="0" cy="0"/>
          <a:chOff x="0" y="0"/>
          <a:chExt cx="0" cy="0"/>
        </a:xfrm>
      </p:grpSpPr>
      <p:sp>
        <p:nvSpPr>
          <p:cNvPr id="3" name="TextBox 2"/>
          <p:cNvSpPr txBox="1"/>
          <p:nvPr/>
        </p:nvSpPr>
        <p:spPr>
          <a:xfrm>
            <a:off x="0" y="93133"/>
            <a:ext cx="12192000" cy="6740307"/>
          </a:xfrm>
          <a:prstGeom prst="rect">
            <a:avLst/>
          </a:prstGeom>
          <a:noFill/>
        </p:spPr>
        <p:txBody>
          <a:bodyPr wrap="square" rtlCol="0">
            <a:spAutoFit/>
          </a:bodyPr>
          <a:lstStyle/>
          <a:p>
            <a:r>
              <a:rPr lang="en-IN" b="1" dirty="0" smtClean="0">
                <a:solidFill>
                  <a:srgbClr val="FF0000"/>
                </a:solidFill>
              </a:rPr>
              <a:t>ADVANTAGES OF COST ACCOUNTING</a:t>
            </a:r>
          </a:p>
          <a:p>
            <a:endParaRPr lang="en-IN" dirty="0" smtClean="0">
              <a:solidFill>
                <a:prstClr val="black"/>
              </a:solidFill>
            </a:endParaRPr>
          </a:p>
          <a:p>
            <a:r>
              <a:rPr lang="en-IN" dirty="0" smtClean="0">
                <a:solidFill>
                  <a:prstClr val="black"/>
                </a:solidFill>
              </a:rPr>
              <a:t>Main advantages of cost accounting are highlighted below:</a:t>
            </a:r>
          </a:p>
          <a:p>
            <a:endParaRPr lang="en-IN" dirty="0">
              <a:solidFill>
                <a:prstClr val="black"/>
              </a:solidFill>
            </a:endParaRPr>
          </a:p>
          <a:p>
            <a:pPr marL="342900" indent="-342900">
              <a:buFontTx/>
              <a:buAutoNum type="arabicPeriod"/>
            </a:pPr>
            <a:r>
              <a:rPr lang="en-IN" b="1" dirty="0" smtClean="0">
                <a:solidFill>
                  <a:prstClr val="black"/>
                </a:solidFill>
              </a:rPr>
              <a:t>Helps in adverse periods: </a:t>
            </a:r>
            <a:r>
              <a:rPr lang="en-IN" dirty="0" smtClean="0">
                <a:solidFill>
                  <a:prstClr val="black"/>
                </a:solidFill>
              </a:rPr>
              <a:t>Cost accounting helps in the periods of economic recession, trade depression and trade depression and trade competition.</a:t>
            </a:r>
          </a:p>
          <a:p>
            <a:pPr marL="342900" indent="-342900">
              <a:buFontTx/>
              <a:buAutoNum type="arabicPeriod"/>
            </a:pPr>
            <a:endParaRPr lang="en-IN" dirty="0" smtClean="0">
              <a:solidFill>
                <a:prstClr val="black"/>
              </a:solidFill>
            </a:endParaRPr>
          </a:p>
          <a:p>
            <a:pPr marL="342900" indent="-342900">
              <a:buFontTx/>
              <a:buAutoNum type="arabicPeriod"/>
            </a:pPr>
            <a:r>
              <a:rPr lang="en-IN" b="1" dirty="0" smtClean="0">
                <a:solidFill>
                  <a:prstClr val="black"/>
                </a:solidFill>
              </a:rPr>
              <a:t>Price fixation, Floating tenders, Quotation:</a:t>
            </a:r>
            <a:r>
              <a:rPr lang="en-IN" dirty="0" smtClean="0">
                <a:solidFill>
                  <a:prstClr val="black"/>
                </a:solidFill>
              </a:rPr>
              <a:t> It plays a vital role in fixing the price of a product, services or process.</a:t>
            </a:r>
          </a:p>
          <a:p>
            <a:pPr marL="342900" indent="-342900">
              <a:buFontTx/>
              <a:buAutoNum type="arabicPeriod"/>
            </a:pPr>
            <a:endParaRPr lang="en-IN" dirty="0" smtClean="0">
              <a:solidFill>
                <a:prstClr val="black"/>
              </a:solidFill>
            </a:endParaRPr>
          </a:p>
          <a:p>
            <a:pPr marL="342900" indent="-342900">
              <a:buFontTx/>
              <a:buAutoNum type="arabicPeriod"/>
            </a:pPr>
            <a:r>
              <a:rPr lang="en-IN" b="1" dirty="0" smtClean="0">
                <a:solidFill>
                  <a:prstClr val="black"/>
                </a:solidFill>
              </a:rPr>
              <a:t>Maximize profits: </a:t>
            </a:r>
            <a:r>
              <a:rPr lang="en-IN" dirty="0" smtClean="0">
                <a:solidFill>
                  <a:prstClr val="black"/>
                </a:solidFill>
              </a:rPr>
              <a:t>It helps in maximizing the profit by choosing the apt approach for its production. Non profitable lines may be avoided.</a:t>
            </a:r>
          </a:p>
          <a:p>
            <a:pPr marL="342900" indent="-342900">
              <a:buFontTx/>
              <a:buAutoNum type="arabicPeriod"/>
            </a:pPr>
            <a:endParaRPr lang="en-IN" dirty="0" smtClean="0">
              <a:solidFill>
                <a:prstClr val="black"/>
              </a:solidFill>
            </a:endParaRPr>
          </a:p>
          <a:p>
            <a:pPr marL="342900" indent="-342900">
              <a:buFontTx/>
              <a:buAutoNum type="arabicPeriod"/>
            </a:pPr>
            <a:r>
              <a:rPr lang="en-IN" b="1" dirty="0" smtClean="0">
                <a:solidFill>
                  <a:prstClr val="black"/>
                </a:solidFill>
              </a:rPr>
              <a:t>Facilitates Comparison: </a:t>
            </a:r>
            <a:r>
              <a:rPr lang="en-IN" dirty="0" smtClean="0">
                <a:solidFill>
                  <a:prstClr val="black"/>
                </a:solidFill>
              </a:rPr>
              <a:t>Cost records provide data to compare different periods, which in turn helps the management to take future course of action promptly.</a:t>
            </a:r>
          </a:p>
          <a:p>
            <a:pPr marL="342900" indent="-342900">
              <a:buFontTx/>
              <a:buAutoNum type="arabicPeriod"/>
            </a:pPr>
            <a:endParaRPr lang="en-IN" dirty="0" smtClean="0">
              <a:solidFill>
                <a:prstClr val="black"/>
              </a:solidFill>
            </a:endParaRPr>
          </a:p>
          <a:p>
            <a:pPr marL="342900" indent="-342900">
              <a:buFontTx/>
              <a:buAutoNum type="arabicPeriod"/>
            </a:pPr>
            <a:r>
              <a:rPr lang="en-IN" b="1" dirty="0" smtClean="0">
                <a:solidFill>
                  <a:prstClr val="black"/>
                </a:solidFill>
              </a:rPr>
              <a:t>Inventory Control: </a:t>
            </a:r>
            <a:r>
              <a:rPr lang="en-IN" dirty="0" smtClean="0">
                <a:solidFill>
                  <a:prstClr val="black"/>
                </a:solidFill>
              </a:rPr>
              <a:t>Costing helps to a great extent with respect to control of stock of raw material.</a:t>
            </a:r>
          </a:p>
          <a:p>
            <a:pPr marL="342900" indent="-342900">
              <a:buFontTx/>
              <a:buAutoNum type="arabicPeriod"/>
            </a:pPr>
            <a:endParaRPr lang="en-IN" dirty="0">
              <a:solidFill>
                <a:prstClr val="black"/>
              </a:solidFill>
            </a:endParaRPr>
          </a:p>
          <a:p>
            <a:pPr marL="342900" indent="-342900">
              <a:buFontTx/>
              <a:buAutoNum type="arabicPeriod"/>
            </a:pPr>
            <a:r>
              <a:rPr lang="en-IN" b="1" dirty="0" smtClean="0">
                <a:solidFill>
                  <a:prstClr val="black"/>
                </a:solidFill>
              </a:rPr>
              <a:t>Increasing Productivity: </a:t>
            </a:r>
            <a:r>
              <a:rPr lang="en-IN" dirty="0" smtClean="0">
                <a:solidFill>
                  <a:prstClr val="black"/>
                </a:solidFill>
              </a:rPr>
              <a:t>Productivity of material and labour is inevitable for any organisation to attain growth and expansion.</a:t>
            </a:r>
          </a:p>
          <a:p>
            <a:pPr marL="342900" indent="-342900">
              <a:buFontTx/>
              <a:buAutoNum type="arabicPeriod"/>
            </a:pPr>
            <a:endParaRPr lang="en-IN" b="1" dirty="0">
              <a:solidFill>
                <a:prstClr val="black"/>
              </a:solidFill>
            </a:endParaRPr>
          </a:p>
          <a:p>
            <a:pPr marL="342900" indent="-342900">
              <a:buFontTx/>
              <a:buAutoNum type="arabicPeriod"/>
            </a:pPr>
            <a:r>
              <a:rPr lang="en-IN" b="1" dirty="0" smtClean="0">
                <a:solidFill>
                  <a:prstClr val="black"/>
                </a:solidFill>
              </a:rPr>
              <a:t>Enhancing efficiency: </a:t>
            </a:r>
            <a:r>
              <a:rPr lang="en-IN" dirty="0" smtClean="0">
                <a:solidFill>
                  <a:prstClr val="black"/>
                </a:solidFill>
              </a:rPr>
              <a:t>As costs are determined at each stage, wastages can be detected and remedial measures can be taken without delay.</a:t>
            </a:r>
            <a:endParaRPr lang="en-IN" b="1" dirty="0" smtClean="0">
              <a:solidFill>
                <a:prstClr val="black"/>
              </a:solidFill>
            </a:endParaRPr>
          </a:p>
          <a:p>
            <a:endParaRPr lang="en-IN" dirty="0">
              <a:solidFill>
                <a:prstClr val="black"/>
              </a:solidFill>
            </a:endParaRPr>
          </a:p>
        </p:txBody>
      </p:sp>
    </p:spTree>
    <p:extLst>
      <p:ext uri="{BB962C8B-B14F-4D97-AF65-F5344CB8AC3E}">
        <p14:creationId xmlns:p14="http://schemas.microsoft.com/office/powerpoint/2010/main" xmlns="" val="15756081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C000">
            <a:alpha val="49000"/>
          </a:srgbClr>
        </a:solidFill>
        <a:effectLst/>
      </p:bgPr>
    </p:bg>
    <p:spTree>
      <p:nvGrpSpPr>
        <p:cNvPr id="1" name=""/>
        <p:cNvGrpSpPr/>
        <p:nvPr/>
      </p:nvGrpSpPr>
      <p:grpSpPr>
        <a:xfrm>
          <a:off x="0" y="0"/>
          <a:ext cx="0" cy="0"/>
          <a:chOff x="0" y="0"/>
          <a:chExt cx="0" cy="0"/>
        </a:xfrm>
      </p:grpSpPr>
      <p:sp>
        <p:nvSpPr>
          <p:cNvPr id="3" name="TextBox 2"/>
          <p:cNvSpPr txBox="1"/>
          <p:nvPr/>
        </p:nvSpPr>
        <p:spPr>
          <a:xfrm>
            <a:off x="0" y="93133"/>
            <a:ext cx="12192000" cy="6463308"/>
          </a:xfrm>
          <a:prstGeom prst="rect">
            <a:avLst/>
          </a:prstGeom>
          <a:noFill/>
        </p:spPr>
        <p:txBody>
          <a:bodyPr wrap="square" rtlCol="0">
            <a:spAutoFit/>
          </a:bodyPr>
          <a:lstStyle/>
          <a:p>
            <a:r>
              <a:rPr lang="en-IN" b="1" dirty="0" smtClean="0">
                <a:solidFill>
                  <a:srgbClr val="FF0000"/>
                </a:solidFill>
              </a:rPr>
              <a:t>LIMITATIONS OR OBJECTION AGAINST </a:t>
            </a:r>
            <a:r>
              <a:rPr lang="en-IN" b="1" dirty="0">
                <a:solidFill>
                  <a:srgbClr val="FF0000"/>
                </a:solidFill>
              </a:rPr>
              <a:t>C</a:t>
            </a:r>
            <a:r>
              <a:rPr lang="en-IN" b="1" dirty="0" smtClean="0">
                <a:solidFill>
                  <a:srgbClr val="FF0000"/>
                </a:solidFill>
              </a:rPr>
              <a:t>OST ACCOUNTING</a:t>
            </a:r>
          </a:p>
          <a:p>
            <a:endParaRPr lang="en-IN" dirty="0" smtClean="0">
              <a:solidFill>
                <a:prstClr val="black"/>
              </a:solidFill>
            </a:endParaRPr>
          </a:p>
          <a:p>
            <a:r>
              <a:rPr lang="en-IN" dirty="0" smtClean="0">
                <a:solidFill>
                  <a:prstClr val="black"/>
                </a:solidFill>
              </a:rPr>
              <a:t>Despite the fact that the development of cost accounting is one of the most significant steps to improve performance, certain objections are raised against its introduction. These are as follows:</a:t>
            </a:r>
          </a:p>
          <a:p>
            <a:endParaRPr lang="en-IN" dirty="0">
              <a:solidFill>
                <a:prstClr val="black"/>
              </a:solidFill>
            </a:endParaRPr>
          </a:p>
          <a:p>
            <a:pPr marL="342900" indent="-342900">
              <a:buFontTx/>
              <a:buAutoNum type="arabicPeriod"/>
            </a:pPr>
            <a:r>
              <a:rPr lang="en-IN" b="1" dirty="0" smtClean="0">
                <a:solidFill>
                  <a:prstClr val="black"/>
                </a:solidFill>
              </a:rPr>
              <a:t>It is unnecessary: </a:t>
            </a:r>
            <a:r>
              <a:rPr lang="en-IN" dirty="0" smtClean="0">
                <a:solidFill>
                  <a:prstClr val="black"/>
                </a:solidFill>
              </a:rPr>
              <a:t>It is argued that maintenance of cost records is not necessary and involves duplication of work. This may be true but in present world of competition, to conduct a business with utmost efficiency the management should be aware of detailed cost information for decision making which is possible only through cost accounting.</a:t>
            </a:r>
            <a:endParaRPr lang="en-IN" b="1" dirty="0" smtClean="0">
              <a:solidFill>
                <a:prstClr val="black"/>
              </a:solidFill>
            </a:endParaRPr>
          </a:p>
          <a:p>
            <a:pPr marL="342900" indent="-342900">
              <a:buFontTx/>
              <a:buAutoNum type="arabicPeriod"/>
            </a:pPr>
            <a:endParaRPr lang="en-IN" dirty="0" smtClean="0">
              <a:solidFill>
                <a:prstClr val="black"/>
              </a:solidFill>
            </a:endParaRPr>
          </a:p>
          <a:p>
            <a:pPr marL="342900" indent="-342900">
              <a:buFontTx/>
              <a:buAutoNum type="arabicPeriod"/>
            </a:pPr>
            <a:r>
              <a:rPr lang="en-IN" b="1" dirty="0" smtClean="0">
                <a:solidFill>
                  <a:prstClr val="black"/>
                </a:solidFill>
              </a:rPr>
              <a:t>It is expensive:</a:t>
            </a:r>
            <a:r>
              <a:rPr lang="en-IN" dirty="0" smtClean="0">
                <a:solidFill>
                  <a:prstClr val="black"/>
                </a:solidFill>
              </a:rPr>
              <a:t> It is pointed out that the installation of a costing system is quite expensive which only large concerns can afford. However it should be said that costing system should be treated as an </a:t>
            </a:r>
            <a:r>
              <a:rPr lang="en-IN" dirty="0" err="1" smtClean="0">
                <a:solidFill>
                  <a:prstClr val="black"/>
                </a:solidFill>
              </a:rPr>
              <a:t>investement</a:t>
            </a:r>
            <a:r>
              <a:rPr lang="en-IN" dirty="0" smtClean="0">
                <a:solidFill>
                  <a:prstClr val="black"/>
                </a:solidFill>
              </a:rPr>
              <a:t> and the benefits derived from it must exceeds the amount spent on it.</a:t>
            </a:r>
          </a:p>
          <a:p>
            <a:pPr marL="342900" indent="-342900">
              <a:buFontTx/>
              <a:buAutoNum type="arabicPeriod"/>
            </a:pPr>
            <a:endParaRPr lang="en-IN" dirty="0" smtClean="0">
              <a:solidFill>
                <a:prstClr val="black"/>
              </a:solidFill>
            </a:endParaRPr>
          </a:p>
          <a:p>
            <a:pPr marL="342900" indent="-342900">
              <a:buFontTx/>
              <a:buAutoNum type="arabicPeriod"/>
            </a:pPr>
            <a:r>
              <a:rPr lang="en-IN" b="1" dirty="0" smtClean="0">
                <a:solidFill>
                  <a:prstClr val="black"/>
                </a:solidFill>
              </a:rPr>
              <a:t>It is inapplicable: </a:t>
            </a:r>
            <a:r>
              <a:rPr lang="en-IN" dirty="0" smtClean="0">
                <a:solidFill>
                  <a:prstClr val="black"/>
                </a:solidFill>
              </a:rPr>
              <a:t>Another argument sometimes put forward is that modern methods of costing are not applicable to many types of industry. This pleas is not very apt. A costing system must be specially designed to meets the needs of the business. In the fact the application of costing are very wide.</a:t>
            </a:r>
          </a:p>
          <a:p>
            <a:pPr marL="342900" indent="-342900">
              <a:buFontTx/>
              <a:buAutoNum type="arabicPeriod"/>
            </a:pPr>
            <a:endParaRPr lang="en-IN" dirty="0" smtClean="0">
              <a:solidFill>
                <a:prstClr val="black"/>
              </a:solidFill>
            </a:endParaRPr>
          </a:p>
          <a:p>
            <a:pPr marL="342900" indent="-342900">
              <a:buFontTx/>
              <a:buAutoNum type="arabicPeriod"/>
            </a:pPr>
            <a:r>
              <a:rPr lang="en-IN" b="1" dirty="0" smtClean="0">
                <a:solidFill>
                  <a:prstClr val="black"/>
                </a:solidFill>
              </a:rPr>
              <a:t>It is a failure: </a:t>
            </a:r>
            <a:r>
              <a:rPr lang="en-IN" dirty="0" smtClean="0">
                <a:solidFill>
                  <a:prstClr val="black"/>
                </a:solidFill>
              </a:rPr>
              <a:t>The failure of costing system is something put forward as an argument against its introduction in other undertakings. This is a very fallacious argument. It is sometimes wrong to jump to conclusion without the probe that the system is faulty. In order to make the systems a success, the utility of the system is also explained and the co-</a:t>
            </a:r>
            <a:r>
              <a:rPr lang="en-IN" dirty="0" err="1" smtClean="0">
                <a:solidFill>
                  <a:prstClr val="black"/>
                </a:solidFill>
              </a:rPr>
              <a:t>peration</a:t>
            </a:r>
            <a:r>
              <a:rPr lang="en-IN" dirty="0" smtClean="0">
                <a:solidFill>
                  <a:prstClr val="black"/>
                </a:solidFill>
              </a:rPr>
              <a:t> of employees should be sought by convincing them.</a:t>
            </a:r>
            <a:endParaRPr lang="en-IN" b="1" dirty="0" smtClean="0">
              <a:solidFill>
                <a:prstClr val="black"/>
              </a:solidFill>
            </a:endParaRPr>
          </a:p>
          <a:p>
            <a:endParaRPr lang="en-IN" dirty="0">
              <a:solidFill>
                <a:prstClr val="black"/>
              </a:solidFill>
            </a:endParaRPr>
          </a:p>
        </p:txBody>
      </p:sp>
    </p:spTree>
    <p:extLst>
      <p:ext uri="{BB962C8B-B14F-4D97-AF65-F5344CB8AC3E}">
        <p14:creationId xmlns:p14="http://schemas.microsoft.com/office/powerpoint/2010/main" xmlns="" val="37891828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C000">
            <a:alpha val="49000"/>
          </a:srgbClr>
        </a:solidFill>
        <a:effectLst/>
      </p:bgPr>
    </p:bg>
    <p:spTree>
      <p:nvGrpSpPr>
        <p:cNvPr id="1" name=""/>
        <p:cNvGrpSpPr/>
        <p:nvPr/>
      </p:nvGrpSpPr>
      <p:grpSpPr>
        <a:xfrm>
          <a:off x="0" y="0"/>
          <a:ext cx="0" cy="0"/>
          <a:chOff x="0" y="0"/>
          <a:chExt cx="0" cy="0"/>
        </a:xfrm>
      </p:grpSpPr>
      <p:sp>
        <p:nvSpPr>
          <p:cNvPr id="2" name="Rectangle 1"/>
          <p:cNvSpPr/>
          <p:nvPr/>
        </p:nvSpPr>
        <p:spPr>
          <a:xfrm>
            <a:off x="4097865" y="2655838"/>
            <a:ext cx="3953935" cy="769441"/>
          </a:xfrm>
          <a:prstGeom prst="rect">
            <a:avLst/>
          </a:prstGeom>
        </p:spPr>
        <p:txBody>
          <a:bodyPr wrap="square">
            <a:spAutoFit/>
          </a:bodyPr>
          <a:lstStyle/>
          <a:p>
            <a:r>
              <a:rPr lang="en-IN" sz="4400" b="1" dirty="0" smtClean="0">
                <a:solidFill>
                  <a:srgbClr val="FF0000"/>
                </a:solidFill>
              </a:rPr>
              <a:t>THANK YOU !</a:t>
            </a:r>
          </a:p>
        </p:txBody>
      </p:sp>
    </p:spTree>
    <p:extLst>
      <p:ext uri="{BB962C8B-B14F-4D97-AF65-F5344CB8AC3E}">
        <p14:creationId xmlns:p14="http://schemas.microsoft.com/office/powerpoint/2010/main" xmlns="" val="417769725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xmlns="" name="Wood Type" id="{7ACABC62-BF99-48CF-A9DC-4DB89C7B13DC}" vid="{142A1326-48AB-42A9-8428-CB14AA30176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TM03090434[[fn=Wood Type]]</Template>
  <TotalTime>372</TotalTime>
  <Words>1226</Words>
  <Application>Microsoft Office PowerPoint</Application>
  <PresentationFormat>Custom</PresentationFormat>
  <Paragraphs>95</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Wood Type</vt:lpstr>
      <vt:lpstr>SUBJECT : COST ACCOUNTING (B.Com Ii  Year)  Introduction to cost accounting</vt:lpstr>
      <vt:lpstr>Slide 2</vt:lpstr>
      <vt:lpstr>Slide 3</vt:lpstr>
      <vt:lpstr>Slide 4</vt:lpstr>
      <vt:lpstr>Slide 5</vt:lpstr>
      <vt:lpstr>Slide 6</vt:lpstr>
      <vt:lpstr>Slide 7</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SUBJECT : COST ACCOUNTING</dc:title>
  <dc:creator>PRATYUSH KUMAR PANDEY</dc:creator>
  <cp:lastModifiedBy>SUJIT SINGH</cp:lastModifiedBy>
  <cp:revision>35</cp:revision>
  <dcterms:created xsi:type="dcterms:W3CDTF">2020-08-01T09:12:03Z</dcterms:created>
  <dcterms:modified xsi:type="dcterms:W3CDTF">2020-08-12T03:56:43Z</dcterms:modified>
</cp:coreProperties>
</file>