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5" r:id="rId1"/>
  </p:sldMasterIdLst>
  <p:notesMasterIdLst>
    <p:notesMasterId r:id="rId8"/>
  </p:notesMasterIdLst>
  <p:sldIdLst>
    <p:sldId id="256" r:id="rId2"/>
    <p:sldId id="257" r:id="rId3"/>
    <p:sldId id="258" r:id="rId4"/>
    <p:sldId id="260" r:id="rId5"/>
    <p:sldId id="261" r:id="rId6"/>
    <p:sldId id="259"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3F96F7-9721-4F52-B8B9-0BBFFA0D095D}" type="datetimeFigureOut">
              <a:rPr lang="en-IN" smtClean="0"/>
              <a:pPr/>
              <a:t>12-08-2020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484033-02EC-45C9-ABA4-2D364EDC129E}" type="slidenum">
              <a:rPr lang="en-IN" smtClean="0"/>
              <a:pPr/>
              <a:t>‹#›</a:t>
            </a:fld>
            <a:endParaRPr lang="en-IN"/>
          </a:p>
        </p:txBody>
      </p:sp>
    </p:spTree>
    <p:extLst>
      <p:ext uri="{BB962C8B-B14F-4D97-AF65-F5344CB8AC3E}">
        <p14:creationId xmlns:p14="http://schemas.microsoft.com/office/powerpoint/2010/main" xmlns="" val="2529960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1B484033-02EC-45C9-ABA4-2D364EDC129E}" type="slidenum">
              <a:rPr lang="en-IN" smtClean="0"/>
              <a:pPr/>
              <a:t>2</a:t>
            </a:fld>
            <a:endParaRPr lang="en-IN"/>
          </a:p>
        </p:txBody>
      </p:sp>
    </p:spTree>
    <p:extLst>
      <p:ext uri="{BB962C8B-B14F-4D97-AF65-F5344CB8AC3E}">
        <p14:creationId xmlns:p14="http://schemas.microsoft.com/office/powerpoint/2010/main" xmlns="" val="39544870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8925300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542980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4260403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89588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cstate="print">
              <a:alphaModFix amt="85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98E8AD1A-C102-4942-BC1D-345319BBE506}" type="datetimeFigureOut">
              <a:rPr lang="en-IN" smtClean="0"/>
              <a:pPr/>
              <a:t>12-08-2020</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2721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3056705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220658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811762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776873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033168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cstate="print">
              <a:alphaModFix amt="60000"/>
              <a:lum bright="70000" contrast="-70000"/>
              <a:extLst>
                <a:ext uri="{BEBA8EAE-BF5A-486C-A8C5-ECC9F3942E4B}">
                  <a14:imgProps xmlns:a14="http://schemas.microsoft.com/office/drawing/2010/main" xmlns="">
                    <a14:imgLayer r:embed="rId3">
                      <a14:imgEffect>
                        <a14:sharpenSoften amount="61000"/>
                      </a14:imgEffect>
                    </a14:imgLayer>
                  </a14:imgProps>
                </a:ext>
                <a:ext uri="{28A0092B-C50C-407E-A947-70E740481C1C}">
                  <a14:useLocalDpi xmlns:a14="http://schemas.microsoft.com/office/drawing/2010/main" xmlns=""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8AD1A-C102-4942-BC1D-345319BBE506}" type="datetimeFigureOut">
              <a:rPr lang="en-IN" smtClean="0"/>
              <a:pPr/>
              <a:t>12-08-2020</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cstate="print">
                <a:duotone>
                  <a:schemeClr val="accent1">
                    <a:shade val="45000"/>
                    <a:satMod val="135000"/>
                  </a:schemeClr>
                  <a:prstClr val="white"/>
                </a:duotone>
                <a:extLst>
                  <a:ext uri="{BEBA8EAE-BF5A-486C-A8C5-ECC9F3942E4B}">
                    <a14:imgProps xmlns:a14="http://schemas.microsoft.com/office/drawing/2010/main" xmlns="">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2292750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98E8AD1A-C102-4942-BC1D-345319BBE506}" type="datetimeFigureOut">
              <a:rPr lang="en-IN" smtClean="0"/>
              <a:pPr/>
              <a:t>12-08-2020</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cstate="print">
                <a:duotone>
                  <a:schemeClr val="accent1">
                    <a:shade val="45000"/>
                    <a:satMod val="135000"/>
                  </a:schemeClr>
                  <a:prstClr val="white"/>
                </a:duotone>
                <a:extLst>
                  <a:ext uri="{BEBA8EAE-BF5A-486C-A8C5-ECC9F3942E4B}">
                    <a14:imgProps xmlns:a14="http://schemas.microsoft.com/office/drawing/2010/main" xmlns="">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8254A783-D7A6-42A1-896B-E820F1FC8C8A}" type="slidenum">
              <a:rPr lang="en-IN" smtClean="0"/>
              <a:pPr/>
              <a:t>‹#›</a:t>
            </a:fld>
            <a:endParaRPr lang="en-IN"/>
          </a:p>
        </p:txBody>
      </p:sp>
    </p:spTree>
    <p:extLst>
      <p:ext uri="{BB962C8B-B14F-4D97-AF65-F5344CB8AC3E}">
        <p14:creationId xmlns:p14="http://schemas.microsoft.com/office/powerpoint/2010/main" xmlns="" val="1028126014"/>
      </p:ext>
    </p:extLst>
  </p:cSld>
  <p:clrMap bg1="lt1" tx1="dk1" bg2="lt2" tx2="dk2" accent1="accent1" accent2="accent2" accent3="accent3" accent4="accent4" accent5="accent5" accent6="accent6" hlink="hlink" folHlink="folHlink"/>
  <p:sldLayoutIdLst>
    <p:sldLayoutId id="2147483936" r:id="rId1"/>
    <p:sldLayoutId id="2147483937" r:id="rId2"/>
    <p:sldLayoutId id="2147483938" r:id="rId3"/>
    <p:sldLayoutId id="2147483939" r:id="rId4"/>
    <p:sldLayoutId id="2147483940" r:id="rId5"/>
    <p:sldLayoutId id="2147483941" r:id="rId6"/>
    <p:sldLayoutId id="2147483942" r:id="rId7"/>
    <p:sldLayoutId id="2147483943" r:id="rId8"/>
    <p:sldLayoutId id="2147483944" r:id="rId9"/>
    <p:sldLayoutId id="2147483945" r:id="rId10"/>
    <p:sldLayoutId id="2147483946"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xmlns=""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alpha val="75000"/>
          </a:srgb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9960" y="1381423"/>
            <a:ext cx="9966960" cy="3035808"/>
          </a:xfrm>
        </p:spPr>
        <p:txBody>
          <a:bodyPr/>
          <a:lstStyle/>
          <a:p>
            <a:r>
              <a:rPr lang="en-IN" sz="4000" dirty="0" smtClean="0"/>
              <a:t>SUBJECT : COST ACCOUNTING</a:t>
            </a:r>
            <a:r>
              <a:rPr lang="en-IN" sz="4000" dirty="0"/>
              <a:t/>
            </a:r>
            <a:br>
              <a:rPr lang="en-IN" sz="4000" dirty="0"/>
            </a:br>
            <a:r>
              <a:rPr lang="en-IN" sz="4000" dirty="0" smtClean="0"/>
              <a:t>(B.Com Ii  Year)</a:t>
            </a:r>
            <a:br>
              <a:rPr lang="en-IN" sz="4000" dirty="0" smtClean="0"/>
            </a:br>
            <a:r>
              <a:rPr lang="en-IN" sz="4000" dirty="0"/>
              <a:t/>
            </a:r>
            <a:br>
              <a:rPr lang="en-IN" sz="4000" dirty="0"/>
            </a:br>
            <a:r>
              <a:rPr lang="en-IN" sz="4000" dirty="0" smtClean="0"/>
              <a:t>NEED FOR COST ACCOUNTING</a:t>
            </a:r>
            <a:endParaRPr lang="en-IN" sz="4000" dirty="0"/>
          </a:p>
        </p:txBody>
      </p:sp>
      <p:sp>
        <p:nvSpPr>
          <p:cNvPr id="5" name="TextBox 4"/>
          <p:cNvSpPr txBox="1"/>
          <p:nvPr/>
        </p:nvSpPr>
        <p:spPr>
          <a:xfrm>
            <a:off x="3231838" y="4826675"/>
            <a:ext cx="5505027" cy="2031325"/>
          </a:xfrm>
          <a:prstGeom prst="rect">
            <a:avLst/>
          </a:prstGeom>
          <a:noFill/>
        </p:spPr>
        <p:txBody>
          <a:bodyPr wrap="square" rtlCol="0">
            <a:spAutoFit/>
          </a:bodyPr>
          <a:lstStyle/>
          <a:p>
            <a:r>
              <a:rPr lang="en-IN" b="1" dirty="0" smtClean="0"/>
              <a:t>Maj. (Dr.) Pradip Kumar Pandey</a:t>
            </a:r>
          </a:p>
          <a:p>
            <a:r>
              <a:rPr lang="en-IN" dirty="0" smtClean="0"/>
              <a:t>Associate Professor , Department of Commerce</a:t>
            </a:r>
          </a:p>
          <a:p>
            <a:r>
              <a:rPr lang="en-IN" dirty="0" smtClean="0"/>
              <a:t>HCPG College Varanasi</a:t>
            </a:r>
          </a:p>
          <a:p>
            <a:endParaRPr lang="en-IN" dirty="0"/>
          </a:p>
          <a:p>
            <a:r>
              <a:rPr lang="en-IN" b="1" dirty="0" smtClean="0"/>
              <a:t>Mob : </a:t>
            </a:r>
            <a:r>
              <a:rPr lang="en-IN" dirty="0" smtClean="0"/>
              <a:t>(+91)-9793914542</a:t>
            </a:r>
          </a:p>
          <a:p>
            <a:r>
              <a:rPr lang="en-IN" b="1" dirty="0" smtClean="0"/>
              <a:t>Email: </a:t>
            </a:r>
            <a:r>
              <a:rPr lang="en-IN" dirty="0" smtClean="0"/>
              <a:t>captainpkpandey@gmail.com</a:t>
            </a:r>
          </a:p>
          <a:p>
            <a:endParaRPr lang="en-IN" dirty="0"/>
          </a:p>
        </p:txBody>
      </p:sp>
      <p:pic>
        <p:nvPicPr>
          <p:cNvPr id="7" name="Picture 6"/>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949960" y="4571031"/>
            <a:ext cx="2281878" cy="1955799"/>
          </a:xfrm>
          <a:prstGeom prst="rect">
            <a:avLst/>
          </a:prstGeom>
        </p:spPr>
      </p:pic>
    </p:spTree>
    <p:extLst>
      <p:ext uri="{BB962C8B-B14F-4D97-AF65-F5344CB8AC3E}">
        <p14:creationId xmlns:p14="http://schemas.microsoft.com/office/powerpoint/2010/main" xmlns="" val="21754441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7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02550"/>
            <a:ext cx="2597921" cy="369332"/>
          </a:xfrm>
          <a:prstGeom prst="rect">
            <a:avLst/>
          </a:prstGeom>
          <a:noFill/>
        </p:spPr>
        <p:txBody>
          <a:bodyPr wrap="square" rtlCol="0">
            <a:spAutoFit/>
          </a:bodyPr>
          <a:lstStyle/>
          <a:p>
            <a:r>
              <a:rPr lang="en-IN" b="1" dirty="0" smtClean="0">
                <a:solidFill>
                  <a:srgbClr val="FF0000"/>
                </a:solidFill>
              </a:rPr>
              <a:t>SYLLABUS : </a:t>
            </a:r>
            <a:endParaRPr lang="en-IN" b="1" dirty="0">
              <a:solidFill>
                <a:srgbClr val="FF0000"/>
              </a:solidFill>
            </a:endParaRPr>
          </a:p>
        </p:txBody>
      </p:sp>
      <p:sp>
        <p:nvSpPr>
          <p:cNvPr id="3" name="TextBox 2"/>
          <p:cNvSpPr txBox="1"/>
          <p:nvPr/>
        </p:nvSpPr>
        <p:spPr>
          <a:xfrm>
            <a:off x="0" y="712941"/>
            <a:ext cx="12192000" cy="5632311"/>
          </a:xfrm>
          <a:prstGeom prst="rect">
            <a:avLst/>
          </a:prstGeom>
          <a:noFill/>
        </p:spPr>
        <p:txBody>
          <a:bodyPr wrap="square" rtlCol="0">
            <a:spAutoFit/>
          </a:bodyPr>
          <a:lstStyle/>
          <a:p>
            <a:r>
              <a:rPr lang="en-IN" b="1" dirty="0" smtClean="0"/>
              <a:t>UNIT – I</a:t>
            </a:r>
          </a:p>
          <a:p>
            <a:endParaRPr lang="en-IN" dirty="0"/>
          </a:p>
          <a:p>
            <a:r>
              <a:rPr lang="en-IN" dirty="0" smtClean="0"/>
              <a:t>Nature and Scope of Cost Accounting, Cost Vs. Management Accounting, Elements of Cost and their Classification, Methods and Techniques, Installation of </a:t>
            </a:r>
            <a:r>
              <a:rPr lang="en-IN" dirty="0"/>
              <a:t>Costing</a:t>
            </a:r>
            <a:r>
              <a:rPr lang="en-IN" dirty="0" smtClean="0"/>
              <a:t> System, Concept of Cost Audit.</a:t>
            </a:r>
          </a:p>
          <a:p>
            <a:endParaRPr lang="en-IN" dirty="0"/>
          </a:p>
          <a:p>
            <a:r>
              <a:rPr lang="en-IN" dirty="0" smtClean="0"/>
              <a:t>Accounting for material: Material Control, Techniques, Pricing of material issues, Treatment of material losses.</a:t>
            </a:r>
          </a:p>
          <a:p>
            <a:endParaRPr lang="en-IN" dirty="0"/>
          </a:p>
          <a:p>
            <a:r>
              <a:rPr lang="en-IN" b="1" dirty="0" smtClean="0"/>
              <a:t>UNIT – II</a:t>
            </a:r>
          </a:p>
          <a:p>
            <a:endParaRPr lang="en-IN" dirty="0"/>
          </a:p>
          <a:p>
            <a:r>
              <a:rPr lang="en-IN" dirty="0" smtClean="0"/>
              <a:t>Accounting for Labour: Labour Cost Control, Procedure, Labour Turnover, Idle Time and Overtime.</a:t>
            </a:r>
          </a:p>
          <a:p>
            <a:r>
              <a:rPr lang="en-IN" dirty="0" smtClean="0"/>
              <a:t>Methods of Wage Payment-Time and Piece rates, Incentive Schemes.</a:t>
            </a:r>
          </a:p>
          <a:p>
            <a:r>
              <a:rPr lang="en-IN" dirty="0" smtClean="0"/>
              <a:t>Accounting for Overheads: Classification and Departmentalization, Absorption of Overheads, Determination of Overhead rates, Under and Over Absorption and its treatment</a:t>
            </a:r>
          </a:p>
          <a:p>
            <a:endParaRPr lang="en-IN" dirty="0"/>
          </a:p>
          <a:p>
            <a:r>
              <a:rPr lang="en-IN" b="1" dirty="0" smtClean="0"/>
              <a:t>UNIT – III</a:t>
            </a:r>
          </a:p>
          <a:p>
            <a:r>
              <a:rPr lang="en-IN" dirty="0" smtClean="0"/>
              <a:t>Cost Ascertainment: Unit Costing Job Costing, Batch Costing, Contract Costing.</a:t>
            </a:r>
          </a:p>
          <a:p>
            <a:endParaRPr lang="en-IN" dirty="0"/>
          </a:p>
          <a:p>
            <a:r>
              <a:rPr lang="en-IN" b="1" dirty="0" smtClean="0"/>
              <a:t>UNIT – IV</a:t>
            </a:r>
          </a:p>
          <a:p>
            <a:r>
              <a:rPr lang="en-IN" dirty="0" smtClean="0"/>
              <a:t>Operating Costing, Process Costing, Cost Records: Integral and non-Integral System; </a:t>
            </a:r>
            <a:r>
              <a:rPr lang="en-IN" dirty="0" err="1" smtClean="0"/>
              <a:t>Reconciation</a:t>
            </a:r>
            <a:r>
              <a:rPr lang="en-IN" dirty="0" smtClean="0"/>
              <a:t> of Cost and Financial Accounts.</a:t>
            </a:r>
            <a:endParaRPr lang="en-IN" dirty="0"/>
          </a:p>
        </p:txBody>
      </p:sp>
    </p:spTree>
    <p:extLst>
      <p:ext uri="{BB962C8B-B14F-4D97-AF65-F5344CB8AC3E}">
        <p14:creationId xmlns:p14="http://schemas.microsoft.com/office/powerpoint/2010/main" xmlns="" val="1367713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7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67733"/>
            <a:ext cx="12192000" cy="6186309"/>
          </a:xfrm>
          <a:prstGeom prst="rect">
            <a:avLst/>
          </a:prstGeom>
          <a:noFill/>
        </p:spPr>
        <p:txBody>
          <a:bodyPr wrap="square" rtlCol="0">
            <a:spAutoFit/>
          </a:bodyPr>
          <a:lstStyle/>
          <a:p>
            <a:r>
              <a:rPr lang="en-IN" b="1" dirty="0" smtClean="0">
                <a:solidFill>
                  <a:srgbClr val="FF0000"/>
                </a:solidFill>
              </a:rPr>
              <a:t>INTRODUCTION : </a:t>
            </a:r>
          </a:p>
          <a:p>
            <a:endParaRPr lang="en-IN" dirty="0" smtClean="0"/>
          </a:p>
          <a:p>
            <a:endParaRPr lang="en-IN" dirty="0"/>
          </a:p>
          <a:p>
            <a:r>
              <a:rPr lang="en-IN" sz="2400" dirty="0" smtClean="0"/>
              <a:t>Industrial Revolution followed by Technological Revolution led to  the  existence of many manufacturing industries across the world. Entrepreneurs face cut throat competition for their survival. One of the important factors for any industry is “Cost” and it is obvious that every manufacturer has to do effective planning and control of cost for its entire operations. This cost-consciousness necessitated the accountants to device a new technique of accounting which resulted into birth of </a:t>
            </a:r>
            <a:r>
              <a:rPr lang="en-IN" sz="2400" b="1" u="sng" dirty="0" smtClean="0">
                <a:solidFill>
                  <a:srgbClr val="FF0000"/>
                </a:solidFill>
              </a:rPr>
              <a:t>Cost Accounting.</a:t>
            </a:r>
          </a:p>
          <a:p>
            <a:endParaRPr lang="en-IN" dirty="0" smtClean="0"/>
          </a:p>
          <a:p>
            <a:endParaRPr lang="en-IN" dirty="0" smtClean="0"/>
          </a:p>
          <a:p>
            <a:r>
              <a:rPr lang="en-IN" sz="2400" dirty="0" smtClean="0"/>
              <a:t>Today the world has become global village. There is a sea change in the business environment. In order to survive in this global economy, business must have competitive edge over others. This objective can be achieved if the business is inclined towards  </a:t>
            </a:r>
            <a:r>
              <a:rPr lang="en-IN" sz="2400" b="1" i="1" dirty="0" smtClean="0"/>
              <a:t>a.) Cost Effectiveness &amp; b.) Quality Consciousness</a:t>
            </a:r>
            <a:r>
              <a:rPr lang="en-IN" sz="2400" dirty="0" smtClean="0"/>
              <a:t>.</a:t>
            </a:r>
          </a:p>
          <a:p>
            <a:r>
              <a:rPr lang="en-IN" sz="2400" dirty="0" smtClean="0"/>
              <a:t>Cost effectiveness a d quality Consciousness are important elements in determining the success of a business enterprise</a:t>
            </a:r>
            <a:endParaRPr lang="en-IN" sz="2400" dirty="0"/>
          </a:p>
          <a:p>
            <a:endParaRPr lang="en-IN" dirty="0"/>
          </a:p>
        </p:txBody>
      </p:sp>
    </p:spTree>
    <p:extLst>
      <p:ext uri="{BB962C8B-B14F-4D97-AF65-F5344CB8AC3E}">
        <p14:creationId xmlns:p14="http://schemas.microsoft.com/office/powerpoint/2010/main" xmlns="" val="4969425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70000"/>
          </a:schemeClr>
        </a:solidFill>
        <a:effectLst/>
      </p:bgPr>
    </p:bg>
    <p:spTree>
      <p:nvGrpSpPr>
        <p:cNvPr id="1" name=""/>
        <p:cNvGrpSpPr/>
        <p:nvPr/>
      </p:nvGrpSpPr>
      <p:grpSpPr>
        <a:xfrm>
          <a:off x="0" y="0"/>
          <a:ext cx="0" cy="0"/>
          <a:chOff x="0" y="0"/>
          <a:chExt cx="0" cy="0"/>
        </a:xfrm>
      </p:grpSpPr>
      <p:sp>
        <p:nvSpPr>
          <p:cNvPr id="3" name="Rounded Rectangle 2"/>
          <p:cNvSpPr/>
          <p:nvPr/>
        </p:nvSpPr>
        <p:spPr>
          <a:xfrm>
            <a:off x="3937001" y="1728935"/>
            <a:ext cx="2667000" cy="336931"/>
          </a:xfrm>
          <a:prstGeom prst="roundRect">
            <a:avLst/>
          </a:prstGeom>
          <a:solidFill>
            <a:srgbClr val="7030A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IN" sz="1400" dirty="0" smtClean="0"/>
              <a:t>ACCOUNTING</a:t>
            </a:r>
            <a:endParaRPr lang="en-IN" sz="1400" dirty="0"/>
          </a:p>
        </p:txBody>
      </p:sp>
      <p:sp>
        <p:nvSpPr>
          <p:cNvPr id="2" name="TextBox 1"/>
          <p:cNvSpPr txBox="1"/>
          <p:nvPr/>
        </p:nvSpPr>
        <p:spPr>
          <a:xfrm>
            <a:off x="-6349" y="0"/>
            <a:ext cx="12192000" cy="2308324"/>
          </a:xfrm>
          <a:prstGeom prst="rect">
            <a:avLst/>
          </a:prstGeom>
          <a:noFill/>
        </p:spPr>
        <p:txBody>
          <a:bodyPr wrap="square" rtlCol="0">
            <a:spAutoFit/>
          </a:bodyPr>
          <a:lstStyle/>
          <a:p>
            <a:r>
              <a:rPr lang="en-IN" b="1" dirty="0" smtClean="0">
                <a:solidFill>
                  <a:srgbClr val="FF0000"/>
                </a:solidFill>
              </a:rPr>
              <a:t>MEANING :</a:t>
            </a:r>
          </a:p>
          <a:p>
            <a:endParaRPr lang="en-IN" dirty="0"/>
          </a:p>
          <a:p>
            <a:r>
              <a:rPr lang="en-IN" b="1" dirty="0" smtClean="0"/>
              <a:t>Accounting</a:t>
            </a:r>
            <a:r>
              <a:rPr lang="en-IN" dirty="0" smtClean="0"/>
              <a:t> serves the purpose of providing financial information relating to activities of the business. Such information is provided to shareholders, managers, creditors, debenture holders, bankers, tax authorities and others. Broadly speaking, on the basis of type of accounting information and the purpose for which such information is used. </a:t>
            </a:r>
          </a:p>
          <a:p>
            <a:endParaRPr lang="en-IN" dirty="0"/>
          </a:p>
          <a:p>
            <a:endParaRPr lang="en-IN" dirty="0"/>
          </a:p>
        </p:txBody>
      </p:sp>
      <p:sp>
        <p:nvSpPr>
          <p:cNvPr id="4" name="Rectangle 3"/>
          <p:cNvSpPr/>
          <p:nvPr/>
        </p:nvSpPr>
        <p:spPr>
          <a:xfrm>
            <a:off x="924985" y="3259666"/>
            <a:ext cx="1471083" cy="364067"/>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smtClean="0"/>
              <a:t>FINANCIAL ACCOUNTING</a:t>
            </a:r>
            <a:endParaRPr lang="en-IN" sz="1100" dirty="0"/>
          </a:p>
        </p:txBody>
      </p:sp>
      <p:sp>
        <p:nvSpPr>
          <p:cNvPr id="5" name="Rectangle 4"/>
          <p:cNvSpPr/>
          <p:nvPr/>
        </p:nvSpPr>
        <p:spPr>
          <a:xfrm>
            <a:off x="4439709" y="3253697"/>
            <a:ext cx="1661585" cy="3429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smtClean="0"/>
              <a:t>COST ACCOUNTING</a:t>
            </a:r>
            <a:endParaRPr lang="en-IN" sz="1100" dirty="0"/>
          </a:p>
        </p:txBody>
      </p:sp>
      <p:sp>
        <p:nvSpPr>
          <p:cNvPr id="6" name="Rectangle 5"/>
          <p:cNvSpPr/>
          <p:nvPr/>
        </p:nvSpPr>
        <p:spPr>
          <a:xfrm>
            <a:off x="8104715" y="3259666"/>
            <a:ext cx="1608666" cy="36406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1100" dirty="0" smtClean="0"/>
              <a:t>MANAGEMENT ACCOUNTING</a:t>
            </a:r>
            <a:endParaRPr lang="en-IN" sz="1100" dirty="0"/>
          </a:p>
        </p:txBody>
      </p:sp>
      <p:cxnSp>
        <p:nvCxnSpPr>
          <p:cNvPr id="8" name="Straight Arrow Connector 7"/>
          <p:cNvCxnSpPr>
            <a:stCxn id="3" idx="2"/>
            <a:endCxn id="5" idx="0"/>
          </p:cNvCxnSpPr>
          <p:nvPr/>
        </p:nvCxnSpPr>
        <p:spPr>
          <a:xfrm>
            <a:off x="5270501" y="2065866"/>
            <a:ext cx="1" cy="11878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3" idx="2"/>
            <a:endCxn id="4" idx="0"/>
          </p:cNvCxnSpPr>
          <p:nvPr/>
        </p:nvCxnSpPr>
        <p:spPr>
          <a:xfrm rot="5400000">
            <a:off x="2868614" y="857779"/>
            <a:ext cx="1193800" cy="3609974"/>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3" idx="2"/>
            <a:endCxn id="6" idx="0"/>
          </p:cNvCxnSpPr>
          <p:nvPr/>
        </p:nvCxnSpPr>
        <p:spPr>
          <a:xfrm rot="16200000" flipH="1">
            <a:off x="6492874" y="843492"/>
            <a:ext cx="1193800" cy="3638547"/>
          </a:xfrm>
          <a:prstGeom prst="bentConnector3">
            <a:avLst>
              <a:gd name="adj1" fmla="val 50000"/>
            </a:avLst>
          </a:prstGeom>
          <a:ln>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35467" y="3794801"/>
            <a:ext cx="12056533" cy="2862322"/>
          </a:xfrm>
          <a:prstGeom prst="rect">
            <a:avLst/>
          </a:prstGeom>
          <a:noFill/>
        </p:spPr>
        <p:txBody>
          <a:bodyPr wrap="square" rtlCol="0">
            <a:spAutoFit/>
          </a:bodyPr>
          <a:lstStyle/>
          <a:p>
            <a:r>
              <a:rPr lang="en-IN" b="1" dirty="0" smtClean="0"/>
              <a:t>Financial Accounting: </a:t>
            </a:r>
            <a:r>
              <a:rPr lang="en-IN" dirty="0" smtClean="0"/>
              <a:t>It is mainly concerned with recording business transactions in the books of account and prepare </a:t>
            </a:r>
            <a:r>
              <a:rPr lang="en-IN" dirty="0" err="1" smtClean="0"/>
              <a:t>i</a:t>
            </a:r>
            <a:r>
              <a:rPr lang="en-IN" dirty="0" smtClean="0"/>
              <a:t>) Profit and Loss Account showing the net profit or loss during the year and ii) Balance Sheet showing the financial position of the company at a point of time.</a:t>
            </a:r>
          </a:p>
          <a:p>
            <a:endParaRPr lang="en-IN" b="1" dirty="0"/>
          </a:p>
          <a:p>
            <a:r>
              <a:rPr lang="en-IN" b="1" dirty="0" smtClean="0"/>
              <a:t>Cost Accounting: </a:t>
            </a:r>
            <a:r>
              <a:rPr lang="en-IN" dirty="0" smtClean="0"/>
              <a:t>Cost Accounting is the classifying, recording and appropriate allocation of expenditure for  the determination of  the costs of the products or  services and for the presentation of suitably arranged data for purposes of control and guidance of management. </a:t>
            </a:r>
          </a:p>
          <a:p>
            <a:endParaRPr lang="en-IN" b="1" dirty="0"/>
          </a:p>
          <a:p>
            <a:r>
              <a:rPr lang="en-IN" b="1" dirty="0" smtClean="0"/>
              <a:t>Management Accounting: </a:t>
            </a:r>
            <a:r>
              <a:rPr lang="en-IN" dirty="0" smtClean="0"/>
              <a:t>It is the modern concept of accounts as a tool of management. It is to concerned to all such accounting information that is useful to management</a:t>
            </a:r>
            <a:endParaRPr lang="en-IN" b="1" dirty="0"/>
          </a:p>
        </p:txBody>
      </p:sp>
    </p:spTree>
    <p:extLst>
      <p:ext uri="{BB962C8B-B14F-4D97-AF65-F5344CB8AC3E}">
        <p14:creationId xmlns:p14="http://schemas.microsoft.com/office/powerpoint/2010/main" xmlns="" val="26026132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70000"/>
          </a:schemeClr>
        </a:solidFill>
        <a:effectLst/>
      </p:bgPr>
    </p:bg>
    <p:spTree>
      <p:nvGrpSpPr>
        <p:cNvPr id="1" name=""/>
        <p:cNvGrpSpPr/>
        <p:nvPr/>
      </p:nvGrpSpPr>
      <p:grpSpPr>
        <a:xfrm>
          <a:off x="0" y="0"/>
          <a:ext cx="0" cy="0"/>
          <a:chOff x="0" y="0"/>
          <a:chExt cx="0" cy="0"/>
        </a:xfrm>
      </p:grpSpPr>
      <p:sp>
        <p:nvSpPr>
          <p:cNvPr id="3" name="TextBox 2"/>
          <p:cNvSpPr txBox="1"/>
          <p:nvPr/>
        </p:nvSpPr>
        <p:spPr>
          <a:xfrm>
            <a:off x="0" y="93133"/>
            <a:ext cx="12192000" cy="6740307"/>
          </a:xfrm>
          <a:prstGeom prst="rect">
            <a:avLst/>
          </a:prstGeom>
          <a:noFill/>
        </p:spPr>
        <p:txBody>
          <a:bodyPr wrap="square" rtlCol="0">
            <a:spAutoFit/>
          </a:bodyPr>
          <a:lstStyle/>
          <a:p>
            <a:r>
              <a:rPr lang="en-IN" b="1" dirty="0" smtClean="0">
                <a:solidFill>
                  <a:srgbClr val="FF0000"/>
                </a:solidFill>
              </a:rPr>
              <a:t>LIMITATION OF FINANCIAL ACCOUNTING:</a:t>
            </a:r>
          </a:p>
          <a:p>
            <a:endParaRPr lang="en-IN" dirty="0" smtClean="0"/>
          </a:p>
          <a:p>
            <a:r>
              <a:rPr lang="en-IN" dirty="0" smtClean="0"/>
              <a:t>Cost accounting has emerged mainly because of certain limitations of  financial accounting. Financial accounting is so limited and inadequate in regard to the information which it can supply to management that businessman have been eager to adopt supplementary accounting system like cost and management accounting. The </a:t>
            </a:r>
            <a:r>
              <a:rPr lang="en-IN" dirty="0" err="1" smtClean="0"/>
              <a:t>limiattions</a:t>
            </a:r>
            <a:r>
              <a:rPr lang="en-IN" dirty="0" smtClean="0"/>
              <a:t> of financial accounting are summarised as follows:</a:t>
            </a:r>
          </a:p>
          <a:p>
            <a:endParaRPr lang="en-IN" dirty="0"/>
          </a:p>
          <a:p>
            <a:pPr marL="342900" indent="-342900">
              <a:buAutoNum type="arabicPeriod"/>
            </a:pPr>
            <a:r>
              <a:rPr lang="en-IN" dirty="0" smtClean="0"/>
              <a:t>Shows Only Overall Performance:</a:t>
            </a:r>
          </a:p>
          <a:p>
            <a:pPr marL="342900" indent="-342900">
              <a:buAutoNum type="arabicPeriod"/>
            </a:pPr>
            <a:r>
              <a:rPr lang="en-IN" dirty="0" smtClean="0"/>
              <a:t>Historical in Nature</a:t>
            </a:r>
          </a:p>
          <a:p>
            <a:pPr marL="342900" indent="-342900">
              <a:buAutoNum type="arabicPeriod"/>
            </a:pPr>
            <a:r>
              <a:rPr lang="en-IN" dirty="0" smtClean="0"/>
              <a:t>No performance appraisal</a:t>
            </a:r>
          </a:p>
          <a:p>
            <a:pPr marL="342900" indent="-342900">
              <a:buAutoNum type="arabicPeriod"/>
            </a:pPr>
            <a:r>
              <a:rPr lang="en-IN" dirty="0" smtClean="0"/>
              <a:t>No material control system</a:t>
            </a:r>
          </a:p>
          <a:p>
            <a:pPr marL="342900" indent="-342900">
              <a:buAutoNum type="arabicPeriod"/>
            </a:pPr>
            <a:r>
              <a:rPr lang="en-IN" dirty="0" smtClean="0"/>
              <a:t>No Labour Cost Control</a:t>
            </a:r>
          </a:p>
          <a:p>
            <a:pPr marL="342900" indent="-342900">
              <a:buAutoNum type="arabicPeriod"/>
            </a:pPr>
            <a:r>
              <a:rPr lang="en-IN" dirty="0" smtClean="0"/>
              <a:t>No proper classification of cost</a:t>
            </a:r>
          </a:p>
          <a:p>
            <a:pPr marL="342900" indent="-342900">
              <a:buAutoNum type="arabicPeriod"/>
            </a:pPr>
            <a:r>
              <a:rPr lang="en-IN" dirty="0" smtClean="0"/>
              <a:t>No analysis of losses </a:t>
            </a:r>
          </a:p>
          <a:p>
            <a:pPr marL="342900" indent="-342900">
              <a:buAutoNum type="arabicPeriod"/>
            </a:pPr>
            <a:r>
              <a:rPr lang="en-IN" dirty="0" smtClean="0"/>
              <a:t>Inadequate information for price fixation</a:t>
            </a:r>
          </a:p>
          <a:p>
            <a:pPr marL="342900" indent="-342900">
              <a:buAutoNum type="arabicPeriod"/>
            </a:pPr>
            <a:r>
              <a:rPr lang="en-IN" dirty="0" smtClean="0"/>
              <a:t>No cost comparison</a:t>
            </a:r>
          </a:p>
          <a:p>
            <a:pPr marL="342900" indent="-342900">
              <a:buAutoNum type="arabicPeriod"/>
            </a:pPr>
            <a:r>
              <a:rPr lang="en-IN" dirty="0" smtClean="0"/>
              <a:t>No data for comparison and decision making</a:t>
            </a:r>
          </a:p>
          <a:p>
            <a:pPr marL="342900" indent="-342900">
              <a:buAutoNum type="arabicPeriod"/>
            </a:pPr>
            <a:r>
              <a:rPr lang="en-IN" dirty="0" smtClean="0"/>
              <a:t>No clear idea of operating efficiency</a:t>
            </a:r>
          </a:p>
          <a:p>
            <a:pPr marL="342900" indent="-342900">
              <a:buAutoNum type="arabicPeriod"/>
            </a:pPr>
            <a:endParaRPr lang="en-IN" dirty="0"/>
          </a:p>
          <a:p>
            <a:r>
              <a:rPr lang="en-IN" dirty="0" smtClean="0"/>
              <a:t>Financial accounting will not help to answer such questions as (a.) </a:t>
            </a:r>
            <a:r>
              <a:rPr lang="en-IN" dirty="0" smtClean="0">
                <a:solidFill>
                  <a:srgbClr val="FF0000"/>
                </a:solidFill>
              </a:rPr>
              <a:t>Should an attempt be made to sell more products or factory is operating to its capacity? </a:t>
            </a:r>
            <a:r>
              <a:rPr lang="en-IN" dirty="0" smtClean="0"/>
              <a:t>(b.) </a:t>
            </a:r>
            <a:r>
              <a:rPr lang="en-IN" dirty="0" smtClean="0">
                <a:solidFill>
                  <a:srgbClr val="FF0000"/>
                </a:solidFill>
              </a:rPr>
              <a:t>Why the profit of last year is of such a small amount despite the fact that output was increased substantially </a:t>
            </a:r>
            <a:r>
              <a:rPr lang="en-IN" dirty="0" smtClean="0"/>
              <a:t>(c) </a:t>
            </a:r>
            <a:r>
              <a:rPr lang="en-IN" dirty="0" smtClean="0">
                <a:solidFill>
                  <a:srgbClr val="FF0000"/>
                </a:solidFill>
              </a:rPr>
              <a:t>If a machine is purchased to carry out a job (earlier done by hand ) what effects will this have on profits? </a:t>
            </a:r>
            <a:endParaRPr lang="en-IN" dirty="0"/>
          </a:p>
          <a:p>
            <a:endParaRPr lang="en-IN" dirty="0"/>
          </a:p>
        </p:txBody>
      </p:sp>
    </p:spTree>
    <p:extLst>
      <p:ext uri="{BB962C8B-B14F-4D97-AF65-F5344CB8AC3E}">
        <p14:creationId xmlns:p14="http://schemas.microsoft.com/office/powerpoint/2010/main" xmlns="" val="79140093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alpha val="70000"/>
          </a:schemeClr>
        </a:solidFill>
        <a:effectLst/>
      </p:bgPr>
    </p:bg>
    <p:spTree>
      <p:nvGrpSpPr>
        <p:cNvPr id="1" name=""/>
        <p:cNvGrpSpPr/>
        <p:nvPr/>
      </p:nvGrpSpPr>
      <p:grpSpPr>
        <a:xfrm>
          <a:off x="0" y="0"/>
          <a:ext cx="0" cy="0"/>
          <a:chOff x="0" y="0"/>
          <a:chExt cx="0" cy="0"/>
        </a:xfrm>
      </p:grpSpPr>
      <p:sp>
        <p:nvSpPr>
          <p:cNvPr id="2" name="Rectangle 1"/>
          <p:cNvSpPr/>
          <p:nvPr/>
        </p:nvSpPr>
        <p:spPr>
          <a:xfrm>
            <a:off x="4097865" y="2655838"/>
            <a:ext cx="3953935" cy="769441"/>
          </a:xfrm>
          <a:prstGeom prst="rect">
            <a:avLst/>
          </a:prstGeom>
        </p:spPr>
        <p:txBody>
          <a:bodyPr wrap="square">
            <a:spAutoFit/>
          </a:bodyPr>
          <a:lstStyle/>
          <a:p>
            <a:r>
              <a:rPr lang="en-IN" sz="4400" b="1" dirty="0" smtClean="0">
                <a:solidFill>
                  <a:srgbClr val="FF0000"/>
                </a:solidFill>
              </a:rPr>
              <a:t>THANK YOU !</a:t>
            </a:r>
          </a:p>
        </p:txBody>
      </p:sp>
    </p:spTree>
    <p:extLst>
      <p:ext uri="{BB962C8B-B14F-4D97-AF65-F5344CB8AC3E}">
        <p14:creationId xmlns:p14="http://schemas.microsoft.com/office/powerpoint/2010/main" xmlns="" val="417769725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xmlns=""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199</TotalTime>
  <Words>725</Words>
  <Application>Microsoft Office PowerPoint</Application>
  <PresentationFormat>Custom</PresentationFormat>
  <Paragraphs>64</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Wood Type</vt:lpstr>
      <vt:lpstr>SUBJECT : COST ACCOUNTING (B.Com Ii  Year)  NEED FOR COST ACCOUNTING</vt:lpstr>
      <vt:lpstr>Slide 2</vt:lpstr>
      <vt:lpstr>Slide 3</vt:lpstr>
      <vt:lpstr>Slide 4</vt:lpstr>
      <vt:lpstr>Slide 5</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COST ACCOUNTING</dc:title>
  <dc:creator>PRATYUSH KUMAR PANDEY</dc:creator>
  <cp:lastModifiedBy>SUJIT SINGH</cp:lastModifiedBy>
  <cp:revision>21</cp:revision>
  <dcterms:created xsi:type="dcterms:W3CDTF">2020-08-01T09:12:03Z</dcterms:created>
  <dcterms:modified xsi:type="dcterms:W3CDTF">2020-08-12T03:50:26Z</dcterms:modified>
</cp:coreProperties>
</file>