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sldIdLst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tableStyles" Target="tableStyle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6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9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5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914C819-53E5-46BD-A84B-BD9DAED7EF2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10485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F668E1F-3B08-4344-950B-8F43357BA2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914C819-53E5-46BD-A84B-BD9DAED7EF2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10486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F668E1F-3B08-4344-950B-8F43357BA2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1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914C819-53E5-46BD-A84B-BD9DAED7EF2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10486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F668E1F-3B08-4344-950B-8F43357BA2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914C819-53E5-46BD-A84B-BD9DAED7EF2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F668E1F-3B08-4344-950B-8F43357BA2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7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914C819-53E5-46BD-A84B-BD9DAED7EF2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10486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F668E1F-3B08-4344-950B-8F43357BA2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914C819-53E5-46BD-A84B-BD9DAED7EF2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104863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F668E1F-3B08-4344-950B-8F43357BA2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39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41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914C819-53E5-46BD-A84B-BD9DAED7EF2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104864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F668E1F-3B08-4344-950B-8F43357BA2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0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914C819-53E5-46BD-A84B-BD9DAED7EF2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104860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0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F668E1F-3B08-4344-950B-8F43357BA2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914C819-53E5-46BD-A84B-BD9DAED7EF2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104864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F668E1F-3B08-4344-950B-8F43357BA2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9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5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914C819-53E5-46BD-A84B-BD9DAED7EF2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104865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F668E1F-3B08-4344-950B-8F43357BA2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1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1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1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914C819-53E5-46BD-A84B-BD9DAED7EF2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104861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F668E1F-3B08-4344-950B-8F43357BA2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4C819-53E5-46BD-A84B-BD9DAED7EF2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68E1F-3B08-4344-950B-8F43357BA201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0959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p>
            <a:r>
              <a:rPr b="1" dirty="0" lang="en-US" smtClean="0"/>
              <a:t>COLLECTIVE BARGANING</a:t>
            </a:r>
            <a:endParaRPr b="1" dirty="0" lang="en-US"/>
          </a:p>
        </p:txBody>
      </p:sp>
      <p:sp>
        <p:nvSpPr>
          <p:cNvPr id="1048597" name="Subtitle 2"/>
          <p:cNvSpPr>
            <a:spLocks noGrp="1"/>
          </p:cNvSpPr>
          <p:nvPr>
            <p:ph type="subTitle" idx="1"/>
          </p:nvPr>
        </p:nvSpPr>
        <p:spPr>
          <a:xfrm>
            <a:off x="266699" y="1598620"/>
            <a:ext cx="8610600" cy="4955989"/>
          </a:xfrm>
        </p:spPr>
        <p:txBody>
          <a:bodyPr>
            <a:normAutofit fontScale="96875" lnSpcReduction="20000"/>
          </a:bodyPr>
          <a:p>
            <a:pPr algn="l"/>
            <a:r>
              <a:rPr lang="en-US"/>
              <a:t>M</a:t>
            </a:r>
            <a:r>
              <a:rPr lang="en-US"/>
              <a:t>a</a:t>
            </a:r>
            <a:r>
              <a:rPr lang="en-US"/>
              <a:t>j</a:t>
            </a:r>
            <a:r>
              <a:rPr lang="en-US"/>
              <a:t>.</a:t>
            </a:r>
            <a:r>
              <a:rPr lang="en-US"/>
              <a:t> </a:t>
            </a:r>
            <a:r>
              <a:rPr lang="en-US"/>
              <a:t>(</a:t>
            </a:r>
            <a:r>
              <a:rPr lang="en-US"/>
              <a:t>D</a:t>
            </a:r>
            <a:r>
              <a:rPr lang="en-US"/>
              <a:t>r</a:t>
            </a:r>
            <a:r>
              <a:rPr lang="en-US"/>
              <a:t>.</a:t>
            </a:r>
            <a:r>
              <a:rPr lang="en-US"/>
              <a:t>)</a:t>
            </a:r>
            <a:r>
              <a:rPr lang="en-US"/>
              <a:t> </a:t>
            </a:r>
            <a:r>
              <a:rPr lang="en-US"/>
              <a:t>P</a:t>
            </a:r>
            <a:r>
              <a:rPr lang="en-US"/>
              <a:t>.</a:t>
            </a:r>
            <a:r>
              <a:rPr lang="en-US"/>
              <a:t>K</a:t>
            </a:r>
            <a:r>
              <a:rPr lang="en-US"/>
              <a:t>.</a:t>
            </a:r>
            <a:r>
              <a:rPr lang="en-US"/>
              <a:t> </a:t>
            </a:r>
            <a:r>
              <a:rPr lang="en-US"/>
              <a:t>P</a:t>
            </a:r>
            <a:r>
              <a:rPr lang="en-US"/>
              <a:t>a</a:t>
            </a:r>
            <a:r>
              <a:rPr lang="en-US"/>
              <a:t>n</a:t>
            </a:r>
            <a:r>
              <a:rPr lang="en-US"/>
              <a:t>d</a:t>
            </a:r>
            <a:r>
              <a:rPr lang="en-US"/>
              <a:t>e</a:t>
            </a:r>
            <a:r>
              <a:rPr lang="en-US"/>
              <a:t>y</a:t>
            </a:r>
            <a:endParaRPr altLang="en-US" lang="zh-CN"/>
          </a:p>
          <a:p>
            <a:r>
              <a:rPr dirty="0" lang="en-US" u="sng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 try to understand </a:t>
            </a:r>
            <a:endParaRPr altLang="en-US" lang="zh-CN"/>
          </a:p>
          <a:p>
            <a:pPr algn="l" indent="-457200" marL="457200">
              <a:spcBef>
                <a:spcPts val="0"/>
              </a:spcBef>
              <a:buFont typeface="Arial" pitchFamily="34" charset="0"/>
              <a:buChar char="•"/>
            </a:pPr>
            <a:r>
              <a:rPr dirty="0" lang="en-US" smtClean="0">
                <a:solidFill>
                  <a:schemeClr val="tx1"/>
                </a:solidFill>
              </a:rPr>
              <a:t>The meaning. </a:t>
            </a:r>
          </a:p>
          <a:p>
            <a:pPr algn="l" indent="-457200" marL="457200">
              <a:spcBef>
                <a:spcPts val="0"/>
              </a:spcBef>
              <a:buFont typeface="Arial" pitchFamily="34" charset="0"/>
              <a:buChar char="•"/>
            </a:pPr>
            <a:r>
              <a:rPr dirty="0" lang="en-US" smtClean="0">
                <a:solidFill>
                  <a:schemeClr val="tx1"/>
                </a:solidFill>
              </a:rPr>
              <a:t>Concept.</a:t>
            </a:r>
          </a:p>
          <a:p>
            <a:pPr algn="l" indent="-457200" marL="457200">
              <a:spcBef>
                <a:spcPts val="0"/>
              </a:spcBef>
              <a:buFont typeface="Arial" pitchFamily="34" charset="0"/>
              <a:buChar char="•"/>
            </a:pPr>
            <a:r>
              <a:rPr dirty="0" lang="en-US" smtClean="0">
                <a:solidFill>
                  <a:schemeClr val="tx1"/>
                </a:solidFill>
              </a:rPr>
              <a:t>Function.</a:t>
            </a:r>
          </a:p>
          <a:p>
            <a:pPr algn="l" indent="-457200" marL="457200">
              <a:spcBef>
                <a:spcPts val="0"/>
              </a:spcBef>
              <a:buFont typeface="Arial" pitchFamily="34" charset="0"/>
              <a:buChar char="•"/>
            </a:pPr>
            <a:r>
              <a:rPr dirty="0" lang="en-US" smtClean="0">
                <a:solidFill>
                  <a:schemeClr val="tx1"/>
                </a:solidFill>
              </a:rPr>
              <a:t>Approaches. </a:t>
            </a:r>
          </a:p>
          <a:p>
            <a:pPr algn="l" indent="-457200" marL="457200">
              <a:spcBef>
                <a:spcPts val="0"/>
              </a:spcBef>
              <a:buFont typeface="Arial" pitchFamily="34" charset="0"/>
              <a:buChar char="•"/>
            </a:pPr>
            <a:r>
              <a:rPr dirty="0" lang="en-US" smtClean="0">
                <a:solidFill>
                  <a:schemeClr val="tx1"/>
                </a:solidFill>
              </a:rPr>
              <a:t>Approaches. </a:t>
            </a:r>
          </a:p>
          <a:p>
            <a:pPr algn="l" indent="-457200" marL="457200">
              <a:spcBef>
                <a:spcPts val="0"/>
              </a:spcBef>
              <a:buFont typeface="Arial" pitchFamily="34" charset="0"/>
              <a:buChar char="•"/>
            </a:pPr>
            <a:r>
              <a:rPr dirty="0" lang="en-US" smtClean="0">
                <a:solidFill>
                  <a:schemeClr val="tx1"/>
                </a:solidFill>
              </a:rPr>
              <a:t>Characteristics. </a:t>
            </a:r>
          </a:p>
          <a:p>
            <a:pPr algn="l" indent="-457200" marL="457200">
              <a:spcBef>
                <a:spcPts val="0"/>
              </a:spcBef>
              <a:buFont typeface="Arial" pitchFamily="34" charset="0"/>
              <a:buChar char="•"/>
            </a:pPr>
            <a:r>
              <a:rPr dirty="0" lang="en-US" err="1" smtClean="0">
                <a:solidFill>
                  <a:schemeClr val="tx1"/>
                </a:solidFill>
              </a:rPr>
              <a:t>Barganing</a:t>
            </a:r>
            <a:r>
              <a:rPr dirty="0" lang="en-US" smtClean="0">
                <a:solidFill>
                  <a:schemeClr val="tx1"/>
                </a:solidFill>
              </a:rPr>
              <a:t> theory.</a:t>
            </a:r>
          </a:p>
          <a:p>
            <a:pPr algn="l" indent="-457200" marL="457200">
              <a:spcBef>
                <a:spcPts val="0"/>
              </a:spcBef>
              <a:buFont typeface="Arial" pitchFamily="34" charset="0"/>
              <a:buChar char="•"/>
            </a:pPr>
            <a:r>
              <a:rPr dirty="0" lang="en-US" smtClean="0">
                <a:solidFill>
                  <a:schemeClr val="tx1"/>
                </a:solidFill>
              </a:rPr>
              <a:t> Its process.</a:t>
            </a:r>
          </a:p>
          <a:p>
            <a:pPr algn="l" indent="-457200" marL="457200">
              <a:spcBef>
                <a:spcPts val="0"/>
              </a:spcBef>
              <a:buFont typeface="Arial" pitchFamily="34" charset="0"/>
              <a:buChar char="•"/>
            </a:pPr>
            <a:r>
              <a:rPr dirty="0" lang="en-US" smtClean="0">
                <a:solidFill>
                  <a:schemeClr val="tx1"/>
                </a:solidFill>
              </a:rPr>
              <a:t>Collective agreements. </a:t>
            </a:r>
          </a:p>
          <a:p>
            <a:pPr algn="l" indent="-457200" marL="457200">
              <a:spcBef>
                <a:spcPts val="0"/>
              </a:spcBef>
              <a:buFont typeface="Arial" pitchFamily="34" charset="0"/>
              <a:buChar char="•"/>
            </a:pPr>
            <a:r>
              <a:rPr dirty="0" lang="en-US" smtClean="0">
                <a:solidFill>
                  <a:schemeClr val="tx1"/>
                </a:solidFill>
              </a:rPr>
              <a:t>And emerging issues.  </a:t>
            </a:r>
            <a:endParaRPr dirty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title"/>
          </p:nvPr>
        </p:nvSpPr>
        <p:spPr>
          <a:xfrm>
            <a:off x="0" y="27709"/>
            <a:ext cx="9067800" cy="1143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p>
            <a:r>
              <a:rPr dirty="0" lang="en-US" smtClean="0"/>
              <a:t>EMERGING ISSUES. </a:t>
            </a:r>
            <a:endParaRPr dirty="0" lang="en-US"/>
          </a:p>
        </p:txBody>
      </p:sp>
      <p:pic>
        <p:nvPicPr>
          <p:cNvPr id="2097152" name="Picture 3"/>
          <p:cNvPicPr>
            <a:picLocks noChangeAspect="1" noGrp="1" noChangeArrowheads="1"/>
          </p:cNvPicPr>
          <p:nvPr>
            <p:ph idx="1"/>
          </p:nvPr>
        </p:nvPicPr>
        <p:blipFill rotWithShape="1">
          <a:blip xmlns:r="http://schemas.openxmlformats.org/officeDocument/2006/relationships" r:embed="rId1"/>
          <a:srcRect l="2283" t="4389" r="12770"/>
          <a:stretch>
            <a:fillRect/>
          </a:stretch>
        </p:blipFill>
        <p:spPr bwMode="auto">
          <a:xfrm rot="5400000">
            <a:off x="1915390" y="-391392"/>
            <a:ext cx="5334000" cy="8707583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title"/>
          </p:nvPr>
        </p:nvSpPr>
        <p:spPr>
          <a:xfrm>
            <a:off x="0" y="13855"/>
            <a:ext cx="9144000" cy="8382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p>
            <a:r>
              <a:rPr dirty="0" lang="en-US" smtClean="0"/>
              <a:t>MEANING. </a:t>
            </a:r>
            <a:endParaRPr dirty="0" lang="en-US"/>
          </a:p>
        </p:txBody>
      </p:sp>
      <p:pic>
        <p:nvPicPr>
          <p:cNvPr id="2097156" name="Picture 2"/>
          <p:cNvPicPr>
            <a:picLocks noChangeAspect="1" noGrp="1" noChangeArrowheads="1"/>
          </p:cNvPicPr>
          <p:nvPr>
            <p:ph idx="1"/>
          </p:nvPr>
        </p:nvPicPr>
        <p:blipFill rotWithShape="1">
          <a:blip xmlns:r="http://schemas.openxmlformats.org/officeDocument/2006/relationships" r:embed="rId1"/>
          <a:srcRect l="1558" t="20051" r="5001" b="28523"/>
          <a:stretch>
            <a:fillRect/>
          </a:stretch>
        </p:blipFill>
        <p:spPr bwMode="auto">
          <a:xfrm>
            <a:off x="457200" y="1752600"/>
            <a:ext cx="8077200" cy="4191000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p>
            <a:r>
              <a:rPr dirty="0" lang="en-US" smtClean="0"/>
              <a:t>CHARACTERISTICS. </a:t>
            </a:r>
            <a:endParaRPr dirty="0" lang="en-US"/>
          </a:p>
        </p:txBody>
      </p:sp>
      <p:pic>
        <p:nvPicPr>
          <p:cNvPr id="2097157" name="Picture 3"/>
          <p:cNvPicPr>
            <a:picLocks noChangeAspect="1" noGrp="1" noChangeArrowheads="1"/>
          </p:cNvPicPr>
          <p:nvPr>
            <p:ph idx="1"/>
          </p:nvPr>
        </p:nvPicPr>
        <p:blipFill rotWithShape="1">
          <a:blip xmlns:r="http://schemas.openxmlformats.org/officeDocument/2006/relationships" r:embed="rId1" cstate="print"/>
          <a:srcRect l="3854" t="3826" r="13726" b="9850"/>
          <a:stretch>
            <a:fillRect/>
          </a:stretch>
        </p:blipFill>
        <p:spPr bwMode="auto">
          <a:xfrm>
            <a:off x="152400" y="1600200"/>
            <a:ext cx="8610600" cy="4724399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p>
            <a:r>
              <a:rPr dirty="0" lang="en-US" smtClean="0"/>
              <a:t>CONCEPT.</a:t>
            </a:r>
            <a:endParaRPr dirty="0" lang="en-US"/>
          </a:p>
        </p:txBody>
      </p:sp>
      <p:sp>
        <p:nvSpPr>
          <p:cNvPr id="104860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r" indent="0" marL="0">
              <a:buNone/>
            </a:pPr>
            <a:r>
              <a:rPr dirty="0" lang="en-US" u="sng" smtClean="0"/>
              <a:t>There are three concepts</a:t>
            </a:r>
            <a:r>
              <a:rPr dirty="0" lang="en-US" smtClean="0"/>
              <a:t>.</a:t>
            </a:r>
          </a:p>
          <a:p>
            <a:pPr indent="0" marL="0">
              <a:buNone/>
            </a:pPr>
            <a:endParaRPr dirty="0" lang="en-US" smtClean="0"/>
          </a:p>
          <a:p>
            <a:r>
              <a:rPr dirty="0" lang="en-US" smtClean="0"/>
              <a:t>Marketing concepts: </a:t>
            </a:r>
            <a:r>
              <a:rPr dirty="0" sz="1600" lang="en-US" smtClean="0"/>
              <a:t>which </a:t>
            </a:r>
            <a:r>
              <a:rPr dirty="0" sz="1600" lang="en-US" err="1" smtClean="0"/>
              <a:t>labour</a:t>
            </a:r>
            <a:r>
              <a:rPr dirty="0" sz="1600" lang="en-US" smtClean="0"/>
              <a:t> is bought and sold in the  market place </a:t>
            </a:r>
          </a:p>
          <a:p>
            <a:r>
              <a:rPr dirty="0" lang="en-US" smtClean="0"/>
              <a:t>Government concepts: </a:t>
            </a:r>
            <a:r>
              <a:rPr dirty="0" sz="1600" lang="en-US" smtClean="0"/>
              <a:t>rule make process which determines relation between management and trade union</a:t>
            </a:r>
            <a:endParaRPr dirty="0" lang="en-US" smtClean="0"/>
          </a:p>
          <a:p>
            <a:r>
              <a:rPr dirty="0" lang="en-US" smtClean="0"/>
              <a:t>Industrial relations: </a:t>
            </a:r>
            <a:r>
              <a:rPr dirty="0" sz="1600" lang="en-US" smtClean="0"/>
              <a:t>institution as participative decision making between the employees and employers. Bothe party interest</a:t>
            </a:r>
            <a:endParaRPr dirty="0" lang="en-US" smtClean="0"/>
          </a:p>
          <a:p>
            <a:pPr indent="0" marL="0">
              <a:buNone/>
            </a:pPr>
            <a:endParaRPr dirty="0" lang="en-US"/>
          </a:p>
        </p:txBody>
      </p:sp>
    </p:spTree>
  </p:cSld>
  <p:clrMapOvr>
    <a:masterClrMapping/>
  </p:clrMapOvr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0" y="13855"/>
            <a:ext cx="9144000" cy="94456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p>
            <a:r>
              <a:rPr dirty="0" lang="en-US" smtClean="0"/>
              <a:t>FUNCTION.</a:t>
            </a:r>
            <a:endParaRPr dirty="0" lang="en-US"/>
          </a:p>
        </p:txBody>
      </p:sp>
      <p:sp>
        <p:nvSpPr>
          <p:cNvPr id="104860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r" indent="0" marL="0">
              <a:buNone/>
            </a:pPr>
            <a:r>
              <a:rPr dirty="0" lang="en-US" u="sng" smtClean="0"/>
              <a:t>Five important function by Johan Dunlop and Derek Bok</a:t>
            </a:r>
          </a:p>
          <a:p>
            <a:pPr algn="r" indent="0" marL="0">
              <a:buNone/>
            </a:pPr>
            <a:endParaRPr dirty="0" sz="2000" lang="en-US" smtClean="0"/>
          </a:p>
          <a:p>
            <a:pPr indent="-514350" marL="514350">
              <a:buFont typeface="+mj-lt"/>
              <a:buAutoNum type="arabicPeriod"/>
            </a:pPr>
            <a:r>
              <a:rPr dirty="0" sz="2000" lang="en-US" smtClean="0"/>
              <a:t>Establishing the rule of work place</a:t>
            </a:r>
          </a:p>
          <a:p>
            <a:pPr indent="-457200" marL="457200">
              <a:buAutoNum type="arabicPeriod" startAt="2"/>
            </a:pPr>
            <a:r>
              <a:rPr dirty="0" sz="2000" lang="en-US" smtClean="0"/>
              <a:t>Determining of the form of compensation.</a:t>
            </a:r>
          </a:p>
          <a:p>
            <a:pPr indent="-457200" marL="457200">
              <a:buAutoNum type="arabicPeriod" startAt="2"/>
            </a:pPr>
            <a:r>
              <a:rPr dirty="0" sz="2000" lang="en-US" smtClean="0"/>
              <a:t>Standardizing compensation.</a:t>
            </a:r>
          </a:p>
          <a:p>
            <a:pPr indent="-457200" marL="457200">
              <a:buAutoNum type="arabicPeriod" startAt="2"/>
            </a:pPr>
            <a:r>
              <a:rPr dirty="0" sz="2000" lang="en-US" smtClean="0"/>
              <a:t>Determining priorities on each other side.</a:t>
            </a:r>
          </a:p>
          <a:p>
            <a:pPr indent="-457200" marL="457200">
              <a:buAutoNum type="arabicPeriod" startAt="2"/>
            </a:pPr>
            <a:r>
              <a:rPr dirty="0" sz="2000" lang="en-US" smtClean="0"/>
              <a:t>Redesigning the machinery of bargaining 	</a:t>
            </a:r>
            <a:endParaRPr dirty="0" lang="en-US" smtClean="0"/>
          </a:p>
        </p:txBody>
      </p:sp>
    </p:spTree>
  </p:cSld>
  <p:clrMapOvr>
    <a:masterClrMapping/>
  </p:clrMapOvr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>
          <a:xfrm>
            <a:off x="0" y="34636"/>
            <a:ext cx="9144000" cy="102076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p>
            <a:r>
              <a:rPr dirty="0" lang="en-US" smtClean="0"/>
              <a:t>BARGAINING THEORIES.</a:t>
            </a:r>
            <a:endParaRPr dirty="0" lang="en-US"/>
          </a:p>
        </p:txBody>
      </p:sp>
      <p:sp>
        <p:nvSpPr>
          <p:cNvPr id="104860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Walton and </a:t>
            </a:r>
            <a:r>
              <a:rPr dirty="0" lang="en-US" err="1" smtClean="0"/>
              <a:t>McKersie</a:t>
            </a:r>
            <a:r>
              <a:rPr dirty="0" lang="en-US" smtClean="0"/>
              <a:t> theory: </a:t>
            </a:r>
            <a:r>
              <a:rPr dirty="0" sz="1800" lang="en-US" smtClean="0"/>
              <a:t>four sub process </a:t>
            </a:r>
          </a:p>
          <a:p>
            <a:r>
              <a:rPr dirty="0" lang="en-US" err="1" smtClean="0"/>
              <a:t>A.C.Pigou</a:t>
            </a:r>
            <a:r>
              <a:rPr dirty="0" lang="en-US" smtClean="0"/>
              <a:t>: </a:t>
            </a:r>
            <a:r>
              <a:rPr dirty="0" sz="1800" lang="en-US" err="1" smtClean="0"/>
              <a:t>barganing</a:t>
            </a:r>
            <a:r>
              <a:rPr dirty="0" sz="1800" lang="en-US" smtClean="0"/>
              <a:t> range theory</a:t>
            </a:r>
          </a:p>
          <a:p>
            <a:r>
              <a:rPr dirty="0" lang="en-US" smtClean="0"/>
              <a:t>Chamberlain model: </a:t>
            </a:r>
            <a:r>
              <a:rPr dirty="0" sz="1800" lang="en-US" err="1" smtClean="0"/>
              <a:t>barganing</a:t>
            </a:r>
            <a:r>
              <a:rPr dirty="0" sz="1800" lang="en-US" smtClean="0"/>
              <a:t> power</a:t>
            </a:r>
            <a:endParaRPr dirty="0" sz="1800" lang="en-US"/>
          </a:p>
        </p:txBody>
      </p:sp>
    </p:spTree>
  </p:cSld>
  <p:clrMapOvr>
    <a:masterClrMapping/>
  </p:clrMapOvr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"/>
          <p:cNvSpPr>
            <a:spLocks noGrp="1"/>
          </p:cNvSpPr>
          <p:nvPr>
            <p:ph type="title"/>
          </p:nvPr>
        </p:nvSpPr>
        <p:spPr>
          <a:xfrm>
            <a:off x="34636" y="0"/>
            <a:ext cx="9144000" cy="8382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p>
            <a:r>
              <a:rPr dirty="0" lang="en-US" smtClean="0"/>
              <a:t>IT’S PROCESS.</a:t>
            </a:r>
            <a:endParaRPr dirty="0" lang="en-US"/>
          </a:p>
        </p:txBody>
      </p:sp>
      <p:pic>
        <p:nvPicPr>
          <p:cNvPr id="2097154" name="Picture 2"/>
          <p:cNvPicPr>
            <a:picLocks noChangeAspect="1" noGrp="1" noChangeArrowheads="1"/>
          </p:cNvPicPr>
          <p:nvPr>
            <p:ph idx="1"/>
          </p:nvPr>
        </p:nvPicPr>
        <p:blipFill rotWithShape="1">
          <a:blip xmlns:r="http://schemas.openxmlformats.org/officeDocument/2006/relationships" r:embed="rId1" cstate="print">
            <a:grayscl/>
          </a:blip>
          <a:srcRect t="17602" b="19951"/>
          <a:stretch>
            <a:fillRect/>
          </a:stretch>
        </p:blipFill>
        <p:spPr bwMode="auto">
          <a:xfrm>
            <a:off x="152400" y="900545"/>
            <a:ext cx="8839200" cy="2362200"/>
          </a:xfrm>
          <a:prstGeom prst="rect"/>
          <a:noFill/>
          <a:ln>
            <a:noFill/>
          </a:ln>
        </p:spPr>
      </p:pic>
      <p:pic>
        <p:nvPicPr>
          <p:cNvPr id="2097155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152400" y="3325091"/>
            <a:ext cx="8839200" cy="3505200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  <p:timing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p>
            <a:r>
              <a:rPr dirty="0" lang="en-US" smtClean="0"/>
              <a:t>APPROACHES. </a:t>
            </a:r>
            <a:endParaRPr dirty="0" lang="en-US"/>
          </a:p>
        </p:txBody>
      </p:sp>
      <p:sp>
        <p:nvSpPr>
          <p:cNvPr id="104858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Industry bargaining</a:t>
            </a:r>
          </a:p>
          <a:p>
            <a:r>
              <a:rPr dirty="0" lang="en-US" smtClean="0"/>
              <a:t>Enterprise bargaining</a:t>
            </a:r>
          </a:p>
          <a:p>
            <a:r>
              <a:rPr dirty="0" lang="en-US" smtClean="0"/>
              <a:t>Concession bargaining</a:t>
            </a:r>
          </a:p>
          <a:p>
            <a:endParaRPr dirty="0" lang="en-US"/>
          </a:p>
        </p:txBody>
      </p:sp>
    </p:spTree>
  </p:cSld>
  <p:clrMapOvr>
    <a:masterClrMapping/>
  </p:clrMapOvr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p>
            <a:r>
              <a:rPr dirty="0" lang="en-US" smtClean="0"/>
              <a:t>COLLECTIVE AGREEMENTS.</a:t>
            </a:r>
            <a:endParaRPr dirty="0" lang="en-US"/>
          </a:p>
        </p:txBody>
      </p:sp>
      <p:pic>
        <p:nvPicPr>
          <p:cNvPr id="2097153" name="Picture 2"/>
          <p:cNvPicPr>
            <a:picLocks noChangeAspect="1" noGrp="1" noChangeArrowheads="1"/>
          </p:cNvPicPr>
          <p:nvPr>
            <p:ph idx="1"/>
          </p:nvPr>
        </p:nvPicPr>
        <p:blipFill rotWithShape="1">
          <a:blip xmlns:r="http://schemas.openxmlformats.org/officeDocument/2006/relationships" r:embed="rId1"/>
          <a:srcRect l="6379" t="24948" r="13955" b="8013"/>
          <a:stretch>
            <a:fillRect/>
          </a:stretch>
        </p:blipFill>
        <p:spPr bwMode="auto">
          <a:xfrm>
            <a:off x="152400" y="1295400"/>
            <a:ext cx="8763000" cy="5105400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  <p:timing/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COLLECTIVE BARGANING</dc:title>
  <dc:creator>win7</dc:creator>
  <cp:lastModifiedBy>win7</cp:lastModifiedBy>
  <dcterms:created xsi:type="dcterms:W3CDTF">2020-04-17T01:18:50Z</dcterms:created>
  <dcterms:modified xsi:type="dcterms:W3CDTF">2020-04-17T15:56:09Z</dcterms:modified>
</cp:coreProperties>
</file>