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 algn="l"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3200" dirty="0">
            <a:solidFill>
              <a:schemeClr val="bg1"/>
            </a:solidFill>
          </a:endParaRPr>
        </a:p>
        <a:p>
          <a:pPr algn="l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3200" b="1" dirty="0">
              <a:solidFill>
                <a:schemeClr val="bg1"/>
              </a:solidFill>
            </a:rPr>
            <a:t>Blended Learning </a:t>
          </a:r>
          <a:r>
            <a:rPr lang="en-US" sz="3200" dirty="0">
              <a:solidFill>
                <a:schemeClr val="bg1"/>
              </a:solidFill>
            </a:rPr>
            <a:t>is a term increasingly used to describe the way E-Learning is being combined with traditional classroom methods and independent study to create a new hybrid, integrated teaching methodology. </a:t>
          </a:r>
        </a:p>
        <a:p>
          <a:pPr algn="l"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3200" dirty="0">
            <a:solidFill>
              <a:schemeClr val="bg1"/>
            </a:solidFill>
          </a:endParaRPr>
        </a:p>
        <a:p>
          <a:pPr algn="l">
            <a:buClr>
              <a:schemeClr val="accent2"/>
            </a:buClr>
            <a:buFont typeface="Wingdings" panose="05000000000000000000" pitchFamily="2" charset="2"/>
            <a:buChar char="§"/>
          </a:pPr>
          <a:endParaRPr lang="en-US" sz="3200" dirty="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ED7BFBCA-85AB-470A-B757-1414C645E6D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dirty="0">
            <a:solidFill>
              <a:schemeClr val="bg1"/>
            </a:solidFill>
          </a:endParaRPr>
        </a:p>
      </dgm:t>
    </dgm:pt>
    <dgm:pt modelId="{B49CC6F4-1BCE-47E4-B510-CFFABFF8574B}" type="parTrans" cxnId="{CADA49E7-D7E4-4B04-9DDF-B5A55F3314AF}">
      <dgm:prSet/>
      <dgm:spPr/>
      <dgm:t>
        <a:bodyPr/>
        <a:lstStyle/>
        <a:p>
          <a:endParaRPr lang="en-US" sz="2800"/>
        </a:p>
      </dgm:t>
    </dgm:pt>
    <dgm:pt modelId="{C0C02030-8E95-4FBF-B65E-3B9A5576FA0F}" type="sibTrans" cxnId="{CADA49E7-D7E4-4B04-9DDF-B5A55F3314AF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4694788C-020D-4CC7-979E-C69A34710C10}" type="pres">
      <dgm:prSet presAssocID="{5395F473-4B00-496B-B453-6451BF799B09}" presName="parentLin" presStyleCnt="0"/>
      <dgm:spPr/>
    </dgm:pt>
    <dgm:pt modelId="{760C9637-120C-424F-9A3E-0C7618EA9E8B}" type="pres">
      <dgm:prSet presAssocID="{5395F473-4B00-496B-B453-6451BF799B09}" presName="parentLeftMargin" presStyleLbl="node1" presStyleIdx="0" presStyleCnt="1"/>
      <dgm:spPr/>
    </dgm:pt>
    <dgm:pt modelId="{04FF92AE-D9EA-4AFC-8664-B8D8A4204795}" type="pres">
      <dgm:prSet presAssocID="{5395F473-4B00-496B-B453-6451BF799B09}" presName="parentText" presStyleLbl="node1" presStyleIdx="0" presStyleCnt="1" custScaleX="155128" custScaleY="104611" custLinFactNeighborX="-38108" custLinFactNeighborY="-32168">
        <dgm:presLayoutVars>
          <dgm:chMax val="0"/>
          <dgm:bulletEnabled val="1"/>
        </dgm:presLayoutVars>
      </dgm:prSet>
      <dgm:spPr/>
    </dgm:pt>
    <dgm:pt modelId="{9905E2BE-264E-4096-8A85-96B3ED611DE5}" type="pres">
      <dgm:prSet presAssocID="{5395F473-4B00-496B-B453-6451BF799B09}" presName="negativeSpace" presStyleCnt="0"/>
      <dgm:spPr/>
    </dgm:pt>
    <dgm:pt modelId="{5B81E952-296F-4C71-9166-D63CB9A6888F}" type="pres">
      <dgm:prSet presAssocID="{5395F473-4B00-496B-B453-6451BF799B0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21B7814-E927-4385-A406-7EE4BA1F85B7}" type="presOf" srcId="{5395F473-4B00-496B-B453-6451BF799B09}" destId="{04FF92AE-D9EA-4AFC-8664-B8D8A4204795}" srcOrd="1" destOrd="0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B192402E-D48E-4A20-9102-455829196172}" destId="{5395F473-4B00-496B-B453-6451BF799B09}" srcOrd="0" destOrd="0" parTransId="{9C1152B7-4D34-4CA0-9DDC-F21FD4AEAD28}" sibTransId="{169C7AF9-916F-47C4-A9C3-3ACADEA4D272}"/>
    <dgm:cxn modelId="{89F4A65F-FE70-4435-A502-81DA8056870B}" type="presOf" srcId="{5395F473-4B00-496B-B453-6451BF799B09}" destId="{760C9637-120C-424F-9A3E-0C7618EA9E8B}" srcOrd="0" destOrd="0" presId="urn:microsoft.com/office/officeart/2005/8/layout/list1"/>
    <dgm:cxn modelId="{23BEFD6A-A78D-4F8C-B779-34AE90365A53}" type="presOf" srcId="{ED7BFBCA-85AB-470A-B757-1414C645E6DE}" destId="{5B81E952-296F-4C71-9166-D63CB9A6888F}" srcOrd="0" destOrd="0" presId="urn:microsoft.com/office/officeart/2005/8/layout/list1"/>
    <dgm:cxn modelId="{CADA49E7-D7E4-4B04-9DDF-B5A55F3314AF}" srcId="{5395F473-4B00-496B-B453-6451BF799B09}" destId="{ED7BFBCA-85AB-470A-B757-1414C645E6DE}" srcOrd="0" destOrd="0" parTransId="{B49CC6F4-1BCE-47E4-B510-CFFABFF8574B}" sibTransId="{C0C02030-8E95-4FBF-B65E-3B9A5576FA0F}"/>
    <dgm:cxn modelId="{866C2F45-DB3A-4C37-BA25-3C3017AF8DB4}" type="presParOf" srcId="{48838873-4431-4954-9171-1238775AC576}" destId="{4694788C-020D-4CC7-979E-C69A34710C10}" srcOrd="0" destOrd="0" presId="urn:microsoft.com/office/officeart/2005/8/layout/list1"/>
    <dgm:cxn modelId="{0083C961-CAC5-40CA-BAF6-9AFEC83EA5E2}" type="presParOf" srcId="{4694788C-020D-4CC7-979E-C69A34710C10}" destId="{760C9637-120C-424F-9A3E-0C7618EA9E8B}" srcOrd="0" destOrd="0" presId="urn:microsoft.com/office/officeart/2005/8/layout/list1"/>
    <dgm:cxn modelId="{80EDEBF2-07BA-45C8-9902-4B7B8661138A}" type="presParOf" srcId="{4694788C-020D-4CC7-979E-C69A34710C10}" destId="{04FF92AE-D9EA-4AFC-8664-B8D8A4204795}" srcOrd="1" destOrd="0" presId="urn:microsoft.com/office/officeart/2005/8/layout/list1"/>
    <dgm:cxn modelId="{CBC856FF-8D6B-4262-9C41-DE0DBCDAF7E2}" type="presParOf" srcId="{48838873-4431-4954-9171-1238775AC576}" destId="{9905E2BE-264E-4096-8A85-96B3ED611DE5}" srcOrd="1" destOrd="0" presId="urn:microsoft.com/office/officeart/2005/8/layout/list1"/>
    <dgm:cxn modelId="{9A4D0620-1B44-4951-A10B-74B086F1F104}" type="presParOf" srcId="{48838873-4431-4954-9171-1238775AC576}" destId="{5B81E952-296F-4C71-9166-D63CB9A6888F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1E952-296F-4C71-9166-D63CB9A6888F}">
      <dsp:nvSpPr>
        <dsp:cNvPr id="0" name=""/>
        <dsp:cNvSpPr/>
      </dsp:nvSpPr>
      <dsp:spPr>
        <a:xfrm>
          <a:off x="0" y="2884476"/>
          <a:ext cx="7512000" cy="1612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015" tIns="1332992" rIns="58301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kern="1200" dirty="0">
            <a:solidFill>
              <a:schemeClr val="bg1"/>
            </a:solidFill>
          </a:endParaRPr>
        </a:p>
      </dsp:txBody>
      <dsp:txXfrm>
        <a:off x="0" y="2884476"/>
        <a:ext cx="7512000" cy="1612800"/>
      </dsp:txXfrm>
    </dsp:sp>
    <dsp:sp modelId="{04FF92AE-D9EA-4AFC-8664-B8D8A4204795}">
      <dsp:nvSpPr>
        <dsp:cNvPr id="0" name=""/>
        <dsp:cNvSpPr/>
      </dsp:nvSpPr>
      <dsp:spPr>
        <a:xfrm>
          <a:off x="204543" y="1244978"/>
          <a:ext cx="7177424" cy="1976394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755" tIns="0" rIns="19875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Wingdings" panose="05000000000000000000" pitchFamily="2" charset="2"/>
            <a:buNone/>
          </a:pPr>
          <a:endParaRPr lang="en-US" sz="3200" kern="1200" dirty="0">
            <a:solidFill>
              <a:schemeClr val="bg1"/>
            </a:solidFill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Wingdings" panose="05000000000000000000" pitchFamily="2" charset="2"/>
            <a:buNone/>
          </a:pPr>
          <a:r>
            <a:rPr lang="en-US" sz="3200" b="1" kern="1200" dirty="0">
              <a:solidFill>
                <a:schemeClr val="bg1"/>
              </a:solidFill>
            </a:rPr>
            <a:t>Blended Learning </a:t>
          </a:r>
          <a:r>
            <a:rPr lang="en-US" sz="3200" kern="1200" dirty="0">
              <a:solidFill>
                <a:schemeClr val="bg1"/>
              </a:solidFill>
            </a:rPr>
            <a:t>is a term increasingly used to describe the way E-Learning is being combined with traditional classroom methods and independent study to create a new hybrid, integrated teaching methodology.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Wingdings" panose="05000000000000000000" pitchFamily="2" charset="2"/>
            <a:buNone/>
          </a:pPr>
          <a:endParaRPr lang="en-US" sz="3200" kern="1200" dirty="0">
            <a:solidFill>
              <a:schemeClr val="bg1"/>
            </a:solidFill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Wingdings" panose="05000000000000000000" pitchFamily="2" charset="2"/>
            <a:buNone/>
          </a:pPr>
          <a:endParaRPr lang="en-US" sz="3200" kern="1200" dirty="0">
            <a:solidFill>
              <a:schemeClr val="bg1"/>
            </a:solidFill>
          </a:endParaRPr>
        </a:p>
      </dsp:txBody>
      <dsp:txXfrm>
        <a:off x="301023" y="1341458"/>
        <a:ext cx="6984464" cy="1783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184" y="1436673"/>
            <a:ext cx="2877424" cy="2671312"/>
          </a:xfrm>
        </p:spPr>
        <p:txBody>
          <a:bodyPr/>
          <a:lstStyle/>
          <a:p>
            <a:r>
              <a:rPr lang="en-US" sz="4800" dirty="0">
                <a:latin typeface="Arial Black" panose="020B0A04020102020204" pitchFamily="34" charset="0"/>
              </a:rPr>
              <a:t>Blended Mode </a:t>
            </a:r>
            <a:br>
              <a:rPr lang="en-US" sz="4800" dirty="0">
                <a:latin typeface="Arial Black" panose="020B0A04020102020204" pitchFamily="34" charset="0"/>
              </a:rPr>
            </a:br>
            <a:r>
              <a:rPr lang="en-US" sz="4800" dirty="0">
                <a:latin typeface="Arial Black" panose="020B0A04020102020204" pitchFamily="34" charset="0"/>
              </a:rPr>
              <a:t>of Teaching &amp; Learning</a:t>
            </a: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E2FE2E9-1D1E-404B-A659-DD19B5D66B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-1" y="0"/>
            <a:ext cx="8263157" cy="672785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0269" y="4504888"/>
            <a:ext cx="3861732" cy="1459684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By –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Shephali Pal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(Asst. Professor)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Department of Teacher Education (B.Ed.)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Harish Chandra P.G. College, Varanasi </a:t>
            </a:r>
          </a:p>
        </p:txBody>
      </p:sp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</p:spPr>
        <p:txBody>
          <a:bodyPr/>
          <a:lstStyle/>
          <a:p>
            <a:pPr algn="ctr"/>
            <a:r>
              <a:rPr lang="en-US" sz="6000" dirty="0"/>
              <a:t>  Meaning 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419682"/>
              </p:ext>
            </p:extLst>
          </p:nvPr>
        </p:nvGraphicFramePr>
        <p:xfrm>
          <a:off x="0" y="0"/>
          <a:ext cx="7512000" cy="634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04711F8-C7A3-255F-AFF5-3AC2BBE307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27" t="9549" r="487" b="2247"/>
          <a:stretch/>
        </p:blipFill>
        <p:spPr>
          <a:xfrm>
            <a:off x="7817856" y="1779456"/>
            <a:ext cx="4148696" cy="3800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25981-1AF4-CFA5-FD02-909852987910}"/>
              </a:ext>
            </a:extLst>
          </p:cNvPr>
          <p:cNvSpPr txBox="1"/>
          <p:nvPr/>
        </p:nvSpPr>
        <p:spPr>
          <a:xfrm>
            <a:off x="360728" y="3679563"/>
            <a:ext cx="6845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NEP – 2020 recommends for use of Blended Models of Learning in which the ratio of traditional and online learning  should be 60% and 40% respectively.</a:t>
            </a:r>
            <a:endParaRPr lang="en-IN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8210839-FAF3-A310-352F-C32F04495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553981"/>
              </p:ext>
            </p:extLst>
          </p:nvPr>
        </p:nvGraphicFramePr>
        <p:xfrm>
          <a:off x="434363" y="358938"/>
          <a:ext cx="11323274" cy="31678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61637">
                  <a:extLst>
                    <a:ext uri="{9D8B030D-6E8A-4147-A177-3AD203B41FA5}">
                      <a16:colId xmlns:a16="http://schemas.microsoft.com/office/drawing/2014/main" val="3500097106"/>
                    </a:ext>
                  </a:extLst>
                </a:gridCol>
                <a:gridCol w="5661637">
                  <a:extLst>
                    <a:ext uri="{9D8B030D-6E8A-4147-A177-3AD203B41FA5}">
                      <a16:colId xmlns:a16="http://schemas.microsoft.com/office/drawing/2014/main" val="165951564"/>
                    </a:ext>
                  </a:extLst>
                </a:gridCol>
              </a:tblGrid>
              <a:tr h="4579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Benefits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249564"/>
                  </a:ext>
                </a:extLst>
              </a:tr>
              <a:tr h="790406">
                <a:tc>
                  <a:txBody>
                    <a:bodyPr/>
                    <a:lstStyle/>
                    <a:p>
                      <a:r>
                        <a:rPr lang="en-US" dirty="0"/>
                        <a:t>More effective than purely face-to face and purely online.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has a strong dependence on the technical resources or tools.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153948"/>
                  </a:ext>
                </a:extLst>
              </a:tr>
              <a:tr h="790406">
                <a:tc>
                  <a:txBody>
                    <a:bodyPr/>
                    <a:lstStyle/>
                    <a:p>
                      <a:r>
                        <a:rPr lang="en-US" dirty="0"/>
                        <a:t>Teacher act as a facilitator here.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literacy can server as a significant barriers for students.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777826"/>
                  </a:ext>
                </a:extLst>
              </a:tr>
              <a:tr h="1129152">
                <a:tc>
                  <a:txBody>
                    <a:bodyPr/>
                    <a:lstStyle/>
                    <a:p>
                      <a:r>
                        <a:rPr lang="en-US" dirty="0"/>
                        <a:t>Teachers can now streamline their instructions to help all students with their full potentials.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Using E-Learning platform can be more time consuming than traditional methods and can also come with new cost.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1407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D056475-6056-1AB7-D012-726ECEE149EB}"/>
              </a:ext>
            </a:extLst>
          </p:cNvPr>
          <p:cNvSpPr txBox="1"/>
          <p:nvPr/>
        </p:nvSpPr>
        <p:spPr>
          <a:xfrm>
            <a:off x="434363" y="3593948"/>
            <a:ext cx="113232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Blended mode is to be used nation-wide to help learners develop 21th Centaury skills along with the effective learning and skill development related to the subject domains. Every institute should strive to be a model institute to demonstrate a successful implementation of blended learning in higher education of our Country.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32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98415_win32_fixed" id="{1E7205E9-DD76-422B-B9FD-343E9C2C894B}" vid="{008E2BBC-A2E4-4140-B026-F6CAB78406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7B5194-E537-408E-9CFF-66A6141D5DE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F9969FA-0C19-40F2-9B6F-EADA7B231A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CFB5EA-1DDA-4423-A8FC-85579F36D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 with animation</Template>
  <TotalTime>55</TotalTime>
  <Words>238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Wingdings</vt:lpstr>
      <vt:lpstr>Office Theme</vt:lpstr>
      <vt:lpstr>Blended Mode  of Teaching &amp; Learning</vt:lpstr>
      <vt:lpstr>  Meaning :   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Mode  of Teaching &amp; Learning</dc:title>
  <dc:creator>PRIYA SINGH</dc:creator>
  <cp:lastModifiedBy>PRIYA SINGH</cp:lastModifiedBy>
  <cp:revision>3</cp:revision>
  <dcterms:created xsi:type="dcterms:W3CDTF">2024-01-31T14:13:05Z</dcterms:created>
  <dcterms:modified xsi:type="dcterms:W3CDTF">2024-01-31T17:56:19Z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