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pPr/>
              <a:t>29/09/2020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05241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29/09/2020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943480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29/09/2020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774172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29/09/2020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425824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29/09/2020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554883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29/09/2020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181317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29/09/2020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700461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29/09/2020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908650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29/09/2020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63547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29/09/2020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81907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29/09/2020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867955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29/09/2020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01463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29/09/2020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720115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29/09/2020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05827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29/09/2020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02277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29/09/2020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98568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29/09/2020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29630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29/09/2020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57138744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researchpaperstar.com/research_paper_proposal" TargetMode="External"/><Relationship Id="rId2" Type="http://schemas.openxmlformats.org/officeDocument/2006/relationships/hyperlink" Target="http://researchpaperstar.com/research_paper_topi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997132" y="4314962"/>
            <a:ext cx="9448800" cy="1825096"/>
          </a:xfrm>
        </p:spPr>
        <p:txBody>
          <a:bodyPr>
            <a:normAutofit/>
          </a:bodyPr>
          <a:lstStyle/>
          <a:p>
            <a:r>
              <a:rPr lang="en-US" sz="2400" b="1" i="1" dirty="0" smtClean="0"/>
              <a:t>dr. </a:t>
            </a:r>
            <a:r>
              <a:rPr lang="en-US" sz="2400" b="1" i="1" dirty="0" err="1" smtClean="0"/>
              <a:t>ashok</a:t>
            </a:r>
            <a:r>
              <a:rPr lang="en-US" sz="2400" b="1" i="1" dirty="0" smtClean="0"/>
              <a:t> </a:t>
            </a:r>
            <a:r>
              <a:rPr lang="en-US" sz="2400" b="1" i="1" dirty="0" err="1" smtClean="0"/>
              <a:t>kumar</a:t>
            </a:r>
            <a:r>
              <a:rPr lang="en-US" sz="2400" b="1" i="1" dirty="0" smtClean="0"/>
              <a:t> </a:t>
            </a:r>
            <a:r>
              <a:rPr lang="en-US" sz="2400" b="1" i="1" dirty="0" err="1" smtClean="0"/>
              <a:t>singh</a:t>
            </a:r>
            <a:r>
              <a:rPr lang="en-US" sz="2400" b="1" i="1" dirty="0" smtClean="0"/>
              <a:t> </a:t>
            </a:r>
            <a:br>
              <a:rPr lang="en-US" sz="2400" b="1" i="1" dirty="0" smtClean="0"/>
            </a:br>
            <a:r>
              <a:rPr lang="en-US" sz="2400" b="1" i="1" dirty="0" smtClean="0"/>
              <a:t>associate professor</a:t>
            </a:r>
            <a:br>
              <a:rPr lang="en-US" sz="2400" b="1" i="1" dirty="0" smtClean="0"/>
            </a:br>
            <a:r>
              <a:rPr lang="en-US" sz="2400" b="1" i="1" dirty="0" smtClean="0"/>
              <a:t>department of commerce</a:t>
            </a:r>
            <a:br>
              <a:rPr lang="en-US" sz="2400" b="1" i="1" dirty="0" smtClean="0"/>
            </a:br>
            <a:r>
              <a:rPr lang="en-US" sz="2400" b="1" i="1" dirty="0" err="1" smtClean="0"/>
              <a:t>h.c.p.g</a:t>
            </a:r>
            <a:r>
              <a:rPr lang="en-US" sz="2400" b="1" i="1" dirty="0" smtClean="0"/>
              <a:t> college</a:t>
            </a:r>
            <a:br>
              <a:rPr lang="en-US" sz="2400" b="1" i="1" dirty="0" smtClean="0"/>
            </a:br>
            <a:r>
              <a:rPr lang="en-US" sz="2400" b="1" i="1" dirty="0" err="1" smtClean="0"/>
              <a:t>varanasi</a:t>
            </a:r>
            <a:endParaRPr lang="en-IN" sz="2400" b="1" i="1" dirty="0"/>
          </a:p>
        </p:txBody>
      </p:sp>
      <p:pic>
        <p:nvPicPr>
          <p:cNvPr id="13" name="Picture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64523" y="3901170"/>
            <a:ext cx="2035841" cy="2325458"/>
          </a:xfrm>
          <a:prstGeom prst="rect">
            <a:avLst/>
          </a:prstGeom>
        </p:spPr>
      </p:pic>
      <p:pic>
        <p:nvPicPr>
          <p:cNvPr id="3" name="Picture 2" descr="MSc Dissertation Proposal | Research Question: How does Scot… | Flick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73061" y="323047"/>
            <a:ext cx="7580539" cy="3830942"/>
          </a:xfrm>
          <a:prstGeom prst="rect">
            <a:avLst/>
          </a:prstGeom>
        </p:spPr>
      </p:pic>
    </p:spTree>
    <p:extLst>
      <p:ext uri="{BB962C8B-B14F-4D97-AF65-F5344CB8AC3E}">
        <p14:creationId xmlns:p14="http://schemas.microsoft.com/office/powerpoint/2010/main" xmlns="" val="397059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566" y="1008213"/>
            <a:ext cx="8610600" cy="1293028"/>
          </a:xfrm>
        </p:spPr>
        <p:txBody>
          <a:bodyPr>
            <a:normAutofit/>
          </a:bodyPr>
          <a:lstStyle/>
          <a:p>
            <a:pPr algn="l"/>
            <a:r>
              <a:rPr lang="en-US" sz="3600" b="1" i="1" dirty="0" smtClean="0">
                <a:effectLst>
                  <a:outerShdw blurRad="38100" dist="38100" dir="2700000" algn="tl">
                    <a:srgbClr val="000000">
                      <a:alpha val="43137"/>
                    </a:srgbClr>
                  </a:outerShdw>
                </a:effectLst>
                <a:latin typeface="Britannic Bold" panose="020B0903060703020204" pitchFamily="34" charset="0"/>
              </a:rPr>
              <a:t>research proposal</a:t>
            </a:r>
            <a:endParaRPr lang="en-IN" sz="3600" b="1" i="1" dirty="0">
              <a:effectLst>
                <a:outerShdw blurRad="38100" dist="38100" dir="2700000" algn="tl">
                  <a:srgbClr val="000000">
                    <a:alpha val="43137"/>
                  </a:srgbClr>
                </a:outerShdw>
              </a:effectLst>
              <a:latin typeface="Britannic Bold" panose="020B0903060703020204" pitchFamily="34" charset="0"/>
            </a:endParaRPr>
          </a:p>
        </p:txBody>
      </p:sp>
      <p:sp>
        <p:nvSpPr>
          <p:cNvPr id="3" name="Content Placeholder 2"/>
          <p:cNvSpPr>
            <a:spLocks noGrp="1"/>
          </p:cNvSpPr>
          <p:nvPr>
            <p:ph idx="1"/>
          </p:nvPr>
        </p:nvSpPr>
        <p:spPr>
          <a:xfrm>
            <a:off x="931817" y="2656114"/>
            <a:ext cx="9884230" cy="3709852"/>
          </a:xfrm>
        </p:spPr>
        <p:txBody>
          <a:bodyPr>
            <a:normAutofit/>
          </a:bodyPr>
          <a:lstStyle/>
          <a:p>
            <a:pPr marL="0" indent="0">
              <a:buNone/>
            </a:pPr>
            <a:r>
              <a:rPr lang="en-US" sz="2400" dirty="0"/>
              <a:t>A research proposal is an outline a draught plan of the research work proposed by the researcher. A research proposal is also termed As a synopsis. It contains a  statement of the problem. The proposed </a:t>
            </a:r>
            <a:r>
              <a:rPr lang="en-US" sz="2400" dirty="0" smtClean="0"/>
              <a:t>methodology, </a:t>
            </a:r>
            <a:r>
              <a:rPr lang="en-US" sz="2400" dirty="0"/>
              <a:t>the benefit of the research and the resource required to conduct the research. The proposal is the outcome </a:t>
            </a:r>
            <a:r>
              <a:rPr lang="en-US" sz="2400" dirty="0" smtClean="0"/>
              <a:t>of </a:t>
            </a:r>
            <a:r>
              <a:rPr lang="en-US" sz="2400" dirty="0"/>
              <a:t>continuous modifications done in the light of constructive criticism and suggestions made by the </a:t>
            </a:r>
            <a:r>
              <a:rPr lang="en-US" sz="2400" dirty="0" err="1" smtClean="0"/>
              <a:t>experties</a:t>
            </a:r>
            <a:r>
              <a:rPr lang="en-US" sz="2400" dirty="0" smtClean="0"/>
              <a:t>. </a:t>
            </a:r>
            <a:r>
              <a:rPr lang="en-US" sz="2400" dirty="0"/>
              <a:t>It goes through development phase and the final result is a </a:t>
            </a:r>
            <a:r>
              <a:rPr lang="en-US" sz="2400" dirty="0" err="1"/>
              <a:t>refind</a:t>
            </a:r>
            <a:r>
              <a:rPr lang="en-US" sz="2400" dirty="0"/>
              <a:t> proposal, ready to be put before the approving authorities</a:t>
            </a:r>
            <a:r>
              <a:rPr lang="en-US" sz="2800" dirty="0"/>
              <a:t>.</a:t>
            </a:r>
            <a:endParaRPr lang="en-IN" sz="2800" dirty="0"/>
          </a:p>
        </p:txBody>
      </p:sp>
    </p:spTree>
    <p:extLst>
      <p:ext uri="{BB962C8B-B14F-4D97-AF65-F5344CB8AC3E}">
        <p14:creationId xmlns:p14="http://schemas.microsoft.com/office/powerpoint/2010/main" xmlns="" val="2300262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692" y="982087"/>
            <a:ext cx="8610600" cy="1293028"/>
          </a:xfrm>
        </p:spPr>
        <p:txBody>
          <a:bodyPr>
            <a:normAutofit/>
          </a:bodyPr>
          <a:lstStyle/>
          <a:p>
            <a:pPr algn="l"/>
            <a:r>
              <a:rPr lang="en-US" sz="3600" b="1" i="1" dirty="0" smtClean="0">
                <a:effectLst>
                  <a:outerShdw blurRad="38100" dist="38100" dir="2700000" algn="tl">
                    <a:srgbClr val="000000">
                      <a:alpha val="43137"/>
                    </a:srgbClr>
                  </a:outerShdw>
                </a:effectLst>
                <a:latin typeface="Britannic Bold" panose="020B0903060703020204" pitchFamily="34" charset="0"/>
              </a:rPr>
              <a:t>Criteria of good research proposal</a:t>
            </a:r>
            <a:endParaRPr lang="en-IN" sz="3600" b="1" i="1" dirty="0">
              <a:effectLst>
                <a:outerShdw blurRad="38100" dist="38100" dir="2700000" algn="tl">
                  <a:srgbClr val="000000">
                    <a:alpha val="43137"/>
                  </a:srgbClr>
                </a:outerShdw>
              </a:effectLst>
              <a:latin typeface="Britannic Bold" panose="020B0903060703020204" pitchFamily="34" charset="0"/>
            </a:endParaRPr>
          </a:p>
        </p:txBody>
      </p:sp>
      <p:sp>
        <p:nvSpPr>
          <p:cNvPr id="3" name="Content Placeholder 2"/>
          <p:cNvSpPr>
            <a:spLocks noGrp="1"/>
          </p:cNvSpPr>
          <p:nvPr>
            <p:ph idx="1"/>
          </p:nvPr>
        </p:nvSpPr>
        <p:spPr>
          <a:xfrm>
            <a:off x="1819004" y="2856411"/>
            <a:ext cx="9631680" cy="3849954"/>
          </a:xfrm>
        </p:spPr>
        <p:txBody>
          <a:bodyPr/>
          <a:lstStyle/>
          <a:p>
            <a:r>
              <a:rPr lang="en-US" dirty="0"/>
              <a:t>Originality</a:t>
            </a:r>
          </a:p>
          <a:p>
            <a:r>
              <a:rPr lang="en-US" dirty="0"/>
              <a:t> </a:t>
            </a:r>
            <a:r>
              <a:rPr lang="en-US" dirty="0" smtClean="0"/>
              <a:t>Clarity</a:t>
            </a:r>
            <a:endParaRPr lang="en-US" dirty="0"/>
          </a:p>
          <a:p>
            <a:r>
              <a:rPr lang="en-US" dirty="0"/>
              <a:t> Interesting and courtesy</a:t>
            </a:r>
          </a:p>
          <a:p>
            <a:r>
              <a:rPr lang="en-US" dirty="0"/>
              <a:t>Importance and applicable</a:t>
            </a:r>
          </a:p>
          <a:p>
            <a:r>
              <a:rPr lang="en-US" dirty="0"/>
              <a:t>Feasibility with researchers ability</a:t>
            </a:r>
          </a:p>
          <a:p>
            <a:r>
              <a:rPr lang="en-US" dirty="0"/>
              <a:t>Cost and time factor</a:t>
            </a:r>
          </a:p>
          <a:p>
            <a:pPr marL="0" indent="0">
              <a:buNone/>
            </a:pPr>
            <a:endParaRPr lang="en-IN" dirty="0"/>
          </a:p>
        </p:txBody>
      </p:sp>
    </p:spTree>
    <p:extLst>
      <p:ext uri="{BB962C8B-B14F-4D97-AF65-F5344CB8AC3E}">
        <p14:creationId xmlns:p14="http://schemas.microsoft.com/office/powerpoint/2010/main" xmlns="" val="3974461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228" y="860167"/>
            <a:ext cx="8610600" cy="1293028"/>
          </a:xfrm>
        </p:spPr>
        <p:txBody>
          <a:bodyPr>
            <a:normAutofit/>
          </a:bodyPr>
          <a:lstStyle/>
          <a:p>
            <a:pPr algn="l"/>
            <a:r>
              <a:rPr lang="en-US" sz="3600" b="1" i="1" dirty="0" smtClean="0">
                <a:effectLst>
                  <a:outerShdw blurRad="38100" dist="38100" dir="2700000" algn="tl">
                    <a:srgbClr val="000000">
                      <a:alpha val="43137"/>
                    </a:srgbClr>
                  </a:outerShdw>
                </a:effectLst>
                <a:latin typeface="Britannic Bold" panose="020B0903060703020204" pitchFamily="34" charset="0"/>
              </a:rPr>
              <a:t>Sources of proposal</a:t>
            </a:r>
            <a:endParaRPr lang="en-IN" sz="3600" b="1" i="1" dirty="0">
              <a:effectLst>
                <a:outerShdw blurRad="38100" dist="38100" dir="2700000" algn="tl">
                  <a:srgbClr val="000000">
                    <a:alpha val="43137"/>
                  </a:srgbClr>
                </a:outerShdw>
              </a:effectLst>
              <a:latin typeface="Britannic Bold" panose="020B0903060703020204" pitchFamily="34" charset="0"/>
            </a:endParaRPr>
          </a:p>
        </p:txBody>
      </p:sp>
      <p:sp>
        <p:nvSpPr>
          <p:cNvPr id="3" name="Content Placeholder 2"/>
          <p:cNvSpPr>
            <a:spLocks noGrp="1"/>
          </p:cNvSpPr>
          <p:nvPr>
            <p:ph idx="1"/>
          </p:nvPr>
        </p:nvSpPr>
        <p:spPr>
          <a:xfrm>
            <a:off x="2096588" y="2473234"/>
            <a:ext cx="10820400" cy="3475485"/>
          </a:xfrm>
        </p:spPr>
        <p:txBody>
          <a:bodyPr>
            <a:normAutofit/>
          </a:bodyPr>
          <a:lstStyle/>
          <a:p>
            <a:r>
              <a:rPr lang="en-US" dirty="0"/>
              <a:t>Personal professionals and academic experiences</a:t>
            </a:r>
          </a:p>
          <a:p>
            <a:r>
              <a:rPr lang="en-US" dirty="0"/>
              <a:t>Review of literature</a:t>
            </a:r>
          </a:p>
          <a:p>
            <a:r>
              <a:rPr lang="en-US" dirty="0"/>
              <a:t>Conferences and seminars</a:t>
            </a:r>
          </a:p>
          <a:p>
            <a:r>
              <a:rPr lang="en-US" dirty="0"/>
              <a:t>Imagination and creativity</a:t>
            </a:r>
          </a:p>
          <a:p>
            <a:r>
              <a:rPr lang="en-US" dirty="0" smtClean="0"/>
              <a:t>Technological changes</a:t>
            </a:r>
          </a:p>
          <a:p>
            <a:r>
              <a:rPr lang="en-US" dirty="0" smtClean="0"/>
              <a:t> </a:t>
            </a:r>
            <a:r>
              <a:rPr lang="en-US" dirty="0"/>
              <a:t>S</a:t>
            </a:r>
            <a:r>
              <a:rPr lang="en-US" dirty="0" smtClean="0"/>
              <a:t>ocial </a:t>
            </a:r>
            <a:r>
              <a:rPr lang="en-US" dirty="0"/>
              <a:t>changes</a:t>
            </a:r>
          </a:p>
          <a:p>
            <a:r>
              <a:rPr lang="en-US" dirty="0" smtClean="0"/>
              <a:t>Economic changes</a:t>
            </a:r>
          </a:p>
          <a:p>
            <a:r>
              <a:rPr lang="en-US" dirty="0" smtClean="0"/>
              <a:t>Government policy related changes</a:t>
            </a:r>
            <a:endParaRPr lang="en-IN" dirty="0"/>
          </a:p>
        </p:txBody>
      </p:sp>
    </p:spTree>
    <p:extLst>
      <p:ext uri="{BB962C8B-B14F-4D97-AF65-F5344CB8AC3E}">
        <p14:creationId xmlns:p14="http://schemas.microsoft.com/office/powerpoint/2010/main" xmlns="" val="280952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480" y="1199801"/>
            <a:ext cx="8610600" cy="1293028"/>
          </a:xfrm>
        </p:spPr>
        <p:txBody>
          <a:bodyPr>
            <a:normAutofit/>
          </a:bodyPr>
          <a:lstStyle/>
          <a:p>
            <a:pPr algn="l"/>
            <a:r>
              <a:rPr lang="en-US" sz="3600" b="1" i="1" dirty="0" smtClean="0">
                <a:effectLst>
                  <a:outerShdw blurRad="38100" dist="38100" dir="2700000" algn="tl">
                    <a:srgbClr val="000000">
                      <a:alpha val="43137"/>
                    </a:srgbClr>
                  </a:outerShdw>
                </a:effectLst>
                <a:latin typeface="Britannic Bold" panose="020B0903060703020204" pitchFamily="34" charset="0"/>
              </a:rPr>
              <a:t>Benefits of proposal</a:t>
            </a:r>
            <a:endParaRPr lang="en-IN" sz="3600" b="1" i="1" dirty="0">
              <a:effectLst>
                <a:outerShdw blurRad="38100" dist="38100" dir="2700000" algn="tl">
                  <a:srgbClr val="000000">
                    <a:alpha val="43137"/>
                  </a:srgbClr>
                </a:outerShdw>
              </a:effectLst>
              <a:latin typeface="Britannic Bold" panose="020B0903060703020204" pitchFamily="34" charset="0"/>
            </a:endParaRPr>
          </a:p>
        </p:txBody>
      </p:sp>
      <p:sp>
        <p:nvSpPr>
          <p:cNvPr id="3" name="Content Placeholder 2"/>
          <p:cNvSpPr>
            <a:spLocks noGrp="1"/>
          </p:cNvSpPr>
          <p:nvPr>
            <p:ph idx="1"/>
          </p:nvPr>
        </p:nvSpPr>
        <p:spPr>
          <a:xfrm>
            <a:off x="1428206" y="2656114"/>
            <a:ext cx="9431384" cy="4050251"/>
          </a:xfrm>
        </p:spPr>
        <p:txBody>
          <a:bodyPr/>
          <a:lstStyle/>
          <a:p>
            <a:r>
              <a:rPr lang="en-US" dirty="0"/>
              <a:t>The researcher </a:t>
            </a:r>
            <a:r>
              <a:rPr lang="en-US" dirty="0" smtClean="0"/>
              <a:t>analyze </a:t>
            </a:r>
            <a:r>
              <a:rPr lang="en-US" dirty="0"/>
              <a:t>the </a:t>
            </a:r>
            <a:r>
              <a:rPr lang="en-US" dirty="0" smtClean="0"/>
              <a:t>project</a:t>
            </a:r>
            <a:endParaRPr lang="en-US" dirty="0"/>
          </a:p>
          <a:p>
            <a:r>
              <a:rPr lang="en-US" dirty="0"/>
              <a:t>Researcher a</a:t>
            </a:r>
            <a:r>
              <a:rPr lang="en-US" dirty="0" smtClean="0"/>
              <a:t>ssess </a:t>
            </a:r>
            <a:r>
              <a:rPr lang="en-US" dirty="0"/>
              <a:t>the cost </a:t>
            </a:r>
          </a:p>
          <a:p>
            <a:r>
              <a:rPr lang="en-US" dirty="0"/>
              <a:t>Blueprint of systematic plan of procedure</a:t>
            </a:r>
          </a:p>
          <a:p>
            <a:r>
              <a:rPr lang="en-US" dirty="0"/>
              <a:t>Progress can be monitored</a:t>
            </a:r>
          </a:p>
          <a:p>
            <a:r>
              <a:rPr lang="en-US" dirty="0"/>
              <a:t>Sponsoring agency like government university or any other </a:t>
            </a:r>
            <a:r>
              <a:rPr lang="en-US" dirty="0" smtClean="0"/>
              <a:t>organizations</a:t>
            </a:r>
            <a:endParaRPr lang="en-US" dirty="0"/>
          </a:p>
          <a:p>
            <a:r>
              <a:rPr lang="en-US" dirty="0"/>
              <a:t>Supervisor sponsor can evaluate the research result for comparing</a:t>
            </a:r>
          </a:p>
          <a:p>
            <a:r>
              <a:rPr lang="en-US" dirty="0"/>
              <a:t>Communication between research and supervisor</a:t>
            </a:r>
          </a:p>
          <a:p>
            <a:endParaRPr lang="en-IN" dirty="0"/>
          </a:p>
        </p:txBody>
      </p:sp>
    </p:spTree>
    <p:extLst>
      <p:ext uri="{BB962C8B-B14F-4D97-AF65-F5344CB8AC3E}">
        <p14:creationId xmlns:p14="http://schemas.microsoft.com/office/powerpoint/2010/main" xmlns="" val="323902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086" y="895001"/>
            <a:ext cx="8610600" cy="1293028"/>
          </a:xfrm>
        </p:spPr>
        <p:txBody>
          <a:bodyPr>
            <a:normAutofit/>
          </a:bodyPr>
          <a:lstStyle/>
          <a:p>
            <a:pPr algn="l"/>
            <a:r>
              <a:rPr lang="en-US" sz="3600" b="1" i="1" dirty="0" smtClean="0">
                <a:effectLst>
                  <a:outerShdw blurRad="38100" dist="38100" dir="2700000" algn="tl">
                    <a:srgbClr val="000000">
                      <a:alpha val="43137"/>
                    </a:srgbClr>
                  </a:outerShdw>
                </a:effectLst>
                <a:latin typeface="Britannic Bold" panose="020B0903060703020204" pitchFamily="34" charset="0"/>
              </a:rPr>
              <a:t>Content of research proposal</a:t>
            </a:r>
            <a:endParaRPr lang="en-IN" sz="3600" b="1" i="1" dirty="0">
              <a:effectLst>
                <a:outerShdw blurRad="38100" dist="38100" dir="2700000" algn="tl">
                  <a:srgbClr val="000000">
                    <a:alpha val="43137"/>
                  </a:srgbClr>
                </a:outerShdw>
              </a:effectLst>
              <a:latin typeface="Britannic Bold" panose="020B0903060703020204" pitchFamily="34" charset="0"/>
            </a:endParaRPr>
          </a:p>
        </p:txBody>
      </p:sp>
      <p:sp>
        <p:nvSpPr>
          <p:cNvPr id="3" name="Content Placeholder 2"/>
          <p:cNvSpPr>
            <a:spLocks noGrp="1"/>
          </p:cNvSpPr>
          <p:nvPr>
            <p:ph idx="1"/>
          </p:nvPr>
        </p:nvSpPr>
        <p:spPr>
          <a:xfrm>
            <a:off x="2053046" y="2188029"/>
            <a:ext cx="7587343" cy="4465319"/>
          </a:xfrm>
        </p:spPr>
        <p:txBody>
          <a:bodyPr>
            <a:normAutofit fontScale="92500" lnSpcReduction="10000"/>
          </a:bodyPr>
          <a:lstStyle/>
          <a:p>
            <a:r>
              <a:rPr lang="en-US" dirty="0"/>
              <a:t>Executive summary</a:t>
            </a:r>
          </a:p>
          <a:p>
            <a:r>
              <a:rPr lang="en-US" dirty="0"/>
              <a:t>Problem statement</a:t>
            </a:r>
          </a:p>
          <a:p>
            <a:r>
              <a:rPr lang="en-US" dirty="0"/>
              <a:t>Review of literature</a:t>
            </a:r>
          </a:p>
          <a:p>
            <a:r>
              <a:rPr lang="en-US" dirty="0"/>
              <a:t>Research methodology</a:t>
            </a:r>
          </a:p>
          <a:p>
            <a:r>
              <a:rPr lang="en-US" dirty="0"/>
              <a:t>Data analysis</a:t>
            </a:r>
          </a:p>
          <a:p>
            <a:r>
              <a:rPr lang="en-US" dirty="0"/>
              <a:t>Budget and resources</a:t>
            </a:r>
          </a:p>
          <a:p>
            <a:r>
              <a:rPr lang="en-US" dirty="0"/>
              <a:t>Funding bodies</a:t>
            </a:r>
          </a:p>
          <a:p>
            <a:r>
              <a:rPr lang="en-US" dirty="0"/>
              <a:t>Different costs and expenses </a:t>
            </a:r>
          </a:p>
          <a:p>
            <a:r>
              <a:rPr lang="en-US" dirty="0"/>
              <a:t>Time table</a:t>
            </a:r>
          </a:p>
          <a:p>
            <a:r>
              <a:rPr lang="en-US" dirty="0"/>
              <a:t>Qualification of researcher</a:t>
            </a:r>
          </a:p>
          <a:p>
            <a:r>
              <a:rPr lang="en-US" dirty="0"/>
              <a:t>Bibliography</a:t>
            </a:r>
          </a:p>
          <a:p>
            <a:r>
              <a:rPr lang="en-US" dirty="0"/>
              <a:t>Appendix</a:t>
            </a:r>
          </a:p>
          <a:p>
            <a:endParaRPr lang="en-IN" dirty="0"/>
          </a:p>
        </p:txBody>
      </p:sp>
    </p:spTree>
    <p:extLst>
      <p:ext uri="{BB962C8B-B14F-4D97-AF65-F5344CB8AC3E}">
        <p14:creationId xmlns:p14="http://schemas.microsoft.com/office/powerpoint/2010/main" xmlns="" val="4061550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966" y="799208"/>
            <a:ext cx="8610600" cy="1293028"/>
          </a:xfrm>
        </p:spPr>
        <p:txBody>
          <a:bodyPr>
            <a:normAutofit/>
          </a:bodyPr>
          <a:lstStyle/>
          <a:p>
            <a:pPr algn="l"/>
            <a:r>
              <a:rPr lang="en-US" sz="3600" b="1" i="1" dirty="0" smtClean="0">
                <a:effectLst>
                  <a:outerShdw blurRad="38100" dist="38100" dir="2700000" algn="tl">
                    <a:srgbClr val="000000">
                      <a:alpha val="43137"/>
                    </a:srgbClr>
                  </a:outerShdw>
                </a:effectLst>
                <a:latin typeface="Britannic Bold" panose="020B0903060703020204" pitchFamily="34" charset="0"/>
              </a:rPr>
              <a:t>Significance of  research</a:t>
            </a:r>
            <a:endParaRPr lang="en-IN" sz="3600" b="1" i="1" dirty="0">
              <a:effectLst>
                <a:outerShdw blurRad="38100" dist="38100" dir="2700000" algn="tl">
                  <a:srgbClr val="000000">
                    <a:alpha val="43137"/>
                  </a:srgbClr>
                </a:outerShdw>
              </a:effectLst>
              <a:latin typeface="Britannic Bold" panose="020B0903060703020204" pitchFamily="34" charset="0"/>
            </a:endParaRPr>
          </a:p>
        </p:txBody>
      </p:sp>
      <p:sp>
        <p:nvSpPr>
          <p:cNvPr id="3" name="Content Placeholder 2"/>
          <p:cNvSpPr>
            <a:spLocks noGrp="1"/>
          </p:cNvSpPr>
          <p:nvPr>
            <p:ph idx="1"/>
          </p:nvPr>
        </p:nvSpPr>
        <p:spPr>
          <a:xfrm>
            <a:off x="1156062" y="2481943"/>
            <a:ext cx="10347961" cy="4024126"/>
          </a:xfrm>
        </p:spPr>
        <p:txBody>
          <a:bodyPr>
            <a:normAutofit fontScale="92500" lnSpcReduction="20000"/>
          </a:bodyPr>
          <a:lstStyle/>
          <a:p>
            <a:r>
              <a:rPr lang="en-US" dirty="0"/>
              <a:t>It leads to Discovery and innovation</a:t>
            </a:r>
          </a:p>
          <a:p>
            <a:r>
              <a:rPr lang="en-US" dirty="0"/>
              <a:t>Improve the decision making</a:t>
            </a:r>
          </a:p>
          <a:p>
            <a:r>
              <a:rPr lang="en-US" dirty="0"/>
              <a:t>For prediction about the future</a:t>
            </a:r>
          </a:p>
          <a:p>
            <a:r>
              <a:rPr lang="en-US" dirty="0"/>
              <a:t>Social, market economy is based on research</a:t>
            </a:r>
          </a:p>
          <a:p>
            <a:r>
              <a:rPr lang="en-US" dirty="0"/>
              <a:t>It provides data for performing the government policies</a:t>
            </a:r>
          </a:p>
          <a:p>
            <a:r>
              <a:rPr lang="en-US" dirty="0" smtClean="0"/>
              <a:t>Widely </a:t>
            </a:r>
            <a:r>
              <a:rPr lang="en-US" dirty="0"/>
              <a:t>used in business </a:t>
            </a:r>
            <a:r>
              <a:rPr lang="en-US" dirty="0" smtClean="0"/>
              <a:t>organizations </a:t>
            </a:r>
            <a:r>
              <a:rPr lang="en-US" dirty="0"/>
              <a:t>like marketing accounting finance Human resource management advertisement and economy development</a:t>
            </a:r>
          </a:p>
          <a:p>
            <a:r>
              <a:rPr lang="en-US" dirty="0"/>
              <a:t>Availability of qualified personnel</a:t>
            </a:r>
          </a:p>
          <a:p>
            <a:r>
              <a:rPr lang="en-US" dirty="0" smtClean="0"/>
              <a:t>Liaison </a:t>
            </a:r>
            <a:r>
              <a:rPr lang="en-US" dirty="0"/>
              <a:t>between academicians, academicians business and governments</a:t>
            </a:r>
          </a:p>
          <a:p>
            <a:r>
              <a:rPr lang="en-US" dirty="0"/>
              <a:t>Sponsors of fund</a:t>
            </a:r>
          </a:p>
          <a:p>
            <a:r>
              <a:rPr lang="en-US" dirty="0"/>
              <a:t>Data Bank</a:t>
            </a:r>
          </a:p>
          <a:p>
            <a:r>
              <a:rPr lang="en-US" dirty="0"/>
              <a:t>Ethics in research</a:t>
            </a:r>
          </a:p>
          <a:p>
            <a:endParaRPr lang="en-IN" dirty="0"/>
          </a:p>
        </p:txBody>
      </p:sp>
    </p:spTree>
    <p:extLst>
      <p:ext uri="{BB962C8B-B14F-4D97-AF65-F5344CB8AC3E}">
        <p14:creationId xmlns:p14="http://schemas.microsoft.com/office/powerpoint/2010/main" xmlns="" val="123143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457395"/>
            <a:ext cx="8610600" cy="1293028"/>
          </a:xfrm>
        </p:spPr>
        <p:txBody>
          <a:bodyPr>
            <a:normAutofit/>
          </a:bodyPr>
          <a:lstStyle/>
          <a:p>
            <a:pPr algn="l"/>
            <a:r>
              <a:rPr lang="en-US" sz="3600" b="1" i="1" dirty="0" smtClean="0">
                <a:effectLst>
                  <a:outerShdw blurRad="38100" dist="38100" dir="2700000" algn="tl">
                    <a:srgbClr val="000000">
                      <a:alpha val="43137"/>
                    </a:srgbClr>
                  </a:outerShdw>
                </a:effectLst>
              </a:rPr>
              <a:t>conclusion</a:t>
            </a:r>
            <a:endParaRPr lang="en-IN" sz="36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7423" y="1750423"/>
            <a:ext cx="10513423" cy="5107577"/>
          </a:xfrm>
        </p:spPr>
        <p:txBody>
          <a:bodyPr>
            <a:normAutofit fontScale="92500" lnSpcReduction="20000"/>
          </a:bodyPr>
          <a:lstStyle/>
          <a:p>
            <a:r>
              <a:rPr lang="en-US" dirty="0"/>
              <a:t>The aim of the conclusion is to summarize all points discussed before. Here you should recap the reasons why your assumption is new and how are you going to develop it.  Name the problems that can block your research and propose solutions.</a:t>
            </a:r>
          </a:p>
          <a:p>
            <a:r>
              <a:rPr lang="en-US" dirty="0"/>
              <a:t>Here you would be able to repeat the research question and your own hypothesis. Also it is necessary to mention the scope of the </a:t>
            </a:r>
            <a:r>
              <a:rPr lang="en-US" dirty="0">
                <a:hlinkClick r:id="rId2"/>
              </a:rPr>
              <a:t>topic</a:t>
            </a:r>
            <a:r>
              <a:rPr lang="en-US" dirty="0"/>
              <a:t> and the sources used in this paper.</a:t>
            </a:r>
          </a:p>
          <a:p>
            <a:r>
              <a:rPr lang="en-US" dirty="0"/>
              <a:t>The </a:t>
            </a:r>
            <a:r>
              <a:rPr lang="en-US" dirty="0">
                <a:hlinkClick r:id="rId3"/>
              </a:rPr>
              <a:t>research proposal</a:t>
            </a:r>
            <a:r>
              <a:rPr lang="en-US" dirty="0"/>
              <a:t> conclusion should be short. Nevertheless you should contain all the appropriate points of the research. That’s why it is considerable to make well-structured conclusion. Writing the outstanding conclusion is really challenging task. That is why you have to strain every nerve when writing it.</a:t>
            </a:r>
          </a:p>
          <a:p>
            <a:r>
              <a:rPr lang="en-US" dirty="0"/>
              <a:t>The importance of this part of paper is in the determinate answer to the research question. If the answer is clear it means that you have done excellent work.</a:t>
            </a:r>
          </a:p>
          <a:p>
            <a:pPr marL="0" indent="0">
              <a:buNone/>
            </a:pPr>
            <a:endParaRPr lang="en-US" dirty="0" smtClean="0"/>
          </a:p>
          <a:p>
            <a:pPr marL="0" indent="0" algn="r">
              <a:buNone/>
            </a:pPr>
            <a:r>
              <a:rPr lang="en-US" b="1" dirty="0"/>
              <a:t>S</a:t>
            </a:r>
            <a:r>
              <a:rPr lang="en-US" b="1" dirty="0" smtClean="0"/>
              <a:t>ources: RESEARCH METHODOLOGY</a:t>
            </a:r>
          </a:p>
          <a:p>
            <a:pPr marL="0" indent="0" algn="r">
              <a:buNone/>
            </a:pPr>
            <a:r>
              <a:rPr lang="en-US" b="1" dirty="0" smtClean="0"/>
              <a:t>BY SHASHI K.GUPTA AND PRANEET RANGI</a:t>
            </a:r>
          </a:p>
          <a:p>
            <a:pPr marL="0" indent="0" algn="r">
              <a:buNone/>
            </a:pPr>
            <a:r>
              <a:rPr lang="en-US" b="1" dirty="0" err="1" smtClean="0"/>
              <a:t>Kalyani</a:t>
            </a:r>
            <a:r>
              <a:rPr lang="en-US" b="1" dirty="0" smtClean="0"/>
              <a:t> Publications</a:t>
            </a:r>
          </a:p>
          <a:p>
            <a:pPr marL="0" indent="0" algn="r">
              <a:buNone/>
            </a:pPr>
            <a:r>
              <a:rPr lang="en-US" b="1" dirty="0" smtClean="0"/>
              <a:t>And Google</a:t>
            </a:r>
            <a:endParaRPr lang="en-IN" b="1" dirty="0"/>
          </a:p>
        </p:txBody>
      </p:sp>
    </p:spTree>
    <p:extLst>
      <p:ext uri="{BB962C8B-B14F-4D97-AF65-F5344CB8AC3E}">
        <p14:creationId xmlns:p14="http://schemas.microsoft.com/office/powerpoint/2010/main" xmlns="" val="108856007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76</TotalTime>
  <Words>212</Words>
  <Application>Microsoft Office PowerPoint</Application>
  <PresentationFormat>Custom</PresentationFormat>
  <Paragraphs>62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Vapor Trail</vt:lpstr>
      <vt:lpstr>dr. ashok kumar singh  associate professor department of commerce h.c.p.g college varanasi</vt:lpstr>
      <vt:lpstr>research proposal</vt:lpstr>
      <vt:lpstr>Criteria of good research proposal</vt:lpstr>
      <vt:lpstr>Sources of proposal</vt:lpstr>
      <vt:lpstr>Benefits of proposal</vt:lpstr>
      <vt:lpstr>Content of research proposal</vt:lpstr>
      <vt:lpstr>Significance of  research</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abc</cp:lastModifiedBy>
  <cp:revision>8</cp:revision>
  <dcterms:created xsi:type="dcterms:W3CDTF">2020-09-28T14:53:14Z</dcterms:created>
  <dcterms:modified xsi:type="dcterms:W3CDTF">2020-09-29T05:57:59Z</dcterms:modified>
</cp:coreProperties>
</file>