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7"/>
  </p:notes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9" r:id="rId14"/>
    <p:sldId id="270" r:id="rId15"/>
    <p:sldId id="271" r:id="rId16"/>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50" d="100"/>
          <a:sy n="50" d="100"/>
        </p:scale>
        <p:origin x="-2316" y="0"/>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BE5D3F-3F00-491D-8C34-70424530C876}" type="datetimeFigureOut">
              <a:rPr lang="en-US" smtClean="0"/>
              <a:pPr/>
              <a:t>20/08/2020</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F7D181-7F17-43AC-8032-664B43CE3BB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1550" y="685800"/>
            <a:ext cx="23749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F7D181-7F17-43AC-8032-664B43CE3BBB}"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400050" y="1981200"/>
            <a:ext cx="5888736" cy="264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00050" y="4663441"/>
            <a:ext cx="5891022" cy="2531533"/>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55B6FE6-B3D4-4CB5-8EF0-C9DED33410B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5B6FE6-B3D4-4CB5-8EF0-C9DED33410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320802"/>
            <a:ext cx="1543050" cy="752810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1320802"/>
            <a:ext cx="4514850" cy="752810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5B6FE6-B3D4-4CB5-8EF0-C9DED33410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5B6FE6-B3D4-4CB5-8EF0-C9DED33410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7764" y="1901952"/>
            <a:ext cx="5829300" cy="196799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7764" y="3906737"/>
            <a:ext cx="5829300" cy="2180695"/>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5B6FE6-B3D4-4CB5-8EF0-C9DED33410B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172200" cy="1651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342900" y="2773456"/>
            <a:ext cx="3028950" cy="640588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3486150" y="2773456"/>
            <a:ext cx="3028950" cy="640588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5B6FE6-B3D4-4CB5-8EF0-C9DED33410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172200" cy="1651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0" y="2679803"/>
            <a:ext cx="3030141" cy="952397"/>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3769" y="2686317"/>
            <a:ext cx="3031331" cy="94588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42900" y="3632200"/>
            <a:ext cx="3030141" cy="5554929"/>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3483769" y="3632200"/>
            <a:ext cx="3031331" cy="5554929"/>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5B6FE6-B3D4-4CB5-8EF0-C9DED33410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229350" cy="1651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5B6FE6-B3D4-4CB5-8EF0-C9DED33410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5B6FE6-B3D4-4CB5-8EF0-C9DED33410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0" y="742953"/>
            <a:ext cx="2057400" cy="1678517"/>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14350" y="2421467"/>
            <a:ext cx="2057400" cy="6604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681287" y="2421467"/>
            <a:ext cx="3833813" cy="6604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5B6FE6-B3D4-4CB5-8EF0-C9DED33410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2374315" y="1600556"/>
            <a:ext cx="3943350" cy="59436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6003101" y="7741889"/>
            <a:ext cx="116586" cy="22453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457200" y="1700106"/>
            <a:ext cx="1659636" cy="2286008"/>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457200" y="4086023"/>
            <a:ext cx="1657350" cy="3147907"/>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8403899-6A4C-49A5-81E9-4F318FF2C538}" type="datetimeFigureOut">
              <a:rPr lang="en-US" smtClean="0"/>
              <a:pPr/>
              <a:t>20/08/2020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057900" y="9181395"/>
            <a:ext cx="457200" cy="527403"/>
          </a:xfrm>
        </p:spPr>
        <p:txBody>
          <a:bodyPr/>
          <a:lstStyle/>
          <a:p>
            <a:fld id="{955B6FE6-B3D4-4CB5-8EF0-C9DED33410B3}" type="slidenum">
              <a:rPr lang="en-US" smtClean="0"/>
              <a:pPr/>
              <a:t>‹#›</a:t>
            </a:fld>
            <a:endParaRPr lang="en-US"/>
          </a:p>
        </p:txBody>
      </p:sp>
      <p:sp>
        <p:nvSpPr>
          <p:cNvPr id="3" name="Picture Placeholder 2"/>
          <p:cNvSpPr>
            <a:spLocks noGrp="1"/>
          </p:cNvSpPr>
          <p:nvPr>
            <p:ph type="pic" idx="1"/>
          </p:nvPr>
        </p:nvSpPr>
        <p:spPr>
          <a:xfrm rot="420000">
            <a:off x="2614345" y="1732636"/>
            <a:ext cx="3463290" cy="56794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7144" y="8401756"/>
            <a:ext cx="6872288" cy="15042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3286125" y="8984193"/>
            <a:ext cx="3571875" cy="92180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7144" y="-10319"/>
            <a:ext cx="6872288" cy="15042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3286125" y="-10318"/>
            <a:ext cx="3571875" cy="921808"/>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342900" y="1017016"/>
            <a:ext cx="6172200" cy="1651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342900" y="2795693"/>
            <a:ext cx="6172200" cy="6339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342900" y="9181395"/>
            <a:ext cx="1600200" cy="52740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8403899-6A4C-49A5-81E9-4F318FF2C538}" type="datetimeFigureOut">
              <a:rPr lang="en-US" smtClean="0"/>
              <a:pPr/>
              <a:t>20/08/2020</a:t>
            </a:fld>
            <a:endParaRPr lang="en-US"/>
          </a:p>
        </p:txBody>
      </p:sp>
      <p:sp>
        <p:nvSpPr>
          <p:cNvPr id="22" name="Footer Placeholder 21"/>
          <p:cNvSpPr>
            <a:spLocks noGrp="1"/>
          </p:cNvSpPr>
          <p:nvPr>
            <p:ph type="ftr" sz="quarter" idx="3"/>
          </p:nvPr>
        </p:nvSpPr>
        <p:spPr>
          <a:xfrm>
            <a:off x="2000250" y="9181395"/>
            <a:ext cx="2514600" cy="52740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5943600" y="9181395"/>
            <a:ext cx="571500" cy="52740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55B6FE6-B3D4-4CB5-8EF0-C9DED33410B3}" type="slidenum">
              <a:rPr lang="en-US" smtClean="0"/>
              <a:pPr/>
              <a:t>‹#›</a:t>
            </a:fld>
            <a:endParaRPr lang="en-US"/>
          </a:p>
        </p:txBody>
      </p:sp>
      <p:grpSp>
        <p:nvGrpSpPr>
          <p:cNvPr id="2" name="Group 1"/>
          <p:cNvGrpSpPr/>
          <p:nvPr/>
        </p:nvGrpSpPr>
        <p:grpSpPr>
          <a:xfrm>
            <a:off x="-14263" y="292367"/>
            <a:ext cx="6885411" cy="93776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76399"/>
            <a:ext cx="6019800" cy="4114800"/>
          </a:xfrm>
        </p:spPr>
        <p:style>
          <a:lnRef idx="1">
            <a:schemeClr val="accent6"/>
          </a:lnRef>
          <a:fillRef idx="2">
            <a:schemeClr val="accent6"/>
          </a:fillRef>
          <a:effectRef idx="1">
            <a:schemeClr val="accent6"/>
          </a:effectRef>
          <a:fontRef idx="minor">
            <a:schemeClr val="dk1"/>
          </a:fontRef>
        </p:style>
        <p:txBody>
          <a:bodyPr anchor="t">
            <a:normAutofit fontScale="90000"/>
          </a:bodyPr>
          <a:lstStyle/>
          <a:p>
            <a:pPr algn="l"/>
            <a:r>
              <a:rPr lang="en-US" dirty="0" smtClean="0">
                <a:effectLst/>
              </a:rPr>
              <a:t>              </a:t>
            </a:r>
            <a:r>
              <a:rPr lang="en-US" u="sng" dirty="0" smtClean="0">
                <a:effectLst/>
              </a:rPr>
              <a:t>B.Sc. – II   </a:t>
            </a:r>
            <a:br>
              <a:rPr lang="en-US" u="sng" dirty="0" smtClean="0">
                <a:effectLst/>
              </a:rPr>
            </a:br>
            <a:r>
              <a:rPr lang="en-US" u="sng" dirty="0" smtClean="0">
                <a:effectLst/>
              </a:rPr>
              <a:t/>
            </a:r>
            <a:br>
              <a:rPr lang="en-US" u="sng" dirty="0" smtClean="0">
                <a:effectLst/>
              </a:rPr>
            </a:br>
            <a:r>
              <a:rPr lang="en-US" sz="3600" u="sng" dirty="0" smtClean="0">
                <a:effectLst/>
              </a:rPr>
              <a:t>PAPER – III </a:t>
            </a:r>
            <a:r>
              <a:rPr lang="en-US" sz="3600" dirty="0" smtClean="0">
                <a:effectLst/>
              </a:rPr>
              <a:t>: </a:t>
            </a:r>
            <a:r>
              <a:rPr lang="en-US" sz="3600" b="0" dirty="0" smtClean="0">
                <a:effectLst/>
              </a:rPr>
              <a:t>Elements of  </a:t>
            </a:r>
            <a:br>
              <a:rPr lang="en-US" sz="3600" b="0" dirty="0" smtClean="0">
                <a:effectLst/>
              </a:rPr>
            </a:br>
            <a:r>
              <a:rPr lang="en-US" sz="3600" b="0" dirty="0" smtClean="0">
                <a:effectLst/>
              </a:rPr>
              <a:t>                       Quantum Mechanics,   </a:t>
            </a:r>
            <a:br>
              <a:rPr lang="en-US" sz="3600" b="0" dirty="0" smtClean="0">
                <a:effectLst/>
              </a:rPr>
            </a:br>
            <a:r>
              <a:rPr lang="en-US" sz="3600" b="0" dirty="0" smtClean="0">
                <a:effectLst/>
              </a:rPr>
              <a:t>                       Atomic and Molecular </a:t>
            </a:r>
            <a:br>
              <a:rPr lang="en-US" sz="3600" b="0" dirty="0" smtClean="0">
                <a:effectLst/>
              </a:rPr>
            </a:br>
            <a:r>
              <a:rPr lang="en-US" sz="3600" b="0" dirty="0" smtClean="0">
                <a:effectLst/>
              </a:rPr>
              <a:t>                       Spectra </a:t>
            </a:r>
            <a:br>
              <a:rPr lang="en-US" sz="3600" b="0" dirty="0" smtClean="0">
                <a:effectLst/>
              </a:rPr>
            </a:br>
            <a:r>
              <a:rPr lang="en-US" sz="3600" u="sng" dirty="0" smtClean="0">
                <a:effectLst/>
              </a:rPr>
              <a:t>UNIT – I </a:t>
            </a:r>
            <a:r>
              <a:rPr lang="en-US" sz="3600" dirty="0" smtClean="0">
                <a:effectLst/>
              </a:rPr>
              <a:t>: </a:t>
            </a:r>
            <a:r>
              <a:rPr lang="en-US" sz="3600" b="0" dirty="0" smtClean="0">
                <a:effectLst/>
              </a:rPr>
              <a:t>Matter Wave</a:t>
            </a:r>
            <a:endParaRPr lang="en-US" u="sng" dirty="0">
              <a:effectLst/>
            </a:endParaRPr>
          </a:p>
        </p:txBody>
      </p:sp>
      <p:sp>
        <p:nvSpPr>
          <p:cNvPr id="3" name="Subtitle 2"/>
          <p:cNvSpPr>
            <a:spLocks noGrp="1"/>
          </p:cNvSpPr>
          <p:nvPr>
            <p:ph type="subTitle" idx="1"/>
          </p:nvPr>
        </p:nvSpPr>
        <p:spPr>
          <a:xfrm>
            <a:off x="2319528" y="6705599"/>
            <a:ext cx="4233672" cy="2057400"/>
          </a:xfrm>
        </p:spPr>
        <p:style>
          <a:lnRef idx="0">
            <a:schemeClr val="accent6"/>
          </a:lnRef>
          <a:fillRef idx="3">
            <a:schemeClr val="accent6"/>
          </a:fillRef>
          <a:effectRef idx="3">
            <a:schemeClr val="accent6"/>
          </a:effectRef>
          <a:fontRef idx="minor">
            <a:schemeClr val="lt1"/>
          </a:fontRef>
        </p:style>
        <p:txBody>
          <a:bodyPr>
            <a:normAutofit fontScale="92500" lnSpcReduction="10000"/>
          </a:bodyPr>
          <a:lstStyle/>
          <a:p>
            <a:pPr algn="l"/>
            <a:r>
              <a:rPr lang="en-US" sz="280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Shri</a:t>
            </a: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80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Prakash</a:t>
            </a: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Gupta</a:t>
            </a:r>
            <a:endPar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l"/>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Assistant Professor,</a:t>
            </a:r>
          </a:p>
          <a:p>
            <a:pPr algn="l"/>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Department of Physics,</a:t>
            </a:r>
          </a:p>
          <a:p>
            <a:pPr algn="l"/>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Harish Chandra P.G. College, </a:t>
            </a:r>
            <a:endParaRPr lang="en-US" sz="2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l"/>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Varanasi - 221001</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57202" y="381003"/>
            <a:ext cx="904875" cy="88582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410202" y="457202"/>
            <a:ext cx="942975" cy="942975"/>
          </a:xfrm>
          <a:prstGeom prst="rect">
            <a:avLst/>
          </a:prstGeom>
        </p:spPr>
      </p:pic>
      <p:sp>
        <p:nvSpPr>
          <p:cNvPr id="6" name="Rectangle 5"/>
          <p:cNvSpPr/>
          <p:nvPr/>
        </p:nvSpPr>
        <p:spPr>
          <a:xfrm>
            <a:off x="2931748" y="4768334"/>
            <a:ext cx="994503" cy="369332"/>
          </a:xfrm>
          <a:prstGeom prst="rect">
            <a:avLst/>
          </a:prstGeom>
        </p:spPr>
        <p:txBody>
          <a:bodyPr wrap="none">
            <a:spAutoFit/>
          </a:bodyPr>
          <a:lstStyle/>
          <a:p>
            <a:r>
              <a:rPr lang="en-US" dirty="0" smtClean="0"/>
              <a:t>(½)mv²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81000" y="381000"/>
            <a:ext cx="5943600" cy="6309420"/>
          </a:xfrm>
          <a:prstGeom prst="rect">
            <a:avLst/>
          </a:prstGeom>
          <a:noFill/>
        </p:spPr>
        <p:txBody>
          <a:bodyPr wrap="square" rtlCol="0">
            <a:spAutoFit/>
          </a:bodyPr>
          <a:lstStyle/>
          <a:p>
            <a:r>
              <a:rPr lang="en-US" sz="2400" dirty="0" smtClean="0"/>
              <a:t>2. </a:t>
            </a:r>
            <a:r>
              <a:rPr lang="en-US" sz="2400" u="sng" dirty="0" smtClean="0"/>
              <a:t>Effect of Intensity </a:t>
            </a:r>
            <a:r>
              <a:rPr lang="en-US" sz="2000" dirty="0" smtClean="0"/>
              <a:t>: </a:t>
            </a:r>
          </a:p>
          <a:p>
            <a:r>
              <a:rPr lang="en-US" sz="2000" dirty="0" smtClean="0"/>
              <a:t>     For a given cathode metal and keeping the potential at anode and frequency of incident light constant, if we vary the intensity of incident light, the photoelectric current increases linearly, i.e. </a:t>
            </a:r>
            <a:r>
              <a:rPr lang="en-US" sz="2000" dirty="0" smtClean="0">
                <a:solidFill>
                  <a:srgbClr val="FF0000"/>
                </a:solidFill>
              </a:rPr>
              <a:t>photoelectric current is directly proportional to the intensity of the incident light. </a:t>
            </a:r>
          </a:p>
          <a:p>
            <a:r>
              <a:rPr lang="en-US" sz="2000" dirty="0" smtClean="0"/>
              <a:t>      Thus, the number of photoelectrons ejected from the photo-cathode is proportional to the intensity of  incident light. The stopping potential (V₀) or  (K.E.)max  of photoelectrons does not depend on the intensity of incident light. </a:t>
            </a:r>
          </a:p>
          <a:p>
            <a:endParaRPr lang="en-US" sz="2000" dirty="0" smtClean="0"/>
          </a:p>
          <a:p>
            <a:r>
              <a:rPr lang="en-US" sz="2400" dirty="0" smtClean="0"/>
              <a:t>3. </a:t>
            </a:r>
            <a:r>
              <a:rPr lang="en-US" sz="2400" u="sng" dirty="0" smtClean="0"/>
              <a:t>Effect of Frequency </a:t>
            </a:r>
            <a:r>
              <a:rPr lang="en-US" sz="2000" dirty="0" smtClean="0"/>
              <a:t>: </a:t>
            </a:r>
          </a:p>
          <a:p>
            <a:r>
              <a:rPr lang="en-US" sz="2000" dirty="0" smtClean="0"/>
              <a:t>     Using the same cathode and keeping the intensity of light constant, if  the frequency of light is varied, it is found that  stopping potential is directly proportional to the frequency of incident light i.e. </a:t>
            </a:r>
            <a:r>
              <a:rPr lang="en-US" sz="2000" dirty="0" smtClean="0">
                <a:solidFill>
                  <a:srgbClr val="FF0000"/>
                </a:solidFill>
              </a:rPr>
              <a:t>higher the frequency of  incident light, higher is the value of stopping potential, </a:t>
            </a:r>
            <a:r>
              <a:rPr lang="en-US" sz="2000" dirty="0" smtClean="0">
                <a:solidFill>
                  <a:schemeClr val="tx1">
                    <a:lumMod val="75000"/>
                    <a:lumOff val="25000"/>
                  </a:schemeClr>
                </a:solidFill>
              </a:rPr>
              <a:t>as shown in Fig.(3).</a:t>
            </a:r>
            <a:endParaRPr lang="en-US" sz="20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flipH="1">
            <a:off x="380995" y="4495801"/>
            <a:ext cx="6172181" cy="1200329"/>
          </a:xfrm>
          <a:prstGeom prst="rect">
            <a:avLst/>
          </a:prstGeom>
          <a:noFill/>
        </p:spPr>
        <p:txBody>
          <a:bodyPr wrap="square" rtlCol="0">
            <a:spAutoFit/>
          </a:bodyPr>
          <a:lstStyle/>
          <a:p>
            <a:r>
              <a:rPr lang="en-US" sz="2400" dirty="0" smtClean="0"/>
              <a:t>The frequency of  incident radiation  plotted against  corresponding stopping potential is shown in Fig. (4):</a:t>
            </a:r>
            <a:endParaRPr lang="en-US" sz="2400" dirty="0"/>
          </a:p>
        </p:txBody>
      </p:sp>
      <p:pic>
        <p:nvPicPr>
          <p:cNvPr id="4" name="Picture 3" descr="Photoelectric Effect Figure - 1a-Frequency2.png"/>
          <p:cNvPicPr>
            <a:picLocks noChangeAspect="1"/>
          </p:cNvPicPr>
          <p:nvPr/>
        </p:nvPicPr>
        <p:blipFill>
          <a:blip r:embed="rId2"/>
          <a:stretch>
            <a:fillRect/>
          </a:stretch>
        </p:blipFill>
        <p:spPr>
          <a:xfrm>
            <a:off x="457200" y="381000"/>
            <a:ext cx="6019800" cy="3505201"/>
          </a:xfrm>
          <a:prstGeom prst="rect">
            <a:avLst/>
          </a:prstGeom>
        </p:spPr>
      </p:pic>
      <p:sp>
        <p:nvSpPr>
          <p:cNvPr id="5" name="TextBox 4"/>
          <p:cNvSpPr txBox="1"/>
          <p:nvPr/>
        </p:nvSpPr>
        <p:spPr>
          <a:xfrm>
            <a:off x="1905000" y="3962400"/>
            <a:ext cx="2438400" cy="461665"/>
          </a:xfrm>
          <a:prstGeom prst="rect">
            <a:avLst/>
          </a:prstGeom>
          <a:noFill/>
        </p:spPr>
        <p:txBody>
          <a:bodyPr wrap="square" rtlCol="0">
            <a:spAutoFit/>
          </a:bodyPr>
          <a:lstStyle/>
          <a:p>
            <a:r>
              <a:rPr lang="en-US" sz="2400" dirty="0" smtClean="0"/>
              <a:t>          Fig. (3)</a:t>
            </a:r>
            <a:endParaRPr lang="en-US" sz="2400" dirty="0"/>
          </a:p>
        </p:txBody>
      </p:sp>
      <p:pic>
        <p:nvPicPr>
          <p:cNvPr id="6" name="Picture 5" descr="Photoelectric Effect Figure - 1a-Frequency5.png"/>
          <p:cNvPicPr>
            <a:picLocks noChangeAspect="1"/>
          </p:cNvPicPr>
          <p:nvPr/>
        </p:nvPicPr>
        <p:blipFill>
          <a:blip r:embed="rId3"/>
          <a:stretch>
            <a:fillRect/>
          </a:stretch>
        </p:blipFill>
        <p:spPr>
          <a:xfrm>
            <a:off x="1066800" y="5715000"/>
            <a:ext cx="4953000" cy="3124200"/>
          </a:xfrm>
          <a:prstGeom prst="rect">
            <a:avLst/>
          </a:prstGeom>
        </p:spPr>
      </p:pic>
      <p:sp>
        <p:nvSpPr>
          <p:cNvPr id="8" name="TextBox 7"/>
          <p:cNvSpPr txBox="1"/>
          <p:nvPr/>
        </p:nvSpPr>
        <p:spPr>
          <a:xfrm flipH="1">
            <a:off x="1784931" y="8915400"/>
            <a:ext cx="2939469" cy="461665"/>
          </a:xfrm>
          <a:prstGeom prst="rect">
            <a:avLst/>
          </a:prstGeom>
          <a:noFill/>
        </p:spPr>
        <p:txBody>
          <a:bodyPr wrap="square" rtlCol="0">
            <a:spAutoFit/>
          </a:bodyPr>
          <a:lstStyle/>
          <a:p>
            <a:r>
              <a:rPr lang="en-US" sz="2400" dirty="0" smtClean="0"/>
              <a:t>           Fig. (4)</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04800" y="457200"/>
            <a:ext cx="6324600" cy="5693866"/>
          </a:xfrm>
          <a:prstGeom prst="rect">
            <a:avLst/>
          </a:prstGeom>
          <a:noFill/>
        </p:spPr>
        <p:txBody>
          <a:bodyPr wrap="square" rtlCol="0">
            <a:spAutoFit/>
          </a:bodyPr>
          <a:lstStyle/>
          <a:p>
            <a:pPr algn="just"/>
            <a:r>
              <a:rPr lang="en-US" sz="2000" dirty="0" smtClean="0"/>
              <a:t>The graph obtained is a straight line with slop h/e and the intercept of this line on the frequency axis is </a:t>
            </a:r>
            <a:r>
              <a:rPr lang="el-GR" sz="2000" dirty="0" smtClean="0"/>
              <a:t>ν₀</a:t>
            </a:r>
            <a:r>
              <a:rPr lang="en-US" sz="2000" dirty="0" smtClean="0"/>
              <a:t>. At   </a:t>
            </a:r>
            <a:r>
              <a:rPr lang="el-GR" sz="2000" dirty="0" smtClean="0"/>
              <a:t>ν</a:t>
            </a:r>
            <a:r>
              <a:rPr lang="en-US" sz="2000" dirty="0" smtClean="0"/>
              <a:t> = </a:t>
            </a:r>
            <a:r>
              <a:rPr lang="el-GR" sz="2000" dirty="0" smtClean="0"/>
              <a:t>ν₀</a:t>
            </a:r>
            <a:r>
              <a:rPr lang="en-US" sz="2000" dirty="0" smtClean="0"/>
              <a:t> , the stopping potential is zero. </a:t>
            </a:r>
          </a:p>
          <a:p>
            <a:pPr algn="just"/>
            <a:r>
              <a:rPr lang="en-US" sz="2000" dirty="0" smtClean="0"/>
              <a:t>         The frequency at which the stopping potential is zero, is called threshold frequency for the photo-metal used. Therefore, </a:t>
            </a:r>
            <a:r>
              <a:rPr lang="en-US" sz="2000" dirty="0" smtClean="0">
                <a:solidFill>
                  <a:srgbClr val="FF0000"/>
                </a:solidFill>
              </a:rPr>
              <a:t>threshold frequency is defined as the minimum frequency of incident light below which photoelectric emission does not occur how  so ever high the intensity of  incident light may be. </a:t>
            </a:r>
            <a:r>
              <a:rPr lang="en-US" sz="2000" dirty="0" smtClean="0"/>
              <a:t>The threshold frequency is different for different photo-metals. </a:t>
            </a:r>
          </a:p>
          <a:p>
            <a:pPr algn="just"/>
            <a:endParaRPr lang="en-US" sz="2000" dirty="0" smtClean="0"/>
          </a:p>
          <a:p>
            <a:pPr algn="just"/>
            <a:r>
              <a:rPr lang="en-US" sz="2400" dirty="0" smtClean="0"/>
              <a:t>4. </a:t>
            </a:r>
            <a:r>
              <a:rPr lang="en-US" sz="2400" u="sng" dirty="0" smtClean="0"/>
              <a:t>Effect of Photo-metal </a:t>
            </a:r>
            <a:r>
              <a:rPr lang="en-US" sz="2000" dirty="0" smtClean="0"/>
              <a:t>: For the same intensity and frequency of  incident light, the graph between stopping potential and frequency for  different photo-metals, straight lines are obtained as shown in Fig.(5). Thus, </a:t>
            </a:r>
            <a:r>
              <a:rPr lang="en-US" sz="2000" dirty="0" smtClean="0">
                <a:solidFill>
                  <a:srgbClr val="FF0000"/>
                </a:solidFill>
              </a:rPr>
              <a:t>different photo-metals have different threshold frequency. In other words, threshold frequencies depend on the nature of photo-metals</a:t>
            </a:r>
            <a:r>
              <a:rPr lang="en-US" sz="2000" dirty="0" smtClean="0"/>
              <a:t>.</a:t>
            </a:r>
            <a:endParaRPr lang="en-US" sz="2000" dirty="0"/>
          </a:p>
        </p:txBody>
      </p:sp>
      <p:pic>
        <p:nvPicPr>
          <p:cNvPr id="3" name="Picture 2" descr="Photoelectric Effect Figure - 1a-Frequency6.png"/>
          <p:cNvPicPr>
            <a:picLocks noChangeAspect="1"/>
          </p:cNvPicPr>
          <p:nvPr/>
        </p:nvPicPr>
        <p:blipFill>
          <a:blip r:embed="rId2"/>
          <a:stretch>
            <a:fillRect/>
          </a:stretch>
        </p:blipFill>
        <p:spPr>
          <a:xfrm>
            <a:off x="762000" y="6172200"/>
            <a:ext cx="5867400" cy="2743200"/>
          </a:xfrm>
          <a:prstGeom prst="rect">
            <a:avLst/>
          </a:prstGeom>
        </p:spPr>
      </p:pic>
      <p:sp>
        <p:nvSpPr>
          <p:cNvPr id="4" name="Rectangle 3"/>
          <p:cNvSpPr/>
          <p:nvPr/>
        </p:nvSpPr>
        <p:spPr>
          <a:xfrm>
            <a:off x="2959897" y="8903732"/>
            <a:ext cx="938206" cy="369332"/>
          </a:xfrm>
          <a:prstGeom prst="rect">
            <a:avLst/>
          </a:prstGeom>
        </p:spPr>
        <p:txBody>
          <a:bodyPr wrap="square">
            <a:spAutoFit/>
          </a:bodyPr>
          <a:lstStyle/>
          <a:p>
            <a:r>
              <a:rPr lang="en-US" dirty="0" smtClean="0"/>
              <a:t> Fig. (5)</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flipH="1">
            <a:off x="304800" y="304800"/>
            <a:ext cx="6324600" cy="7048083"/>
          </a:xfrm>
          <a:prstGeom prst="rect">
            <a:avLst/>
          </a:prstGeom>
          <a:noFill/>
        </p:spPr>
        <p:txBody>
          <a:bodyPr wrap="square" rtlCol="0">
            <a:spAutoFit/>
          </a:bodyPr>
          <a:lstStyle/>
          <a:p>
            <a:r>
              <a:rPr lang="en-US" sz="2800" b="1" u="sng" dirty="0" smtClean="0"/>
              <a:t>Laws of Photoelectric Emission </a:t>
            </a:r>
            <a:r>
              <a:rPr lang="en-US" sz="2800" dirty="0" smtClean="0"/>
              <a:t>:   </a:t>
            </a:r>
          </a:p>
          <a:p>
            <a:pPr algn="just"/>
            <a:r>
              <a:rPr lang="en-US" sz="2400" dirty="0" smtClean="0"/>
              <a:t>       </a:t>
            </a:r>
            <a:r>
              <a:rPr lang="en-US" sz="2000" dirty="0" smtClean="0"/>
              <a:t>The experimental observations on photoelectric effect may be summarized as follows which are knows as the fundamental laws of photoelectric emission :</a:t>
            </a:r>
          </a:p>
          <a:p>
            <a:pPr marL="457200" indent="-457200" algn="just"/>
            <a:r>
              <a:rPr lang="en-US" sz="2000" dirty="0" smtClean="0"/>
              <a:t>1. The rate of emission of photoelectrons is directly proportional to the intensity of incident light. </a:t>
            </a:r>
          </a:p>
          <a:p>
            <a:pPr marL="457200" indent="-457200" algn="just"/>
            <a:r>
              <a:rPr lang="en-US" sz="2000" dirty="0" smtClean="0"/>
              <a:t>2. The kinetic energy of the emitted electrons have values between zero and a definite maximum. The maximum kinetic energy of  the photoelectron is independent of intensity of  incident light. </a:t>
            </a:r>
          </a:p>
          <a:p>
            <a:pPr marL="457200" indent="-457200" algn="just"/>
            <a:r>
              <a:rPr lang="en-US" sz="2000" dirty="0" smtClean="0"/>
              <a:t>3. The maximum kinetic energy of the photoelectrons depends on the frequency of  incident light. </a:t>
            </a:r>
          </a:p>
          <a:p>
            <a:pPr marL="457200" indent="-457200" algn="just"/>
            <a:r>
              <a:rPr lang="en-US" sz="2000" dirty="0" smtClean="0"/>
              <a:t>4. The emission of photoelectrons can not occur if the frequency of incident light is below a certain frequency  </a:t>
            </a:r>
            <a:r>
              <a:rPr lang="el-GR" sz="2000" dirty="0" smtClean="0"/>
              <a:t>ν₀</a:t>
            </a:r>
            <a:r>
              <a:rPr lang="en-US" sz="2000" dirty="0" smtClean="0"/>
              <a:t> , howsoever  strong be the intensity of light. This frequency is called threshold frequency and is a characteristic frequency for the photo metal used. </a:t>
            </a:r>
          </a:p>
          <a:p>
            <a:pPr marL="457200" indent="-457200" algn="just"/>
            <a:r>
              <a:rPr lang="en-US" sz="2000" dirty="0" smtClean="0"/>
              <a:t>5.  Photoelectrons are emitted almost instantaneously even when the intensity of incident light is very poor. There is no time lag between the incidence of radiation and emission of electrons. </a:t>
            </a: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81000" y="304800"/>
            <a:ext cx="6172200" cy="9571851"/>
          </a:xfrm>
          <a:prstGeom prst="rect">
            <a:avLst/>
          </a:prstGeom>
          <a:noFill/>
        </p:spPr>
        <p:txBody>
          <a:bodyPr wrap="square" rtlCol="0">
            <a:spAutoFit/>
          </a:bodyPr>
          <a:lstStyle/>
          <a:p>
            <a:pPr algn="just"/>
            <a:r>
              <a:rPr lang="en-US" sz="2800" u="sng" dirty="0" smtClean="0"/>
              <a:t>Einstein’s Photoelectric Equation </a:t>
            </a:r>
            <a:r>
              <a:rPr lang="en-US" sz="2800" dirty="0" smtClean="0"/>
              <a:t>:   </a:t>
            </a:r>
          </a:p>
          <a:p>
            <a:pPr algn="just"/>
            <a:r>
              <a:rPr lang="en-US" sz="2000" dirty="0" smtClean="0"/>
              <a:t>The theoretical explanation of photoelectric effect was given by Einstein in 1905. He based his arguments on </a:t>
            </a:r>
            <a:r>
              <a:rPr lang="en-US" sz="2000" dirty="0" smtClean="0">
                <a:solidFill>
                  <a:srgbClr val="FF0000"/>
                </a:solidFill>
              </a:rPr>
              <a:t>Planck’s law of  quantum theory of light</a:t>
            </a:r>
            <a:r>
              <a:rPr lang="en-US" sz="2000" dirty="0" smtClean="0"/>
              <a:t>, according to which the emission and absorption of radiation takes place in small packets of energy, called quanta or photons, rather than continuously. Einstein further assumed that light is not only emitted in quanta but also travels as quanta, i.e., the photon preserve their identity throughout their life. He postulated that when a photon collides with an electron of the metal, it transfers its energy to the electron which is an ‘all or none’ process i.e., either the photon gives whole of its energy h</a:t>
            </a:r>
            <a:r>
              <a:rPr lang="el-GR" sz="2000" dirty="0" smtClean="0"/>
              <a:t>ν</a:t>
            </a:r>
            <a:r>
              <a:rPr lang="en-US" sz="2000" dirty="0" smtClean="0"/>
              <a:t> to  the electron or no energy at all. When a photon of energy h</a:t>
            </a:r>
            <a:r>
              <a:rPr lang="el-GR" sz="2000" dirty="0" smtClean="0"/>
              <a:t>ν</a:t>
            </a:r>
            <a:r>
              <a:rPr lang="en-US" sz="2000" dirty="0" smtClean="0"/>
              <a:t> is incident on a metal surface, its energy is used up in two ways : </a:t>
            </a:r>
          </a:p>
          <a:p>
            <a:pPr algn="just"/>
            <a:r>
              <a:rPr lang="en-US" sz="2000" dirty="0" smtClean="0"/>
              <a:t> 1. A part of energy of the photon is used in ejecting out the electron from the binding forces of the nucleus. This energy used in doing work in ejecting the electron from the atom is expressed as the work function of the photo-metal. Thus, “</a:t>
            </a:r>
            <a:r>
              <a:rPr lang="en-US" sz="2000" dirty="0" smtClean="0">
                <a:solidFill>
                  <a:srgbClr val="FF0000"/>
                </a:solidFill>
              </a:rPr>
              <a:t>the </a:t>
            </a:r>
            <a:r>
              <a:rPr lang="en-US" sz="2400" dirty="0" smtClean="0">
                <a:solidFill>
                  <a:srgbClr val="FF0000"/>
                </a:solidFill>
              </a:rPr>
              <a:t>work function </a:t>
            </a:r>
            <a:r>
              <a:rPr lang="en-US" sz="2000" dirty="0" smtClean="0">
                <a:solidFill>
                  <a:srgbClr val="FF0000"/>
                </a:solidFill>
              </a:rPr>
              <a:t>of a photo-metal is defined as the minimum amount of energy required to  liberate electron from the bondage of its atom”</a:t>
            </a:r>
            <a:r>
              <a:rPr lang="en-US" sz="2000" dirty="0" smtClean="0"/>
              <a:t>. </a:t>
            </a:r>
          </a:p>
          <a:p>
            <a:pPr algn="just"/>
            <a:r>
              <a:rPr lang="en-US" sz="2000" dirty="0" smtClean="0"/>
              <a:t>   2. The remaining energy of the photon is used to impart kinetic energy to the same electron. </a:t>
            </a:r>
          </a:p>
          <a:p>
            <a:pPr algn="just"/>
            <a:r>
              <a:rPr lang="en-US" sz="2000" dirty="0" smtClean="0"/>
              <a:t>         It may be noted that the energy of the photon is not divided, but the whole energy of a photon is used up  by the same electron in ejecting it out from the parent atom and imparting it a velocity.</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flipH="1">
            <a:off x="304800" y="381000"/>
            <a:ext cx="6248400" cy="10864513"/>
          </a:xfrm>
          <a:prstGeom prst="rect">
            <a:avLst/>
          </a:prstGeom>
          <a:noFill/>
        </p:spPr>
        <p:txBody>
          <a:bodyPr wrap="square" rtlCol="0">
            <a:spAutoFit/>
          </a:bodyPr>
          <a:lstStyle/>
          <a:p>
            <a:pPr algn="just"/>
            <a:r>
              <a:rPr lang="en-US" sz="2000" dirty="0" smtClean="0"/>
              <a:t>If W be the  work function of the photo-metal, m be the mass of  electron and v  the velocity of electron, then we have :</a:t>
            </a:r>
          </a:p>
          <a:p>
            <a:pPr algn="just"/>
            <a:endParaRPr lang="en-US" sz="2000" dirty="0" smtClean="0"/>
          </a:p>
          <a:p>
            <a:pPr algn="just"/>
            <a:r>
              <a:rPr lang="en-US" sz="2000" dirty="0" smtClean="0"/>
              <a:t>Energy of photon = Work function + K.E. of electron </a:t>
            </a:r>
          </a:p>
          <a:p>
            <a:pPr algn="just"/>
            <a:r>
              <a:rPr lang="en-US" sz="2000" dirty="0" smtClean="0"/>
              <a:t>or                      </a:t>
            </a:r>
            <a:r>
              <a:rPr lang="en-US" sz="2000" dirty="0" smtClean="0">
                <a:solidFill>
                  <a:srgbClr val="FF0000"/>
                </a:solidFill>
              </a:rPr>
              <a:t>h</a:t>
            </a:r>
            <a:r>
              <a:rPr lang="el-GR" sz="2000" dirty="0" smtClean="0">
                <a:solidFill>
                  <a:srgbClr val="FF0000"/>
                </a:solidFill>
              </a:rPr>
              <a:t>ν</a:t>
            </a:r>
            <a:r>
              <a:rPr lang="en-US" sz="2000" dirty="0" smtClean="0">
                <a:solidFill>
                  <a:srgbClr val="FF0000"/>
                </a:solidFill>
              </a:rPr>
              <a:t> =  W +  (½)mv²</a:t>
            </a:r>
            <a:r>
              <a:rPr lang="en-US" sz="2000" dirty="0" smtClean="0"/>
              <a:t>                             …..(1) </a:t>
            </a:r>
          </a:p>
          <a:p>
            <a:pPr algn="just"/>
            <a:endParaRPr lang="en-US" sz="2000" dirty="0" smtClean="0"/>
          </a:p>
          <a:p>
            <a:pPr algn="just"/>
            <a:r>
              <a:rPr lang="en-US" sz="2000" dirty="0" smtClean="0"/>
              <a:t>This  is know as </a:t>
            </a:r>
            <a:r>
              <a:rPr lang="en-US" sz="2000" b="1" dirty="0" smtClean="0"/>
              <a:t>Einstein’s photoelectric equation</a:t>
            </a:r>
            <a:r>
              <a:rPr lang="en-US" sz="2000" dirty="0" smtClean="0"/>
              <a:t>. The kinetic energy of the ejected electron increases with increase in frequency and decreases with decrease of frequency of incident radiation of light. Finally, at a particular frequency called threshold frequency, kinetic energy will  be zero, i.e., at </a:t>
            </a:r>
            <a:r>
              <a:rPr lang="el-GR" sz="2000" dirty="0" smtClean="0"/>
              <a:t>ν</a:t>
            </a:r>
            <a:r>
              <a:rPr lang="en-US" sz="2000" dirty="0" smtClean="0"/>
              <a:t> = </a:t>
            </a:r>
            <a:r>
              <a:rPr lang="el-GR" sz="2000" dirty="0" smtClean="0"/>
              <a:t>ν₀</a:t>
            </a:r>
            <a:r>
              <a:rPr lang="en-US" sz="2000" dirty="0" smtClean="0"/>
              <a:t>,      </a:t>
            </a:r>
          </a:p>
          <a:p>
            <a:pPr algn="just"/>
            <a:r>
              <a:rPr lang="en-US" sz="2000" dirty="0" smtClean="0"/>
              <a:t>                      (½)mv² = 0. </a:t>
            </a:r>
          </a:p>
          <a:p>
            <a:pPr algn="just"/>
            <a:r>
              <a:rPr lang="en-US" sz="2000" dirty="0" smtClean="0"/>
              <a:t>Therefore, from eq.(1), we get </a:t>
            </a:r>
          </a:p>
          <a:p>
            <a:pPr algn="just"/>
            <a:r>
              <a:rPr lang="en-US" sz="2000" dirty="0" smtClean="0"/>
              <a:t>                             h</a:t>
            </a:r>
            <a:r>
              <a:rPr lang="el-GR" sz="2000" dirty="0" smtClean="0"/>
              <a:t>ν₀</a:t>
            </a:r>
            <a:r>
              <a:rPr lang="en-US" sz="2000" dirty="0" smtClean="0"/>
              <a:t> = W.                                          …..(2)</a:t>
            </a:r>
          </a:p>
          <a:p>
            <a:pPr algn="just"/>
            <a:r>
              <a:rPr lang="en-US" sz="2000" dirty="0" smtClean="0"/>
              <a:t>Substituting  the value of W in eq.(1), we get </a:t>
            </a:r>
          </a:p>
          <a:p>
            <a:pPr algn="just"/>
            <a:r>
              <a:rPr lang="en-US" sz="2000" dirty="0" smtClean="0"/>
              <a:t>                             h</a:t>
            </a:r>
            <a:r>
              <a:rPr lang="el-GR" sz="2000" dirty="0" smtClean="0"/>
              <a:t>ν</a:t>
            </a:r>
            <a:r>
              <a:rPr lang="en-US" sz="2000" dirty="0" smtClean="0"/>
              <a:t> = h</a:t>
            </a:r>
            <a:r>
              <a:rPr lang="el-GR" sz="2000" dirty="0" smtClean="0"/>
              <a:t>ν₀</a:t>
            </a:r>
            <a:r>
              <a:rPr lang="en-US" sz="2000" dirty="0" smtClean="0"/>
              <a:t> + (½)mv² </a:t>
            </a:r>
          </a:p>
          <a:p>
            <a:pPr algn="just"/>
            <a:r>
              <a:rPr lang="en-US" sz="2000" dirty="0" smtClean="0"/>
              <a:t>or                </a:t>
            </a:r>
            <a:r>
              <a:rPr lang="en-US" sz="2000" dirty="0" smtClean="0">
                <a:solidFill>
                  <a:srgbClr val="FF0000"/>
                </a:solidFill>
              </a:rPr>
              <a:t>(½)mv² = h(</a:t>
            </a:r>
            <a:r>
              <a:rPr lang="el-GR" sz="2000" dirty="0" smtClean="0">
                <a:solidFill>
                  <a:srgbClr val="FF0000"/>
                </a:solidFill>
              </a:rPr>
              <a:t>ν</a:t>
            </a:r>
            <a:r>
              <a:rPr lang="en-US" sz="2000" dirty="0" smtClean="0">
                <a:solidFill>
                  <a:srgbClr val="FF0000"/>
                </a:solidFill>
              </a:rPr>
              <a:t> - </a:t>
            </a:r>
            <a:r>
              <a:rPr lang="el-GR" sz="2000" dirty="0" smtClean="0">
                <a:solidFill>
                  <a:srgbClr val="FF0000"/>
                </a:solidFill>
              </a:rPr>
              <a:t>ν₀</a:t>
            </a:r>
            <a:r>
              <a:rPr lang="en-US" sz="2000" dirty="0" smtClean="0">
                <a:solidFill>
                  <a:srgbClr val="FF0000"/>
                </a:solidFill>
              </a:rPr>
              <a:t>)</a:t>
            </a:r>
            <a:r>
              <a:rPr lang="en-US" sz="2000" dirty="0" smtClean="0"/>
              <a:t>                          …..(3)   This is </a:t>
            </a:r>
            <a:r>
              <a:rPr lang="en-US" sz="2000" b="1" dirty="0" smtClean="0"/>
              <a:t>Einstein’s photoelectric equation.           </a:t>
            </a:r>
          </a:p>
          <a:p>
            <a:pPr algn="just"/>
            <a:endParaRPr lang="en-US" sz="2000" b="1" dirty="0" smtClean="0"/>
          </a:p>
          <a:p>
            <a:pPr algn="just"/>
            <a:r>
              <a:rPr lang="en-US" sz="2000" b="1" dirty="0" smtClean="0"/>
              <a:t>                                       ——xxx——</a:t>
            </a:r>
          </a:p>
          <a:p>
            <a:pPr algn="just"/>
            <a:endParaRPr lang="en-US" sz="2000" dirty="0" smtClean="0"/>
          </a:p>
          <a:p>
            <a:pPr algn="just"/>
            <a:endParaRPr lang="en-US" sz="2000" dirty="0" smtClean="0"/>
          </a:p>
          <a:p>
            <a:pPr algn="just"/>
            <a:endParaRPr lang="en-US" sz="2000" dirty="0" smtClean="0"/>
          </a:p>
          <a:p>
            <a:pPr algn="just"/>
            <a:endParaRPr lang="en-US" sz="2000" dirty="0" smtClean="0"/>
          </a:p>
          <a:p>
            <a:pPr algn="just"/>
            <a:endParaRPr lang="en-US" sz="2000" dirty="0" smtClean="0"/>
          </a:p>
          <a:p>
            <a:pPr algn="just"/>
            <a:endParaRPr lang="en-US" sz="2000" dirty="0" smtClean="0"/>
          </a:p>
          <a:p>
            <a:pPr algn="just"/>
            <a:endParaRPr lang="en-US" sz="2000" dirty="0" smtClean="0"/>
          </a:p>
          <a:p>
            <a:pPr algn="just"/>
            <a:endParaRPr lang="en-US" sz="2000" dirty="0" smtClean="0"/>
          </a:p>
          <a:p>
            <a:pPr algn="just"/>
            <a:endParaRPr lang="en-US" sz="2000" dirty="0" smtClean="0"/>
          </a:p>
          <a:p>
            <a:pPr algn="just"/>
            <a:endParaRPr lang="en-US" sz="2000" dirty="0" smtClean="0"/>
          </a:p>
          <a:p>
            <a:pPr algn="just"/>
            <a:endParaRPr lang="en-US" sz="2000" dirty="0" smtClean="0"/>
          </a:p>
          <a:p>
            <a:pPr algn="just"/>
            <a:endParaRPr lang="en-US" sz="2000" dirty="0" smtClean="0"/>
          </a:p>
          <a:p>
            <a:pPr algn="just"/>
            <a:r>
              <a:rPr lang="en-US" sz="2000" dirty="0" smtClean="0"/>
              <a:t>                     </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457200"/>
            <a:ext cx="6096000" cy="1143000"/>
          </a:xfrm>
        </p:spPr>
        <p:txBody>
          <a:bodyPr anchor="t">
            <a:normAutofit fontScale="90000"/>
          </a:bodyPr>
          <a:lstStyle/>
          <a:p>
            <a:r>
              <a:rPr lang="en-US" sz="3200" b="1" u="sng" dirty="0" smtClean="0"/>
              <a:t>Inadequacies of Quantum Mechanics and Origin of Quantum Mechanics </a:t>
            </a:r>
            <a:r>
              <a:rPr lang="en-US" sz="3200" b="1" dirty="0" smtClean="0"/>
              <a:t>: </a:t>
            </a:r>
            <a:br>
              <a:rPr lang="en-US" sz="3200" b="1" dirty="0" smtClean="0"/>
            </a:br>
            <a:r>
              <a:rPr lang="en-US" sz="3200" b="1" dirty="0" smtClean="0"/>
              <a:t>     </a:t>
            </a:r>
            <a:r>
              <a:rPr lang="en-US" sz="2800" dirty="0" smtClean="0"/>
              <a:t>Classical physics is based on Newton’s three laws. The classical mechanics explained : </a:t>
            </a:r>
            <a:br>
              <a:rPr lang="en-US" sz="2800" dirty="0" smtClean="0"/>
            </a:br>
            <a:r>
              <a:rPr lang="en-US" sz="2800" dirty="0" smtClean="0"/>
              <a:t>• the motion of classical bodies e.g. macroscopic and microscopic terrestrial bodies moving with the speed v&lt;&lt;c. </a:t>
            </a:r>
            <a:br>
              <a:rPr lang="en-US" sz="2800" dirty="0" smtClean="0"/>
            </a:br>
            <a:r>
              <a:rPr lang="en-US" sz="2800" dirty="0" smtClean="0"/>
              <a:t>• the wave motion and fluid motion. </a:t>
            </a:r>
            <a:br>
              <a:rPr lang="en-US" sz="2800" dirty="0" smtClean="0"/>
            </a:br>
            <a:r>
              <a:rPr lang="en-US" sz="2800" dirty="0" smtClean="0"/>
              <a:t>• the motion of the objects which are observable directly or with the help of instruments like microscope. </a:t>
            </a:r>
            <a:br>
              <a:rPr lang="en-US" sz="2800" dirty="0" smtClean="0"/>
            </a:br>
            <a:r>
              <a:rPr lang="en-US" sz="2800" dirty="0" smtClean="0"/>
              <a:t/>
            </a:r>
            <a:br>
              <a:rPr lang="en-US" sz="2800" dirty="0" smtClean="0"/>
            </a:br>
            <a:r>
              <a:rPr lang="en-US" sz="2800" dirty="0" smtClean="0"/>
              <a:t>But classical concepts do not hold good in the region of atomic dimensions, so the classical laws can not : </a:t>
            </a:r>
            <a:br>
              <a:rPr lang="en-US" sz="2800" dirty="0" smtClean="0"/>
            </a:br>
            <a:r>
              <a:rPr lang="en-US" sz="2800" dirty="0" smtClean="0"/>
              <a:t>• be applied directly to the motion of electron,</a:t>
            </a:r>
            <a:br>
              <a:rPr lang="en-US" sz="2800" dirty="0" smtClean="0"/>
            </a:br>
            <a:r>
              <a:rPr lang="en-US" sz="2800" dirty="0" smtClean="0"/>
              <a:t>• failed to explain the spectrum of hydrogen atom,</a:t>
            </a:r>
            <a:br>
              <a:rPr lang="en-US" sz="2800" dirty="0" smtClean="0"/>
            </a:br>
            <a:r>
              <a:rPr lang="en-US" sz="2800" dirty="0" smtClean="0"/>
              <a:t>• failed to explain the spectral distribution of black body radiation,</a:t>
            </a:r>
            <a:br>
              <a:rPr lang="en-US" sz="2800" dirty="0" smtClean="0"/>
            </a:br>
            <a:r>
              <a:rPr lang="en-US" sz="2800" dirty="0" smtClean="0"/>
              <a:t>• failed to explain photoelectric effect and Compton effect.  </a:t>
            </a:r>
            <a:br>
              <a:rPr lang="en-US" sz="2800" dirty="0" smtClean="0"/>
            </a:br>
            <a:r>
              <a:rPr lang="en-US" sz="2800" dirty="0" smtClean="0"/>
              <a:t>                                         </a:t>
            </a:r>
            <a:br>
              <a:rPr lang="en-US" sz="2800" dirty="0" smtClean="0"/>
            </a:br>
            <a:r>
              <a:rPr lang="en-US" sz="3200" b="1" dirty="0" smtClean="0"/>
              <a:t/>
            </a:r>
            <a:br>
              <a:rPr lang="en-US" sz="3200" b="1" dirty="0" smtClean="0"/>
            </a:br>
            <a:r>
              <a:rPr lang="en-US" sz="3200" b="1" dirty="0" smtClean="0"/>
              <a:t>      </a:t>
            </a:r>
            <a:br>
              <a:rPr lang="en-US" sz="3200" b="1" dirty="0" smtClean="0"/>
            </a:br>
            <a:r>
              <a:rPr lang="en-US" sz="3200" b="1" dirty="0" smtClean="0"/>
              <a:t>                                                                                                                         </a:t>
            </a:r>
            <a:endParaRPr lang="en-US" sz="3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flipH="1">
            <a:off x="381000" y="457200"/>
            <a:ext cx="6172200" cy="8956298"/>
          </a:xfrm>
          <a:prstGeom prst="rect">
            <a:avLst/>
          </a:prstGeom>
          <a:noFill/>
        </p:spPr>
        <p:txBody>
          <a:bodyPr wrap="square" rtlCol="0">
            <a:spAutoFit/>
          </a:bodyPr>
          <a:lstStyle/>
          <a:p>
            <a:r>
              <a:rPr lang="en-US" sz="2400" dirty="0" smtClean="0"/>
              <a:t>In 1900, </a:t>
            </a:r>
            <a:r>
              <a:rPr lang="en-US" sz="2400" dirty="0" smtClean="0">
                <a:solidFill>
                  <a:srgbClr val="7030A0"/>
                </a:solidFill>
              </a:rPr>
              <a:t>Max Planck </a:t>
            </a:r>
            <a:r>
              <a:rPr lang="en-US" sz="2400" dirty="0" smtClean="0"/>
              <a:t>introduced the new concept that the emission or absorption of electromagnetic radiation takes place in the form of  discrete packets of energy called ‘</a:t>
            </a:r>
            <a:r>
              <a:rPr lang="en-US" sz="2400" dirty="0" smtClean="0">
                <a:solidFill>
                  <a:srgbClr val="FF0000"/>
                </a:solidFill>
              </a:rPr>
              <a:t>quanta</a:t>
            </a:r>
            <a:r>
              <a:rPr lang="en-US" sz="2400" dirty="0" smtClean="0"/>
              <a:t>’ having energy </a:t>
            </a:r>
            <a:r>
              <a:rPr lang="en-US" sz="2400" dirty="0" smtClean="0">
                <a:solidFill>
                  <a:srgbClr val="0070C0"/>
                </a:solidFill>
              </a:rPr>
              <a:t>h</a:t>
            </a:r>
            <a:r>
              <a:rPr lang="el-GR" sz="2400" dirty="0" smtClean="0">
                <a:solidFill>
                  <a:srgbClr val="0070C0"/>
                </a:solidFill>
              </a:rPr>
              <a:t>ν</a:t>
            </a:r>
            <a:r>
              <a:rPr lang="en-US" sz="2400" dirty="0" smtClean="0"/>
              <a:t>, where </a:t>
            </a:r>
            <a:r>
              <a:rPr lang="el-GR" sz="2400" dirty="0" smtClean="0">
                <a:solidFill>
                  <a:srgbClr val="0070C0"/>
                </a:solidFill>
              </a:rPr>
              <a:t>ν</a:t>
            </a:r>
            <a:r>
              <a:rPr lang="en-US" sz="2400" dirty="0" smtClean="0">
                <a:solidFill>
                  <a:srgbClr val="0070C0"/>
                </a:solidFill>
              </a:rPr>
              <a:t> </a:t>
            </a:r>
            <a:r>
              <a:rPr lang="en-US" sz="2400" dirty="0" smtClean="0"/>
              <a:t>is the frequency of radiation and </a:t>
            </a:r>
            <a:r>
              <a:rPr lang="en-US" sz="2400" dirty="0" smtClean="0">
                <a:solidFill>
                  <a:srgbClr val="0070C0"/>
                </a:solidFill>
              </a:rPr>
              <a:t>h</a:t>
            </a:r>
            <a:r>
              <a:rPr lang="en-US" sz="2400" dirty="0" smtClean="0"/>
              <a:t> ( 6.62 × 10¯³⁴ Js) is called Planck’s constant. This concept led  to a new mechanics called “ </a:t>
            </a:r>
            <a:r>
              <a:rPr lang="en-US" sz="2400" dirty="0" smtClean="0">
                <a:solidFill>
                  <a:srgbClr val="FF0000"/>
                </a:solidFill>
              </a:rPr>
              <a:t>quantum</a:t>
            </a:r>
            <a:r>
              <a:rPr lang="en-US" sz="2400" dirty="0" smtClean="0"/>
              <a:t> </a:t>
            </a:r>
            <a:r>
              <a:rPr lang="en-US" sz="2400" dirty="0" smtClean="0">
                <a:solidFill>
                  <a:srgbClr val="FF0000"/>
                </a:solidFill>
              </a:rPr>
              <a:t>mechanics</a:t>
            </a:r>
            <a:r>
              <a:rPr lang="en-US" sz="2400" dirty="0" smtClean="0"/>
              <a:t>”. </a:t>
            </a:r>
          </a:p>
          <a:p>
            <a:r>
              <a:rPr lang="en-US" sz="2400" dirty="0" smtClean="0"/>
              <a:t>        • Planck was able to explain the black body radiation (spectrum) by using quanta hypothesis.</a:t>
            </a:r>
          </a:p>
          <a:p>
            <a:r>
              <a:rPr lang="en-US" sz="2400" dirty="0" smtClean="0"/>
              <a:t>        • Einstein in 1905 used this concept to explain photoelectric effect.</a:t>
            </a:r>
          </a:p>
          <a:p>
            <a:r>
              <a:rPr lang="en-US" sz="2400" dirty="0" smtClean="0"/>
              <a:t>        • Thus dual nature (wave – particle) of  electromagnetic radiation become established.</a:t>
            </a:r>
          </a:p>
          <a:p>
            <a:r>
              <a:rPr lang="en-US" sz="2400" dirty="0" smtClean="0"/>
              <a:t>         </a:t>
            </a:r>
            <a:r>
              <a:rPr lang="en-US" sz="2400" dirty="0" smtClean="0">
                <a:solidFill>
                  <a:srgbClr val="7030A0"/>
                </a:solidFill>
              </a:rPr>
              <a:t>Planck’s quantum hypothesis </a:t>
            </a:r>
            <a:r>
              <a:rPr lang="en-US" sz="2400" dirty="0" smtClean="0"/>
              <a:t>explained many atomic </a:t>
            </a:r>
            <a:r>
              <a:rPr lang="en-US" sz="2400" dirty="0" smtClean="0">
                <a:latin typeface="+mj-lt"/>
              </a:rPr>
              <a:t>phenomena</a:t>
            </a:r>
            <a:r>
              <a:rPr lang="en-US" sz="2400" dirty="0" smtClean="0"/>
              <a:t> successfully. This theory is know as ‘</a:t>
            </a:r>
            <a:r>
              <a:rPr lang="en-US" sz="2400" dirty="0" smtClean="0">
                <a:solidFill>
                  <a:srgbClr val="FF0000"/>
                </a:solidFill>
              </a:rPr>
              <a:t>old quantum theory</a:t>
            </a:r>
            <a:r>
              <a:rPr lang="en-US" sz="2400" dirty="0" smtClean="0"/>
              <a:t>’ and it is a mixture of classical and non-classical concepts. It failed to explain complex atomic systems.</a:t>
            </a:r>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flipH="1">
            <a:off x="381000" y="533400"/>
            <a:ext cx="6248400" cy="6863417"/>
          </a:xfrm>
          <a:prstGeom prst="rect">
            <a:avLst/>
          </a:prstGeom>
          <a:noFill/>
        </p:spPr>
        <p:txBody>
          <a:bodyPr wrap="square" rtlCol="0">
            <a:spAutoFit/>
          </a:bodyPr>
          <a:lstStyle/>
          <a:p>
            <a:r>
              <a:rPr lang="en-US" sz="2400" dirty="0" smtClean="0"/>
              <a:t>The </a:t>
            </a:r>
            <a:r>
              <a:rPr lang="en-US" sz="2400" dirty="0" smtClean="0">
                <a:solidFill>
                  <a:srgbClr val="FF0000"/>
                </a:solidFill>
              </a:rPr>
              <a:t>newer theory of quantum mechanics </a:t>
            </a:r>
            <a:r>
              <a:rPr lang="en-US" sz="2400" dirty="0" smtClean="0"/>
              <a:t>is based on two principles :</a:t>
            </a:r>
          </a:p>
          <a:p>
            <a:r>
              <a:rPr lang="en-US" sz="2400" dirty="0" smtClean="0"/>
              <a:t>        • the </a:t>
            </a:r>
            <a:r>
              <a:rPr lang="en-US" sz="2400" dirty="0" smtClean="0">
                <a:solidFill>
                  <a:srgbClr val="0070C0"/>
                </a:solidFill>
              </a:rPr>
              <a:t>Heisenberg’s uncertainty principle </a:t>
            </a:r>
            <a:r>
              <a:rPr lang="en-US" sz="2400" dirty="0" smtClean="0"/>
              <a:t>and </a:t>
            </a:r>
          </a:p>
          <a:p>
            <a:r>
              <a:rPr lang="en-US" sz="2400" dirty="0" smtClean="0"/>
              <a:t>        • the </a:t>
            </a:r>
            <a:r>
              <a:rPr lang="en-US" sz="2400" dirty="0" smtClean="0">
                <a:solidFill>
                  <a:srgbClr val="0070C0"/>
                </a:solidFill>
              </a:rPr>
              <a:t>Bohr’s complementary principle</a:t>
            </a:r>
            <a:r>
              <a:rPr lang="en-US" sz="2400" dirty="0" smtClean="0"/>
              <a:t>. </a:t>
            </a:r>
          </a:p>
          <a:p>
            <a:endParaRPr lang="en-US" sz="2400" dirty="0" smtClean="0"/>
          </a:p>
          <a:p>
            <a:r>
              <a:rPr lang="en-US" sz="2400" dirty="0" smtClean="0"/>
              <a:t>Thus </a:t>
            </a:r>
            <a:r>
              <a:rPr lang="en-US" sz="2400" dirty="0" smtClean="0">
                <a:solidFill>
                  <a:srgbClr val="FF0000"/>
                </a:solidFill>
              </a:rPr>
              <a:t>new quantum mechanics </a:t>
            </a:r>
            <a:r>
              <a:rPr lang="en-US" sz="2400" dirty="0" smtClean="0"/>
              <a:t>has : </a:t>
            </a:r>
          </a:p>
          <a:p>
            <a:r>
              <a:rPr lang="en-US" sz="2400" dirty="0" smtClean="0"/>
              <a:t>        • ‘</a:t>
            </a:r>
            <a:r>
              <a:rPr lang="en-US" sz="2400" dirty="0" smtClean="0">
                <a:solidFill>
                  <a:srgbClr val="7030A0"/>
                </a:solidFill>
              </a:rPr>
              <a:t>matrix mechanics</a:t>
            </a:r>
            <a:r>
              <a:rPr lang="en-US" sz="2400" dirty="0" smtClean="0"/>
              <a:t>’ developed by Heisenberg in 1925, and </a:t>
            </a:r>
          </a:p>
          <a:p>
            <a:r>
              <a:rPr lang="en-US" sz="2400" dirty="0" smtClean="0"/>
              <a:t>        • ‘</a:t>
            </a:r>
            <a:r>
              <a:rPr lang="en-US" sz="2400" dirty="0" smtClean="0">
                <a:solidFill>
                  <a:srgbClr val="7030A0"/>
                </a:solidFill>
              </a:rPr>
              <a:t>wave mechanics</a:t>
            </a:r>
            <a:r>
              <a:rPr lang="en-US" sz="2400" dirty="0" smtClean="0"/>
              <a:t>’ developed by Schrödinger in 1926.</a:t>
            </a:r>
          </a:p>
          <a:p>
            <a:endParaRPr lang="en-US" sz="2400" dirty="0" smtClean="0"/>
          </a:p>
          <a:p>
            <a:r>
              <a:rPr lang="en-US" sz="2400" dirty="0" smtClean="0"/>
              <a:t>       By using quantum theory, many problems of atomic physics have been solved but it has some limits. In 1947, a more developed theory was accepted know as “</a:t>
            </a:r>
            <a:r>
              <a:rPr lang="en-US" sz="2400" dirty="0" smtClean="0">
                <a:solidFill>
                  <a:srgbClr val="FF0000"/>
                </a:solidFill>
              </a:rPr>
              <a:t>quantum field theory</a:t>
            </a:r>
            <a:r>
              <a:rPr lang="en-US" sz="2400" dirty="0" smtClean="0"/>
              <a:t>”.</a:t>
            </a:r>
          </a:p>
          <a:p>
            <a:endParaRPr lang="en-US" sz="2400" dirty="0" smtClean="0"/>
          </a:p>
          <a:p>
            <a:r>
              <a:rPr lang="en-US" sz="2400" dirty="0" smtClean="0"/>
              <a:t>                             ——×××——</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04800" y="228600"/>
            <a:ext cx="6492240" cy="11313021"/>
          </a:xfrm>
          <a:prstGeom prst="rect">
            <a:avLst/>
          </a:prstGeom>
          <a:noFill/>
        </p:spPr>
        <p:txBody>
          <a:bodyPr wrap="square" rtlCol="0">
            <a:spAutoFit/>
          </a:bodyPr>
          <a:lstStyle/>
          <a:p>
            <a:r>
              <a:rPr lang="en-US" sz="2400" u="sng" dirty="0" smtClean="0">
                <a:solidFill>
                  <a:srgbClr val="FF0000"/>
                </a:solidFill>
                <a:latin typeface="+mj-lt"/>
              </a:rPr>
              <a:t>Photoelectric Effect </a:t>
            </a:r>
            <a:r>
              <a:rPr lang="en-US" sz="2400" dirty="0" smtClean="0">
                <a:solidFill>
                  <a:srgbClr val="FF0000"/>
                </a:solidFill>
                <a:latin typeface="+mj-lt"/>
              </a:rPr>
              <a:t>:</a:t>
            </a:r>
          </a:p>
          <a:p>
            <a:r>
              <a:rPr lang="en-US" sz="2400" dirty="0" smtClean="0">
                <a:latin typeface="+mj-lt"/>
              </a:rPr>
              <a:t>       “The phenomenon of emission of electrons from a metallic surface when light of suitable frequency falls on it, is called photoelectric effect. The emitted electrons are called photo-electrons.” This phenomenon was discovered by Hertz and it was experimentally verified by </a:t>
            </a:r>
            <a:r>
              <a:rPr lang="en-US" sz="2400" dirty="0" err="1" smtClean="0">
                <a:latin typeface="+mj-lt"/>
              </a:rPr>
              <a:t>Hallwachs</a:t>
            </a:r>
            <a:r>
              <a:rPr lang="en-US" sz="2400" dirty="0" smtClean="0">
                <a:latin typeface="+mj-lt"/>
              </a:rPr>
              <a:t>-Lenard, J.J. Thomson, R.A. Millikan and others.</a:t>
            </a:r>
          </a:p>
          <a:p>
            <a:r>
              <a:rPr lang="en-US" sz="2400" dirty="0" smtClean="0">
                <a:latin typeface="+mj-lt"/>
              </a:rPr>
              <a:t>       Photoemission depends upon the metal used : </a:t>
            </a:r>
          </a:p>
          <a:p>
            <a:r>
              <a:rPr lang="en-US" sz="2400" dirty="0" smtClean="0">
                <a:latin typeface="+mj-lt"/>
              </a:rPr>
              <a:t>       • in case of alkali metals, emission takes place even by visible light,</a:t>
            </a:r>
          </a:p>
          <a:p>
            <a:r>
              <a:rPr lang="en-US" sz="2400" dirty="0" smtClean="0">
                <a:latin typeface="+mj-lt"/>
              </a:rPr>
              <a:t>       • in case of metals like zinc, cadmium, etc., emission occurs only by U.V. light.</a:t>
            </a:r>
          </a:p>
          <a:p>
            <a:endParaRPr lang="en-US" sz="2400" dirty="0" smtClean="0">
              <a:latin typeface="+mj-lt"/>
            </a:endParaRPr>
          </a:p>
          <a:p>
            <a:r>
              <a:rPr lang="en-US" sz="2400" u="sng" dirty="0" smtClean="0">
                <a:solidFill>
                  <a:srgbClr val="7030A0"/>
                </a:solidFill>
                <a:latin typeface="+mj-lt"/>
              </a:rPr>
              <a:t>Experimental Arrangement  </a:t>
            </a:r>
            <a:r>
              <a:rPr lang="en-US" sz="2400" dirty="0" smtClean="0">
                <a:solidFill>
                  <a:srgbClr val="7030A0"/>
                </a:solidFill>
                <a:latin typeface="+mj-lt"/>
              </a:rPr>
              <a:t>: </a:t>
            </a:r>
          </a:p>
          <a:p>
            <a:r>
              <a:rPr lang="en-US" sz="2400" b="1" dirty="0" smtClean="0">
                <a:latin typeface="+mj-lt"/>
              </a:rPr>
              <a:t>       </a:t>
            </a:r>
            <a:r>
              <a:rPr lang="en-US" sz="2400" dirty="0" smtClean="0">
                <a:latin typeface="+mj-lt"/>
              </a:rPr>
              <a:t>Fig.(1) shows the experimental arrangement to observe the photoelectric effect.</a:t>
            </a:r>
          </a:p>
          <a:p>
            <a:r>
              <a:rPr lang="en-US" sz="2400" dirty="0" smtClean="0">
                <a:latin typeface="+mj-lt"/>
              </a:rPr>
              <a:t>       • Two electrodes: cathode C, made of photo-metal and anode A are enclosed in an evacuated quartz bulb.</a:t>
            </a:r>
          </a:p>
          <a:p>
            <a:r>
              <a:rPr lang="en-US" sz="2400" dirty="0" smtClean="0">
                <a:latin typeface="+mj-lt"/>
              </a:rPr>
              <a:t>       • When no light falls on the cathode, no current flows, but when monochromatic light of suitable frequency falls on cathode the current starts to flow which shows deflection I galvanometer. This current is called ‘</a:t>
            </a:r>
            <a:r>
              <a:rPr lang="en-US" sz="2400" dirty="0" smtClean="0">
                <a:solidFill>
                  <a:srgbClr val="FF0000"/>
                </a:solidFill>
                <a:latin typeface="+mj-lt"/>
              </a:rPr>
              <a:t>photoelectric</a:t>
            </a:r>
            <a:r>
              <a:rPr lang="en-US" sz="2400" dirty="0" smtClean="0">
                <a:latin typeface="+mj-lt"/>
              </a:rPr>
              <a:t> </a:t>
            </a:r>
            <a:r>
              <a:rPr lang="en-US" sz="2400" dirty="0" smtClean="0">
                <a:solidFill>
                  <a:srgbClr val="FF0000"/>
                </a:solidFill>
                <a:latin typeface="+mj-lt"/>
              </a:rPr>
              <a:t>current</a:t>
            </a:r>
            <a:r>
              <a:rPr lang="en-US" sz="2400" dirty="0" smtClean="0">
                <a:latin typeface="+mj-lt"/>
              </a:rPr>
              <a:t>’.</a:t>
            </a:r>
          </a:p>
          <a:p>
            <a:r>
              <a:rPr lang="en-US" sz="2400" dirty="0" smtClean="0">
                <a:latin typeface="+mj-lt"/>
              </a:rPr>
              <a:t>         </a:t>
            </a:r>
          </a:p>
          <a:p>
            <a:endParaRPr lang="en-US" sz="2400" dirty="0" smtClean="0">
              <a:latin typeface="+mj-lt"/>
            </a:endParaRPr>
          </a:p>
          <a:p>
            <a:endParaRPr lang="en-US" sz="2400" dirty="0" smtClean="0">
              <a:latin typeface="+mj-lt"/>
            </a:endParaRPr>
          </a:p>
          <a:p>
            <a:r>
              <a:rPr lang="en-US" sz="2400" b="1" dirty="0" smtClean="0">
                <a:latin typeface="+mj-lt"/>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hotoelectric Effect- Figure-1aa.jpg"/>
          <p:cNvPicPr>
            <a:picLocks noChangeAspect="1"/>
          </p:cNvPicPr>
          <p:nvPr/>
        </p:nvPicPr>
        <p:blipFill>
          <a:blip r:embed="rId2"/>
          <a:stretch>
            <a:fillRect/>
          </a:stretch>
        </p:blipFill>
        <p:spPr>
          <a:xfrm>
            <a:off x="304800" y="1295400"/>
            <a:ext cx="6324601" cy="6643688"/>
          </a:xfrm>
          <a:prstGeom prst="rect">
            <a:avLst/>
          </a:prstGeom>
        </p:spPr>
      </p:pic>
      <p:sp>
        <p:nvSpPr>
          <p:cNvPr id="3" name="Title 2"/>
          <p:cNvSpPr>
            <a:spLocks noGrp="1"/>
          </p:cNvSpPr>
          <p:nvPr>
            <p:ph type="title"/>
          </p:nvPr>
        </p:nvSpPr>
        <p:spPr>
          <a:xfrm>
            <a:off x="342900" y="8382000"/>
            <a:ext cx="6229350" cy="609600"/>
          </a:xfrm>
        </p:spPr>
        <p:txBody>
          <a:bodyPr anchor="t">
            <a:normAutofit fontScale="90000"/>
          </a:bodyPr>
          <a:lstStyle/>
          <a:p>
            <a:pPr algn="just"/>
            <a:r>
              <a:rPr lang="en-US" sz="2400" dirty="0" smtClean="0"/>
              <a:t>Fig. (1) : Experimental Set Up Of Photoelectric Effect</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flipH="1">
            <a:off x="381000" y="457200"/>
            <a:ext cx="6477000" cy="3416320"/>
          </a:xfrm>
          <a:prstGeom prst="rect">
            <a:avLst/>
          </a:prstGeom>
          <a:noFill/>
        </p:spPr>
        <p:txBody>
          <a:bodyPr wrap="square" rtlCol="0">
            <a:spAutoFit/>
          </a:bodyPr>
          <a:lstStyle/>
          <a:p>
            <a:r>
              <a:rPr lang="en-US" sz="2400" dirty="0" smtClean="0"/>
              <a:t>The photoelectric current depends upon the following factors: </a:t>
            </a:r>
          </a:p>
          <a:p>
            <a:r>
              <a:rPr lang="en-US" sz="2400" dirty="0" smtClean="0"/>
              <a:t>       1. the potential difference between two plates (C and A),</a:t>
            </a:r>
          </a:p>
          <a:p>
            <a:r>
              <a:rPr lang="en-US" sz="2400" dirty="0" smtClean="0"/>
              <a:t>       2. the intensity of incident radiation,</a:t>
            </a:r>
          </a:p>
          <a:p>
            <a:r>
              <a:rPr lang="en-US" sz="2400" dirty="0" smtClean="0"/>
              <a:t>       3. the frequency of incident radiation,</a:t>
            </a:r>
          </a:p>
          <a:p>
            <a:r>
              <a:rPr lang="en-US" sz="2400" dirty="0" smtClean="0"/>
              <a:t>       4. the photo-metal used.</a:t>
            </a:r>
          </a:p>
          <a:p>
            <a:r>
              <a:rPr lang="en-US" sz="2400" dirty="0" smtClean="0"/>
              <a:t>The effect of each one of these factors can be studied by keeping others constant.</a:t>
            </a:r>
            <a:endParaRPr lang="en-US" sz="2400" dirty="0"/>
          </a:p>
        </p:txBody>
      </p:sp>
      <p:sp>
        <p:nvSpPr>
          <p:cNvPr id="12" name="TextBox 11"/>
          <p:cNvSpPr txBox="1"/>
          <p:nvPr/>
        </p:nvSpPr>
        <p:spPr>
          <a:xfrm>
            <a:off x="457200" y="4191000"/>
            <a:ext cx="6172200" cy="5262979"/>
          </a:xfrm>
          <a:prstGeom prst="rect">
            <a:avLst/>
          </a:prstGeom>
          <a:noFill/>
        </p:spPr>
        <p:txBody>
          <a:bodyPr wrap="square" rtlCol="0">
            <a:spAutoFit/>
          </a:bodyPr>
          <a:lstStyle/>
          <a:p>
            <a:r>
              <a:rPr lang="en-US" sz="4400" dirty="0" smtClean="0"/>
              <a:t>1.</a:t>
            </a:r>
            <a:r>
              <a:rPr lang="en-US" sz="2800" dirty="0" smtClean="0"/>
              <a:t> </a:t>
            </a:r>
            <a:r>
              <a:rPr lang="en-US" sz="2800" u="sng" dirty="0" smtClean="0"/>
              <a:t>Effect of  Potential Difference </a:t>
            </a:r>
            <a:r>
              <a:rPr lang="en-US" sz="2800" dirty="0" smtClean="0"/>
              <a:t>:    </a:t>
            </a:r>
          </a:p>
          <a:p>
            <a:r>
              <a:rPr lang="en-US" sz="2800" dirty="0" smtClean="0">
                <a:solidFill>
                  <a:schemeClr val="tx1">
                    <a:lumMod val="85000"/>
                    <a:lumOff val="15000"/>
                  </a:schemeClr>
                </a:solidFill>
              </a:rPr>
              <a:t>     </a:t>
            </a:r>
            <a:r>
              <a:rPr lang="en-US" sz="2400" dirty="0" smtClean="0">
                <a:solidFill>
                  <a:schemeClr val="tx1">
                    <a:lumMod val="85000"/>
                    <a:lumOff val="15000"/>
                  </a:schemeClr>
                </a:solidFill>
              </a:rPr>
              <a:t>For a given photo cathode, keeping the intensity and frequency of  radiation constant, if the positive potential of the anode is increased the number of photoelectrons increases and hence the photo-current increases. When the p. d. between the plates is large enough, all the electrons emitted by the cathode C reach the anode A. Now if we increase the p. d. further between the plates, the current does not increase. This maximum value current is called the </a:t>
            </a:r>
            <a:r>
              <a:rPr lang="en-US" sz="2400" dirty="0" smtClean="0">
                <a:solidFill>
                  <a:srgbClr val="FF0000"/>
                </a:solidFill>
              </a:rPr>
              <a:t>saturation current</a:t>
            </a:r>
            <a:r>
              <a:rPr lang="en-US" sz="2400" dirty="0" smtClean="0">
                <a:solidFill>
                  <a:schemeClr val="tx1">
                    <a:lumMod val="85000"/>
                    <a:lumOff val="15000"/>
                  </a:schemeClr>
                </a:solidFill>
              </a:rPr>
              <a:t>.</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228600" y="381000"/>
            <a:ext cx="6629400" cy="2800767"/>
          </a:xfrm>
          <a:prstGeom prst="rect">
            <a:avLst/>
          </a:prstGeom>
          <a:noFill/>
        </p:spPr>
        <p:txBody>
          <a:bodyPr wrap="square" rtlCol="0">
            <a:spAutoFit/>
          </a:bodyPr>
          <a:lstStyle/>
          <a:p>
            <a:r>
              <a:rPr lang="en-US" sz="2400" dirty="0" smtClean="0"/>
              <a:t>It may be noted that a little current flows even when the anode A is made slightly negative. It happens because the emitted electrons have fight velocity and are able to overcome the force of small repulsion. </a:t>
            </a:r>
          </a:p>
          <a:p>
            <a:r>
              <a:rPr lang="en-US" sz="2400" dirty="0" smtClean="0"/>
              <a:t>      A variation of photo-current with the p. d. between the plates is shown in the Fig. (</a:t>
            </a:r>
            <a:r>
              <a:rPr lang="en-US" sz="2800" dirty="0" smtClean="0"/>
              <a:t>2</a:t>
            </a:r>
            <a:r>
              <a:rPr lang="en-US" sz="2400" dirty="0" smtClean="0"/>
              <a:t>) : </a:t>
            </a:r>
            <a:endParaRPr lang="en-US" sz="2400" dirty="0"/>
          </a:p>
        </p:txBody>
      </p:sp>
      <p:pic>
        <p:nvPicPr>
          <p:cNvPr id="3" name="Picture 2" descr="Photoelectric Effect Figure - 1a-Intensity-3.png"/>
          <p:cNvPicPr>
            <a:picLocks noChangeAspect="1"/>
          </p:cNvPicPr>
          <p:nvPr/>
        </p:nvPicPr>
        <p:blipFill>
          <a:blip r:embed="rId2"/>
          <a:stretch>
            <a:fillRect/>
          </a:stretch>
        </p:blipFill>
        <p:spPr>
          <a:xfrm>
            <a:off x="942628" y="3276600"/>
            <a:ext cx="4972744" cy="4495800"/>
          </a:xfrm>
          <a:prstGeom prst="rect">
            <a:avLst/>
          </a:prstGeom>
        </p:spPr>
      </p:pic>
      <p:sp>
        <p:nvSpPr>
          <p:cNvPr id="5" name="TextBox 4"/>
          <p:cNvSpPr txBox="1"/>
          <p:nvPr/>
        </p:nvSpPr>
        <p:spPr>
          <a:xfrm flipH="1">
            <a:off x="870531" y="7924800"/>
            <a:ext cx="5606469" cy="523220"/>
          </a:xfrm>
          <a:prstGeom prst="rect">
            <a:avLst/>
          </a:prstGeom>
          <a:noFill/>
        </p:spPr>
        <p:txBody>
          <a:bodyPr wrap="square" rtlCol="0">
            <a:spAutoFit/>
          </a:bodyPr>
          <a:lstStyle/>
          <a:p>
            <a:r>
              <a:rPr lang="en-US" sz="2800" dirty="0" smtClean="0"/>
              <a:t>                    Fig. (2)  </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381000" y="381000"/>
            <a:ext cx="6477000" cy="7478970"/>
          </a:xfrm>
          <a:prstGeom prst="rect">
            <a:avLst/>
          </a:prstGeom>
          <a:noFill/>
        </p:spPr>
        <p:txBody>
          <a:bodyPr wrap="square" rtlCol="0">
            <a:spAutoFit/>
          </a:bodyPr>
          <a:lstStyle/>
          <a:p>
            <a:r>
              <a:rPr lang="en-US" sz="2400" dirty="0" smtClean="0"/>
              <a:t>“The negative potential on the anode for  which photoelectric current becomes zero, is called </a:t>
            </a:r>
            <a:r>
              <a:rPr lang="en-US" sz="2400" dirty="0" smtClean="0">
                <a:solidFill>
                  <a:srgbClr val="FF0000"/>
                </a:solidFill>
              </a:rPr>
              <a:t>stopping potential </a:t>
            </a:r>
            <a:r>
              <a:rPr lang="en-US" sz="2400" dirty="0" smtClean="0"/>
              <a:t>(V₀) or </a:t>
            </a:r>
            <a:r>
              <a:rPr lang="en-US" sz="2400" dirty="0" smtClean="0">
                <a:solidFill>
                  <a:srgbClr val="FF0000"/>
                </a:solidFill>
              </a:rPr>
              <a:t>cut off potential </a:t>
            </a:r>
            <a:r>
              <a:rPr lang="en-US" sz="2400" dirty="0" smtClean="0"/>
              <a:t>.” At this potential the electron with highest kinetic energy (K.E.) or maximum velocity is unable to reach the anode A. </a:t>
            </a:r>
          </a:p>
          <a:p>
            <a:r>
              <a:rPr lang="en-US" sz="2400" dirty="0" smtClean="0"/>
              <a:t>         If </a:t>
            </a:r>
            <a:r>
              <a:rPr lang="en-US" sz="2400" dirty="0" smtClean="0">
                <a:solidFill>
                  <a:srgbClr val="0070C0"/>
                </a:solidFill>
              </a:rPr>
              <a:t>m</a:t>
            </a:r>
            <a:r>
              <a:rPr lang="en-US" sz="2400" dirty="0" smtClean="0"/>
              <a:t> be the mass of  the photo-electron emitted with velocity  </a:t>
            </a:r>
            <a:r>
              <a:rPr lang="en-US" sz="2400" dirty="0" smtClean="0">
                <a:solidFill>
                  <a:srgbClr val="0070C0"/>
                </a:solidFill>
              </a:rPr>
              <a:t>v</a:t>
            </a:r>
            <a:r>
              <a:rPr lang="en-US" sz="2400" dirty="0" smtClean="0"/>
              <a:t>  then kinetic energy associated with it </a:t>
            </a:r>
          </a:p>
          <a:p>
            <a:r>
              <a:rPr lang="en-US" sz="2400" dirty="0" smtClean="0"/>
              <a:t>                  K.E. = (½)mv²                              ..…(1) The stopping potential V₀ just balances this kinetic energy. Therefore, if  </a:t>
            </a:r>
            <a:r>
              <a:rPr lang="en-US" sz="2400" dirty="0" smtClean="0">
                <a:solidFill>
                  <a:srgbClr val="0070C0"/>
                </a:solidFill>
              </a:rPr>
              <a:t>e </a:t>
            </a:r>
            <a:r>
              <a:rPr lang="en-US" sz="2400" dirty="0" smtClean="0"/>
              <a:t>be the electronic charge, then by the law of conservation of energy, we can write </a:t>
            </a:r>
          </a:p>
          <a:p>
            <a:pPr algn="just"/>
            <a:r>
              <a:rPr lang="en-US" sz="2400" dirty="0" smtClean="0"/>
              <a:t>                  (K.E.)</a:t>
            </a:r>
            <a:r>
              <a:rPr lang="en-US" dirty="0" smtClean="0"/>
              <a:t>max  </a:t>
            </a:r>
            <a:r>
              <a:rPr lang="en-US" sz="2400" dirty="0" smtClean="0"/>
              <a:t>= e V₀                        …..(2) or        [(½)mv² ]</a:t>
            </a:r>
            <a:r>
              <a:rPr lang="en-US" dirty="0" smtClean="0"/>
              <a:t>max </a:t>
            </a:r>
            <a:r>
              <a:rPr lang="en-US" sz="2400" dirty="0" smtClean="0"/>
              <a:t> = e V₀ </a:t>
            </a:r>
          </a:p>
          <a:p>
            <a:pPr algn="just"/>
            <a:r>
              <a:rPr lang="en-US" sz="2400" dirty="0" smtClean="0"/>
              <a:t>or                   </a:t>
            </a:r>
            <a:r>
              <a:rPr lang="en-US" sz="2400" dirty="0" smtClean="0">
                <a:solidFill>
                  <a:srgbClr val="FF0000"/>
                </a:solidFill>
              </a:rPr>
              <a:t>(v)</a:t>
            </a:r>
            <a:r>
              <a:rPr lang="en-US" dirty="0" smtClean="0">
                <a:solidFill>
                  <a:srgbClr val="FF0000"/>
                </a:solidFill>
              </a:rPr>
              <a:t>max  </a:t>
            </a:r>
            <a:r>
              <a:rPr lang="en-US" sz="2400" dirty="0" smtClean="0">
                <a:solidFill>
                  <a:srgbClr val="FF0000"/>
                </a:solidFill>
              </a:rPr>
              <a:t>=  √[2 e V₀/m]             </a:t>
            </a:r>
            <a:r>
              <a:rPr lang="en-US" sz="2400" dirty="0" smtClean="0"/>
              <a:t>…..(3) This relation shows that stopping potential is a measure of maximum kinetic energy of emitted electrons.</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963</TotalTime>
  <Words>1894</Words>
  <Application>Microsoft Office PowerPoint</Application>
  <PresentationFormat>A4 Paper (210x297 mm)</PresentationFormat>
  <Paragraphs>109</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              B.Sc. – II     PAPER – III : Elements of                          Quantum Mechanics,                           Atomic and Molecular                         Spectra  UNIT – I : Matter Wave</vt:lpstr>
      <vt:lpstr>Inadequacies of Quantum Mechanics and Origin of Quantum Mechanics :       Classical physics is based on Newton’s three laws. The classical mechanics explained :  • the motion of classical bodies e.g. macroscopic and microscopic terrestrial bodies moving with the speed v&lt;&lt;c.  • the wave motion and fluid motion.  • the motion of the objects which are observable directly or with the help of instruments like microscope.   But classical concepts do not hold good in the region of atomic dimensions, so the classical laws can not :  • be applied directly to the motion of electron, • failed to explain the spectrum of hydrogen atom, • failed to explain the spectral distribution of black body radiation, • failed to explain photoelectric effect and Compton effect.                                                                                                                                                                              </vt:lpstr>
      <vt:lpstr>Slide 3</vt:lpstr>
      <vt:lpstr>Slide 4</vt:lpstr>
      <vt:lpstr>Slide 5</vt:lpstr>
      <vt:lpstr>Fig. (1) : Experimental Set Up Of Photoelectric Effect</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B.Sc. – II  PAPER</dc:title>
  <dc:creator>hp</dc:creator>
  <cp:lastModifiedBy>abc</cp:lastModifiedBy>
  <cp:revision>207</cp:revision>
  <dcterms:created xsi:type="dcterms:W3CDTF">2020-08-16T10:43:14Z</dcterms:created>
  <dcterms:modified xsi:type="dcterms:W3CDTF">2020-08-20T05:50:28Z</dcterms:modified>
</cp:coreProperties>
</file>