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65" r:id="rId4"/>
    <p:sldId id="272" r:id="rId5"/>
    <p:sldId id="263" r:id="rId6"/>
    <p:sldId id="267" r:id="rId7"/>
    <p:sldId id="268" r:id="rId8"/>
    <p:sldId id="269" r:id="rId9"/>
    <p:sldId id="264" r:id="rId10"/>
    <p:sldId id="261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A755F-D7CB-4B10-9FD5-B5EC7244467A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74AC4-B218-4CCF-88D3-5FFDF03E70A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51950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95281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4390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80109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9475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9976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4153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3052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5149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3063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2146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56280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9EBB3-848A-4EDD-BBCA-4978CC4A0FF2}" type="datetimeFigureOut">
              <a:rPr lang="en-IN" smtClean="0"/>
              <a:pPr/>
              <a:t>26/09/2020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E8654-CE13-44B5-B1DE-C20B3CAEA5F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970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0.wm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2.wm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4.wm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6.wm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7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8.wm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12092298" cy="3509963"/>
          </a:xfrm>
        </p:spPr>
        <p:txBody>
          <a:bodyPr/>
          <a:lstStyle/>
          <a:p>
            <a:r>
              <a:rPr lang="en-IN" sz="4800" b="1" dirty="0" err="1" smtClean="0"/>
              <a:t>B.Sc</a:t>
            </a:r>
            <a:r>
              <a:rPr lang="en-IN" sz="4800" b="1" dirty="0" smtClean="0"/>
              <a:t> I Paper I Unit 4</a:t>
            </a:r>
            <a:br>
              <a:rPr lang="en-IN" sz="4800" b="1" dirty="0" smtClean="0"/>
            </a:br>
            <a:r>
              <a:rPr lang="en-IN" b="1" dirty="0" smtClean="0"/>
              <a:t>YEAST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sz="4000" b="1" dirty="0" smtClean="0"/>
              <a:t>(</a:t>
            </a:r>
            <a:r>
              <a:rPr lang="en-IN" sz="4000" b="1" i="1" dirty="0" err="1" smtClean="0"/>
              <a:t>Sachharomyces</a:t>
            </a:r>
            <a:r>
              <a:rPr lang="en-IN" sz="4000" b="1" dirty="0" smtClean="0"/>
              <a:t>)</a:t>
            </a:r>
            <a:br>
              <a:rPr lang="en-IN" sz="4000" b="1" dirty="0" smtClean="0"/>
            </a:br>
            <a:r>
              <a:rPr lang="en-IN" sz="4000" b="1" dirty="0" smtClean="0">
                <a:solidFill>
                  <a:srgbClr val="FF0000"/>
                </a:solidFill>
              </a:rPr>
              <a:t>(with audio support)</a:t>
            </a:r>
            <a:endParaRPr lang="en-IN" sz="4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00556"/>
          </a:xfrm>
        </p:spPr>
        <p:txBody>
          <a:bodyPr>
            <a:normAutofit lnSpcReduction="10000"/>
          </a:bodyPr>
          <a:lstStyle/>
          <a:p>
            <a:endParaRPr lang="en-IN" dirty="0" smtClean="0"/>
          </a:p>
          <a:p>
            <a:r>
              <a:rPr lang="en-IN" b="1" dirty="0" err="1" smtClean="0">
                <a:solidFill>
                  <a:srgbClr val="002060"/>
                </a:solidFill>
              </a:rPr>
              <a:t>Dr.</a:t>
            </a:r>
            <a:r>
              <a:rPr lang="en-IN" b="1" dirty="0" smtClean="0">
                <a:solidFill>
                  <a:srgbClr val="002060"/>
                </a:solidFill>
              </a:rPr>
              <a:t> Sanjay Srivastava</a:t>
            </a:r>
          </a:p>
          <a:p>
            <a:r>
              <a:rPr lang="en-IN" b="1" dirty="0" smtClean="0">
                <a:solidFill>
                  <a:srgbClr val="002060"/>
                </a:solidFill>
              </a:rPr>
              <a:t>Botany Dept.</a:t>
            </a:r>
          </a:p>
          <a:p>
            <a:r>
              <a:rPr lang="en-IN" b="1" dirty="0" smtClean="0">
                <a:solidFill>
                  <a:srgbClr val="002060"/>
                </a:solidFill>
              </a:rPr>
              <a:t>Harish Chandra P.G.College</a:t>
            </a:r>
          </a:p>
          <a:p>
            <a:r>
              <a:rPr lang="en-IN" b="1" dirty="0" smtClean="0">
                <a:solidFill>
                  <a:srgbClr val="002060"/>
                </a:solidFill>
              </a:rPr>
              <a:t>Varanasi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056" y="268524"/>
            <a:ext cx="1136591" cy="99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90" y="222191"/>
            <a:ext cx="1119010" cy="104619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130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564" y="367469"/>
            <a:ext cx="114428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/>
              <a:t>Alternation of generation </a:t>
            </a:r>
            <a:r>
              <a:rPr lang="en-IN" sz="2400" dirty="0" smtClean="0"/>
              <a:t>: In </a:t>
            </a:r>
            <a:r>
              <a:rPr lang="en-IN" sz="2400" i="1" dirty="0" err="1" smtClean="0"/>
              <a:t>Sachharomyces</a:t>
            </a:r>
            <a:r>
              <a:rPr lang="en-IN" sz="2400" i="1" dirty="0" smtClean="0"/>
              <a:t> </a:t>
            </a:r>
            <a:r>
              <a:rPr lang="en-IN" sz="2400" i="1" dirty="0" err="1" smtClean="0"/>
              <a:t>cerevisae</a:t>
            </a:r>
            <a:r>
              <a:rPr lang="en-IN" sz="2400" dirty="0" smtClean="0"/>
              <a:t>, the dwarf strain represents the </a:t>
            </a:r>
            <a:r>
              <a:rPr lang="en-IN" sz="2400" dirty="0" err="1" smtClean="0"/>
              <a:t>haplod</a:t>
            </a:r>
            <a:r>
              <a:rPr lang="en-IN" sz="2400" dirty="0" smtClean="0"/>
              <a:t> or </a:t>
            </a:r>
            <a:r>
              <a:rPr lang="en-IN" sz="2400" dirty="0" err="1" smtClean="0"/>
              <a:t>gametophytic</a:t>
            </a:r>
            <a:r>
              <a:rPr lang="en-IN" sz="2400" dirty="0" smtClean="0"/>
              <a:t> phase. The large strain represents the diploid or </a:t>
            </a:r>
            <a:r>
              <a:rPr lang="en-IN" sz="2400" dirty="0" err="1" smtClean="0"/>
              <a:t>sporophytic</a:t>
            </a:r>
            <a:r>
              <a:rPr lang="en-IN" sz="2400" dirty="0" smtClean="0"/>
              <a:t> phase. The sexual life cycle is of </a:t>
            </a:r>
            <a:r>
              <a:rPr lang="en-IN" sz="2400" dirty="0" err="1" smtClean="0"/>
              <a:t>haplodiplobiontic</a:t>
            </a:r>
            <a:r>
              <a:rPr lang="en-IN" sz="2400" dirty="0" smtClean="0"/>
              <a:t> type. Here, both haploid and diploid phases have almost equal shares in the life-cycle.</a:t>
            </a:r>
          </a:p>
          <a:p>
            <a:r>
              <a:rPr lang="en-IN" sz="2400" dirty="0" smtClean="0"/>
              <a:t>In </a:t>
            </a:r>
            <a:r>
              <a:rPr lang="en-IN" sz="2400" i="1" dirty="0" err="1" smtClean="0"/>
              <a:t>S.ludwigii</a:t>
            </a:r>
            <a:r>
              <a:rPr lang="en-IN" sz="2400" dirty="0" smtClean="0"/>
              <a:t>, haploid or </a:t>
            </a:r>
            <a:r>
              <a:rPr lang="en-IN" sz="2400" dirty="0" err="1" smtClean="0"/>
              <a:t>gametophytic</a:t>
            </a:r>
            <a:r>
              <a:rPr lang="en-IN" sz="2400" dirty="0" smtClean="0"/>
              <a:t> phase is represented by the </a:t>
            </a:r>
            <a:r>
              <a:rPr lang="en-IN" sz="2400" dirty="0" err="1" smtClean="0"/>
              <a:t>ascospores</a:t>
            </a:r>
            <a:r>
              <a:rPr lang="en-IN" sz="2400" dirty="0" smtClean="0"/>
              <a:t> only. The rest of the life-cycle is diploid and is therefore called </a:t>
            </a:r>
            <a:r>
              <a:rPr lang="en-IN" sz="2400" dirty="0" err="1" smtClean="0"/>
              <a:t>Diplobiontic</a:t>
            </a:r>
            <a:r>
              <a:rPr lang="en-IN" sz="2400" dirty="0" smtClean="0"/>
              <a:t> life-cycle.</a:t>
            </a:r>
          </a:p>
          <a:p>
            <a:r>
              <a:rPr lang="en-IN" sz="2400" dirty="0" smtClean="0"/>
              <a:t>In </a:t>
            </a:r>
            <a:r>
              <a:rPr lang="en-IN" sz="2400" i="1" dirty="0" err="1" smtClean="0"/>
              <a:t>S.octosporous</a:t>
            </a:r>
            <a:r>
              <a:rPr lang="en-IN" sz="2400" dirty="0" smtClean="0"/>
              <a:t>, diploid phase is restricted to zygote only. The rest of the life-cycle is haploid and therefore called </a:t>
            </a:r>
            <a:r>
              <a:rPr lang="en-IN" sz="2400" dirty="0" err="1" smtClean="0"/>
              <a:t>haplobiontic</a:t>
            </a:r>
            <a:r>
              <a:rPr lang="en-IN" sz="2400" dirty="0" smtClean="0"/>
              <a:t> life-cycle.  </a:t>
            </a:r>
          </a:p>
          <a:p>
            <a:r>
              <a:rPr lang="en-IN" sz="2400" dirty="0" smtClean="0"/>
              <a:t>  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xmlns="" val="336681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54" y="299103"/>
            <a:ext cx="11497863" cy="59038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70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473" y="249187"/>
            <a:ext cx="11485548" cy="61099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7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282" y="222191"/>
            <a:ext cx="116137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/>
              <a:t>Kinds Of Yeast : </a:t>
            </a:r>
          </a:p>
          <a:p>
            <a:r>
              <a:rPr lang="en-IN" sz="2800" b="1" dirty="0" smtClean="0"/>
              <a:t>1.Budding Yeast </a:t>
            </a:r>
            <a:r>
              <a:rPr lang="en-IN" sz="2800" dirty="0" smtClean="0"/>
              <a:t>– Multiply by budding </a:t>
            </a:r>
            <a:r>
              <a:rPr lang="en-IN" sz="2800" dirty="0" err="1" smtClean="0"/>
              <a:t>eg</a:t>
            </a:r>
            <a:r>
              <a:rPr lang="en-IN" sz="2800" dirty="0" smtClean="0"/>
              <a:t>., </a:t>
            </a:r>
            <a:r>
              <a:rPr lang="en-IN" sz="2800" i="1" dirty="0" err="1" smtClean="0"/>
              <a:t>Sachharomyces</a:t>
            </a:r>
            <a:r>
              <a:rPr lang="en-IN" sz="2800" i="1" dirty="0" smtClean="0"/>
              <a:t> </a:t>
            </a:r>
            <a:r>
              <a:rPr lang="en-IN" sz="2800" i="1" dirty="0" err="1" smtClean="0"/>
              <a:t>cerevisae</a:t>
            </a:r>
            <a:r>
              <a:rPr lang="en-IN" sz="2800" i="1" dirty="0" smtClean="0"/>
              <a:t> , S. </a:t>
            </a:r>
            <a:r>
              <a:rPr lang="en-IN" sz="2800" i="1" dirty="0" err="1" smtClean="0"/>
              <a:t>ellipsoideus</a:t>
            </a:r>
            <a:r>
              <a:rPr lang="en-IN" sz="2800" i="1" dirty="0" smtClean="0"/>
              <a:t> </a:t>
            </a:r>
            <a:r>
              <a:rPr lang="en-IN" sz="2800" dirty="0" smtClean="0"/>
              <a:t>(wine making)</a:t>
            </a:r>
          </a:p>
          <a:p>
            <a:endParaRPr lang="en-IN" sz="2800" dirty="0" smtClean="0"/>
          </a:p>
          <a:p>
            <a:r>
              <a:rPr lang="en-IN" sz="2800" b="1" dirty="0" smtClean="0"/>
              <a:t>2. Fission Yeast </a:t>
            </a:r>
            <a:r>
              <a:rPr lang="en-IN" sz="2800" dirty="0" smtClean="0"/>
              <a:t>– Multiply by fission </a:t>
            </a:r>
            <a:r>
              <a:rPr lang="en-IN" sz="2800" dirty="0" err="1" smtClean="0"/>
              <a:t>eg</a:t>
            </a:r>
            <a:r>
              <a:rPr lang="en-IN" sz="2800" dirty="0" smtClean="0"/>
              <a:t>., </a:t>
            </a:r>
            <a:r>
              <a:rPr lang="en-IN" sz="2800" i="1" dirty="0" smtClean="0"/>
              <a:t>S. </a:t>
            </a:r>
            <a:r>
              <a:rPr lang="en-IN" sz="2800" i="1" dirty="0" err="1" smtClean="0"/>
              <a:t>octosporus</a:t>
            </a:r>
            <a:r>
              <a:rPr lang="en-IN" sz="2800" i="1" dirty="0" smtClean="0"/>
              <a:t> </a:t>
            </a:r>
          </a:p>
          <a:p>
            <a:endParaRPr lang="en-IN" sz="2800" dirty="0" smtClean="0"/>
          </a:p>
          <a:p>
            <a:r>
              <a:rPr lang="en-IN" sz="2800" b="1" dirty="0" smtClean="0"/>
              <a:t>3. </a:t>
            </a:r>
            <a:r>
              <a:rPr lang="en-IN" sz="2800" b="1" dirty="0" err="1" smtClean="0"/>
              <a:t>Helobial</a:t>
            </a:r>
            <a:r>
              <a:rPr lang="en-IN" sz="2800" b="1" dirty="0" smtClean="0"/>
              <a:t> Yeast </a:t>
            </a:r>
            <a:r>
              <a:rPr lang="en-IN" sz="2800" dirty="0" smtClean="0"/>
              <a:t>– Multiply both by a mode of division intermediate between budding and fission </a:t>
            </a:r>
            <a:r>
              <a:rPr lang="en-IN" sz="2800" dirty="0" err="1" smtClean="0"/>
              <a:t>eg</a:t>
            </a:r>
            <a:r>
              <a:rPr lang="en-IN" sz="2800" dirty="0" smtClean="0"/>
              <a:t>., </a:t>
            </a:r>
            <a:r>
              <a:rPr lang="en-IN" sz="2800" i="1" dirty="0" smtClean="0"/>
              <a:t>S. </a:t>
            </a:r>
            <a:r>
              <a:rPr lang="en-IN" sz="2800" i="1" dirty="0" err="1" smtClean="0"/>
              <a:t>ludwigii</a:t>
            </a:r>
            <a:endParaRPr lang="en-IN" sz="2800" i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45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206" y="256374"/>
            <a:ext cx="10836067" cy="607990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39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557" y="307649"/>
            <a:ext cx="1175901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/>
              <a:t>REPRODUCTION:</a:t>
            </a:r>
            <a:r>
              <a:rPr lang="en-IN" sz="2400" dirty="0" smtClean="0"/>
              <a:t> </a:t>
            </a:r>
          </a:p>
          <a:p>
            <a:r>
              <a:rPr lang="en-IN" sz="2400" dirty="0"/>
              <a:t> </a:t>
            </a:r>
            <a:endParaRPr lang="en-IN" sz="2400" dirty="0" smtClean="0"/>
          </a:p>
          <a:p>
            <a:pPr marL="342900" indent="-342900" algn="just">
              <a:buAutoNum type="arabicPeriod"/>
            </a:pPr>
            <a:r>
              <a:rPr lang="en-IN" sz="2400" dirty="0" smtClean="0"/>
              <a:t>ASEXUAL:      </a:t>
            </a:r>
            <a:r>
              <a:rPr lang="en-IN" sz="2400" dirty="0" err="1" smtClean="0"/>
              <a:t>i</a:t>
            </a:r>
            <a:r>
              <a:rPr lang="en-IN" sz="2400" dirty="0" smtClean="0"/>
              <a:t>) By budding: Occurs under favourable conditions</a:t>
            </a:r>
          </a:p>
          <a:p>
            <a:pPr algn="just"/>
            <a:r>
              <a:rPr lang="en-IN" sz="2400" dirty="0" smtClean="0"/>
              <a:t>                          </a:t>
            </a:r>
          </a:p>
          <a:p>
            <a:pPr algn="just"/>
            <a:r>
              <a:rPr lang="en-IN" sz="2400" dirty="0"/>
              <a:t> </a:t>
            </a:r>
            <a:r>
              <a:rPr lang="en-IN" sz="2400" dirty="0" smtClean="0"/>
              <a:t>                               ii) By Fission (In </a:t>
            </a:r>
            <a:r>
              <a:rPr lang="en-IN" sz="2400" i="1" dirty="0" err="1" smtClean="0"/>
              <a:t>Schizosachharomyces</a:t>
            </a:r>
            <a:r>
              <a:rPr lang="en-IN" sz="2400" dirty="0" smtClean="0"/>
              <a:t> “Fission Yeast”)  </a:t>
            </a:r>
          </a:p>
          <a:p>
            <a:pPr marL="342900" indent="-342900" algn="just">
              <a:buAutoNum type="arabicPeriod"/>
            </a:pPr>
            <a:endParaRPr lang="en-IN" sz="2400" dirty="0"/>
          </a:p>
          <a:p>
            <a:pPr algn="just"/>
            <a:r>
              <a:rPr lang="en-IN" sz="2400" dirty="0" smtClean="0"/>
              <a:t>                               iii) By Endospore formation: Under unfavourable conditions, thick walled                  resting spores formed. </a:t>
            </a:r>
          </a:p>
          <a:p>
            <a:pPr marL="342900" indent="-342900" algn="just">
              <a:buAutoNum type="arabicPeriod"/>
            </a:pPr>
            <a:endParaRPr lang="en-IN" sz="2400" dirty="0"/>
          </a:p>
          <a:p>
            <a:pPr marL="342900" indent="-342900" algn="just">
              <a:buAutoNum type="arabicPeriod" startAt="2"/>
            </a:pPr>
            <a:r>
              <a:rPr lang="en-IN" sz="2400" dirty="0" smtClean="0"/>
              <a:t>SEXUAL: Sex organs, </a:t>
            </a:r>
            <a:r>
              <a:rPr lang="en-IN" sz="2400" b="1" dirty="0" smtClean="0"/>
              <a:t>antheridia and </a:t>
            </a:r>
            <a:r>
              <a:rPr lang="en-IN" sz="2400" b="1" dirty="0" err="1" smtClean="0"/>
              <a:t>oogonia</a:t>
            </a:r>
            <a:r>
              <a:rPr lang="en-IN" sz="2400" b="1" dirty="0" smtClean="0"/>
              <a:t> are absent</a:t>
            </a:r>
            <a:r>
              <a:rPr lang="en-IN" sz="2400" dirty="0" smtClean="0"/>
              <a:t>. Sexual life-cycle consists of three phases or phenomena- </a:t>
            </a:r>
            <a:r>
              <a:rPr lang="en-IN" sz="2400" b="1" dirty="0" err="1" smtClean="0"/>
              <a:t>Plasmogamy</a:t>
            </a:r>
            <a:r>
              <a:rPr lang="en-IN" sz="2400" b="1" dirty="0" smtClean="0"/>
              <a:t>, </a:t>
            </a:r>
            <a:r>
              <a:rPr lang="en-IN" sz="2400" b="1" dirty="0" err="1" smtClean="0"/>
              <a:t>Karyogamy</a:t>
            </a:r>
            <a:r>
              <a:rPr lang="en-IN" sz="2400" b="1" dirty="0" smtClean="0"/>
              <a:t> and Meiosis</a:t>
            </a:r>
            <a:r>
              <a:rPr lang="en-IN" sz="2400" dirty="0" smtClean="0"/>
              <a:t>. Three types of life-cycle reported in different species of Yeast                  </a:t>
            </a:r>
          </a:p>
          <a:p>
            <a:pPr algn="just"/>
            <a:r>
              <a:rPr lang="en-IN" sz="2400" dirty="0"/>
              <a:t> </a:t>
            </a:r>
            <a:r>
              <a:rPr lang="en-IN" sz="2400" dirty="0" smtClean="0"/>
              <a:t>     </a:t>
            </a:r>
            <a:r>
              <a:rPr lang="en-IN" sz="2400" dirty="0" err="1" smtClean="0"/>
              <a:t>i</a:t>
            </a:r>
            <a:r>
              <a:rPr lang="en-IN" sz="2400" dirty="0" smtClean="0"/>
              <a:t>) </a:t>
            </a:r>
            <a:r>
              <a:rPr lang="en-IN" sz="2400" dirty="0" err="1" smtClean="0"/>
              <a:t>Haplodiplobiontic</a:t>
            </a:r>
            <a:r>
              <a:rPr lang="en-IN" sz="2400" dirty="0" smtClean="0"/>
              <a:t> life-cycle                       </a:t>
            </a:r>
          </a:p>
          <a:p>
            <a:pPr algn="just"/>
            <a:r>
              <a:rPr lang="en-IN" sz="2400" dirty="0"/>
              <a:t> </a:t>
            </a:r>
            <a:r>
              <a:rPr lang="en-IN" sz="2400" dirty="0" smtClean="0"/>
              <a:t>    ii) </a:t>
            </a:r>
            <a:r>
              <a:rPr lang="en-IN" sz="2400" dirty="0" err="1" smtClean="0"/>
              <a:t>Diplobiontic</a:t>
            </a:r>
            <a:r>
              <a:rPr lang="en-IN" sz="2400" dirty="0" smtClean="0"/>
              <a:t> life-cycle</a:t>
            </a:r>
            <a:endParaRPr lang="en-IN" sz="2400" dirty="0"/>
          </a:p>
          <a:p>
            <a:pPr algn="just"/>
            <a:r>
              <a:rPr lang="en-IN" sz="2400" dirty="0" smtClean="0"/>
              <a:t>    iii) </a:t>
            </a:r>
            <a:r>
              <a:rPr lang="en-IN" sz="2400" dirty="0" err="1" smtClean="0"/>
              <a:t>Haplobiontic</a:t>
            </a:r>
            <a:r>
              <a:rPr lang="en-IN" sz="2400" dirty="0" smtClean="0"/>
              <a:t> life-cycle    </a:t>
            </a:r>
          </a:p>
          <a:p>
            <a:pPr marL="342900" indent="-342900">
              <a:buAutoNum type="arabicPeriod"/>
            </a:pPr>
            <a:endParaRPr lang="en-IN" sz="2400" dirty="0"/>
          </a:p>
          <a:p>
            <a:endParaRPr lang="en-IN" dirty="0" smtClean="0"/>
          </a:p>
          <a:p>
            <a:r>
              <a:rPr lang="en-IN" dirty="0" smtClean="0"/>
              <a:t>  </a:t>
            </a:r>
            <a:endParaRPr lang="en-IN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2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36" y="16652"/>
            <a:ext cx="11571006" cy="66234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064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381" y="205099"/>
            <a:ext cx="11177899" cy="622263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86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70" y="222191"/>
            <a:ext cx="11468456" cy="629698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2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374" y="393107"/>
            <a:ext cx="115624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err="1" smtClean="0"/>
              <a:t>Ascospore</a:t>
            </a:r>
            <a:r>
              <a:rPr lang="en-IN" sz="2400" b="1" dirty="0" smtClean="0"/>
              <a:t> structure </a:t>
            </a:r>
            <a:r>
              <a:rPr lang="en-IN" sz="2400" dirty="0" smtClean="0"/>
              <a:t>:  </a:t>
            </a:r>
            <a:r>
              <a:rPr lang="en-IN" sz="2400" dirty="0" err="1" smtClean="0"/>
              <a:t>Ascospores</a:t>
            </a:r>
            <a:r>
              <a:rPr lang="en-IN" sz="2400" dirty="0" smtClean="0"/>
              <a:t> are produced as a result of meiosis. Each </a:t>
            </a:r>
            <a:r>
              <a:rPr lang="en-IN" sz="2400" dirty="0" err="1" smtClean="0"/>
              <a:t>ascospore</a:t>
            </a:r>
            <a:r>
              <a:rPr lang="en-IN" sz="2400" dirty="0" smtClean="0"/>
              <a:t> is thick walled, </a:t>
            </a:r>
            <a:r>
              <a:rPr lang="en-IN" sz="2400" dirty="0" err="1" smtClean="0"/>
              <a:t>globose</a:t>
            </a:r>
            <a:r>
              <a:rPr lang="en-IN" sz="2400" dirty="0" smtClean="0"/>
              <a:t> structure. The number of wall layers are three. The outer and inner wall layers are electron dense. The middle wall layer is electron transparent and thick.</a:t>
            </a:r>
          </a:p>
          <a:p>
            <a:endParaRPr lang="en-IN" sz="2400" dirty="0"/>
          </a:p>
          <a:p>
            <a:r>
              <a:rPr lang="en-IN" sz="2400" b="1" dirty="0" err="1" smtClean="0"/>
              <a:t>Ascospore</a:t>
            </a:r>
            <a:r>
              <a:rPr lang="en-IN" sz="2400" b="1" dirty="0" smtClean="0"/>
              <a:t> germination </a:t>
            </a:r>
            <a:r>
              <a:rPr lang="en-IN" sz="2400" dirty="0" smtClean="0"/>
              <a:t>: Optimal conditions for the germination of  </a:t>
            </a:r>
            <a:r>
              <a:rPr lang="en-IN" sz="2400" dirty="0" err="1" smtClean="0"/>
              <a:t>ascospores</a:t>
            </a:r>
            <a:r>
              <a:rPr lang="en-IN" sz="2400" dirty="0" smtClean="0"/>
              <a:t> are as follows :</a:t>
            </a:r>
          </a:p>
          <a:p>
            <a:pPr marL="342900" indent="-342900">
              <a:buAutoNum type="arabicPeriod"/>
            </a:pPr>
            <a:r>
              <a:rPr lang="en-IN" sz="2400" dirty="0" smtClean="0"/>
              <a:t>Temperature of 30</a:t>
            </a:r>
            <a:r>
              <a:rPr lang="en-IN" sz="2400" baseline="30000" dirty="0" smtClean="0"/>
              <a:t>o</a:t>
            </a:r>
            <a:r>
              <a:rPr lang="en-IN" sz="2400" dirty="0" smtClean="0"/>
              <a:t>C</a:t>
            </a:r>
          </a:p>
          <a:p>
            <a:pPr marL="342900" indent="-342900">
              <a:buAutoNum type="arabicPeriod"/>
            </a:pPr>
            <a:r>
              <a:rPr lang="en-IN" sz="2400" dirty="0" smtClean="0"/>
              <a:t>Glucose in medium</a:t>
            </a:r>
          </a:p>
          <a:p>
            <a:pPr marL="342900" indent="-342900">
              <a:buAutoNum type="arabicPeriod"/>
            </a:pPr>
            <a:r>
              <a:rPr lang="en-IN" sz="2400" dirty="0" smtClean="0"/>
              <a:t>pH range 5.4-8.2   </a:t>
            </a:r>
            <a:endParaRPr lang="en-IN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439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346</Words>
  <Application>Microsoft Office PowerPoint</Application>
  <PresentationFormat>Custom</PresentationFormat>
  <Paragraphs>37</Paragraphs>
  <Slides>11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B.Sc I Paper I Unit 4 YEAST (Sachharomyces) (with audio support)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abc</cp:lastModifiedBy>
  <cp:revision>41</cp:revision>
  <dcterms:created xsi:type="dcterms:W3CDTF">2020-04-27T04:58:27Z</dcterms:created>
  <dcterms:modified xsi:type="dcterms:W3CDTF">2020-09-26T09:48:53Z</dcterms:modified>
</cp:coreProperties>
</file>