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29"/>
  </p:notesMasterIdLst>
  <p:sldIdLst>
    <p:sldId id="359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/>
    <p:restoredTop sz="94590"/>
  </p:normalViewPr>
  <p:slideViewPr>
    <p:cSldViewPr snapToGrid="0" snapToObjects="1">
      <p:cViewPr varScale="1">
        <p:scale>
          <a:sx n="68" d="100"/>
          <a:sy n="68" d="100"/>
        </p:scale>
        <p:origin x="-75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B277D-D742-DA46-A751-8C9962E49704}" type="doc">
      <dgm:prSet loTypeId="urn:microsoft.com/office/officeart/2005/8/layout/pyramid2" loCatId="" qsTypeId="urn:microsoft.com/office/officeart/2005/8/quickstyle/3D7" qsCatId="3D" csTypeId="urn:microsoft.com/office/officeart/2005/8/colors/colorful4" csCatId="colorful" phldr="1"/>
      <dgm:spPr/>
    </dgm:pt>
    <dgm:pt modelId="{A970B84C-4A58-F44E-BE31-DA4CD723F924}">
      <dgm:prSet phldrT="[Text]"/>
      <dgm:spPr/>
      <dgm:t>
        <a:bodyPr/>
        <a:lstStyle/>
        <a:p>
          <a:r>
            <a:rPr lang="en-US" dirty="0" smtClean="0"/>
            <a:t>Traditional (old) biotechnology</a:t>
          </a:r>
          <a:endParaRPr lang="en-US" dirty="0"/>
        </a:p>
      </dgm:t>
    </dgm:pt>
    <dgm:pt modelId="{A6D28E9C-EDA8-6643-A47D-81E240E5F43D}" type="parTrans" cxnId="{D4A3662A-8675-C04F-B907-60BF91829D16}">
      <dgm:prSet/>
      <dgm:spPr/>
      <dgm:t>
        <a:bodyPr/>
        <a:lstStyle/>
        <a:p>
          <a:endParaRPr lang="en-US"/>
        </a:p>
      </dgm:t>
    </dgm:pt>
    <dgm:pt modelId="{ECFD1430-F9D6-1949-A9FB-327F0683712E}" type="sibTrans" cxnId="{D4A3662A-8675-C04F-B907-60BF91829D16}">
      <dgm:prSet/>
      <dgm:spPr/>
      <dgm:t>
        <a:bodyPr/>
        <a:lstStyle/>
        <a:p>
          <a:endParaRPr lang="en-US"/>
        </a:p>
      </dgm:t>
    </dgm:pt>
    <dgm:pt modelId="{8F5A6026-48E3-024B-AEFF-576D64251BA3}">
      <dgm:prSet/>
      <dgm:spPr/>
      <dgm:t>
        <a:bodyPr/>
        <a:lstStyle/>
        <a:p>
          <a:r>
            <a:rPr lang="en-US" smtClean="0"/>
            <a:t>Modern (new) biotechnology</a:t>
          </a:r>
          <a:endParaRPr lang="en-US"/>
        </a:p>
      </dgm:t>
    </dgm:pt>
    <dgm:pt modelId="{2139BE0C-93A1-744C-BBBF-DD5C5BD110EE}" type="parTrans" cxnId="{E701DFC8-93C9-8141-9042-660C46C4F792}">
      <dgm:prSet/>
      <dgm:spPr/>
      <dgm:t>
        <a:bodyPr/>
        <a:lstStyle/>
        <a:p>
          <a:endParaRPr lang="en-US"/>
        </a:p>
      </dgm:t>
    </dgm:pt>
    <dgm:pt modelId="{9C5DBEE3-4766-874E-B9F2-FC5426C5006B}" type="sibTrans" cxnId="{E701DFC8-93C9-8141-9042-660C46C4F792}">
      <dgm:prSet/>
      <dgm:spPr/>
      <dgm:t>
        <a:bodyPr/>
        <a:lstStyle/>
        <a:p>
          <a:endParaRPr lang="en-US"/>
        </a:p>
      </dgm:t>
    </dgm:pt>
    <dgm:pt modelId="{7F1DF153-F5DA-8B4A-B07D-76B3440650EC}" type="pres">
      <dgm:prSet presAssocID="{DA7B277D-D742-DA46-A751-8C9962E49704}" presName="compositeShape" presStyleCnt="0">
        <dgm:presLayoutVars>
          <dgm:dir/>
          <dgm:resizeHandles/>
        </dgm:presLayoutVars>
      </dgm:prSet>
      <dgm:spPr/>
    </dgm:pt>
    <dgm:pt modelId="{8009E896-3A2B-6549-AEAC-B98F70BF143F}" type="pres">
      <dgm:prSet presAssocID="{DA7B277D-D742-DA46-A751-8C9962E49704}" presName="pyramid" presStyleLbl="node1" presStyleIdx="0" presStyleCnt="1"/>
      <dgm:spPr/>
    </dgm:pt>
    <dgm:pt modelId="{109EB565-3BDD-C84B-A8B3-7BED0CD70F80}" type="pres">
      <dgm:prSet presAssocID="{DA7B277D-D742-DA46-A751-8C9962E49704}" presName="theList" presStyleCnt="0"/>
      <dgm:spPr/>
    </dgm:pt>
    <dgm:pt modelId="{BEB7F931-9D2F-244A-85EF-8DD3A75B604A}" type="pres">
      <dgm:prSet presAssocID="{A970B84C-4A58-F44E-BE31-DA4CD723F924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CD870-F413-1448-AD62-D601CF8B8BAB}" type="pres">
      <dgm:prSet presAssocID="{A970B84C-4A58-F44E-BE31-DA4CD723F924}" presName="aSpace" presStyleCnt="0"/>
      <dgm:spPr/>
    </dgm:pt>
    <dgm:pt modelId="{8D5A334D-4ACF-2641-9FF8-59BABA3026D2}" type="pres">
      <dgm:prSet presAssocID="{8F5A6026-48E3-024B-AEFF-576D64251BA3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1C268-CC0A-904E-8C83-2B09925B239D}" type="pres">
      <dgm:prSet presAssocID="{8F5A6026-48E3-024B-AEFF-576D64251BA3}" presName="aSpace" presStyleCnt="0"/>
      <dgm:spPr/>
    </dgm:pt>
  </dgm:ptLst>
  <dgm:cxnLst>
    <dgm:cxn modelId="{E701DFC8-93C9-8141-9042-660C46C4F792}" srcId="{DA7B277D-D742-DA46-A751-8C9962E49704}" destId="{8F5A6026-48E3-024B-AEFF-576D64251BA3}" srcOrd="1" destOrd="0" parTransId="{2139BE0C-93A1-744C-BBBF-DD5C5BD110EE}" sibTransId="{9C5DBEE3-4766-874E-B9F2-FC5426C5006B}"/>
    <dgm:cxn modelId="{D0F65EF9-A17D-894B-B3B6-E425541CDBEC}" type="presOf" srcId="{DA7B277D-D742-DA46-A751-8C9962E49704}" destId="{7F1DF153-F5DA-8B4A-B07D-76B3440650EC}" srcOrd="0" destOrd="0" presId="urn:microsoft.com/office/officeart/2005/8/layout/pyramid2"/>
    <dgm:cxn modelId="{EBA8A9FD-4219-0741-9D81-C592B2F0A819}" type="presOf" srcId="{8F5A6026-48E3-024B-AEFF-576D64251BA3}" destId="{8D5A334D-4ACF-2641-9FF8-59BABA3026D2}" srcOrd="0" destOrd="0" presId="urn:microsoft.com/office/officeart/2005/8/layout/pyramid2"/>
    <dgm:cxn modelId="{D4A3662A-8675-C04F-B907-60BF91829D16}" srcId="{DA7B277D-D742-DA46-A751-8C9962E49704}" destId="{A970B84C-4A58-F44E-BE31-DA4CD723F924}" srcOrd="0" destOrd="0" parTransId="{A6D28E9C-EDA8-6643-A47D-81E240E5F43D}" sibTransId="{ECFD1430-F9D6-1949-A9FB-327F0683712E}"/>
    <dgm:cxn modelId="{F19A8565-D2E2-8647-87BE-AC5001019129}" type="presOf" srcId="{A970B84C-4A58-F44E-BE31-DA4CD723F924}" destId="{BEB7F931-9D2F-244A-85EF-8DD3A75B604A}" srcOrd="0" destOrd="0" presId="urn:microsoft.com/office/officeart/2005/8/layout/pyramid2"/>
    <dgm:cxn modelId="{56640804-D4F1-314E-8288-60C1DDE0E68B}" type="presParOf" srcId="{7F1DF153-F5DA-8B4A-B07D-76B3440650EC}" destId="{8009E896-3A2B-6549-AEAC-B98F70BF143F}" srcOrd="0" destOrd="0" presId="urn:microsoft.com/office/officeart/2005/8/layout/pyramid2"/>
    <dgm:cxn modelId="{3F696311-14FC-EA4F-88D3-22ADFCA6EA84}" type="presParOf" srcId="{7F1DF153-F5DA-8B4A-B07D-76B3440650EC}" destId="{109EB565-3BDD-C84B-A8B3-7BED0CD70F80}" srcOrd="1" destOrd="0" presId="urn:microsoft.com/office/officeart/2005/8/layout/pyramid2"/>
    <dgm:cxn modelId="{FF23A65F-4962-AD49-8691-850E6010AB59}" type="presParOf" srcId="{109EB565-3BDD-C84B-A8B3-7BED0CD70F80}" destId="{BEB7F931-9D2F-244A-85EF-8DD3A75B604A}" srcOrd="0" destOrd="0" presId="urn:microsoft.com/office/officeart/2005/8/layout/pyramid2"/>
    <dgm:cxn modelId="{BAC9F3AF-C71A-8D40-92A1-9F03D2B92028}" type="presParOf" srcId="{109EB565-3BDD-C84B-A8B3-7BED0CD70F80}" destId="{1BDCD870-F413-1448-AD62-D601CF8B8BAB}" srcOrd="1" destOrd="0" presId="urn:microsoft.com/office/officeart/2005/8/layout/pyramid2"/>
    <dgm:cxn modelId="{C53D8784-63A1-CA4D-9EC6-8AC21666413F}" type="presParOf" srcId="{109EB565-3BDD-C84B-A8B3-7BED0CD70F80}" destId="{8D5A334D-4ACF-2641-9FF8-59BABA3026D2}" srcOrd="2" destOrd="0" presId="urn:microsoft.com/office/officeart/2005/8/layout/pyramid2"/>
    <dgm:cxn modelId="{5D2B03A4-6030-5045-BE9B-6ABACED20B97}" type="presParOf" srcId="{109EB565-3BDD-C84B-A8B3-7BED0CD70F80}" destId="{D861C268-CC0A-904E-8C83-2B09925B239D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FCBA72-5BEF-5B4D-ACF1-3A9C01DF96FC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C73526-45F3-764A-899D-BBB79C374701}">
      <dgm:prSet phldrT="[Text]"/>
      <dgm:spPr/>
      <dgm:t>
        <a:bodyPr/>
        <a:lstStyle/>
        <a:p>
          <a:r>
            <a:rPr lang="en-US" dirty="0" smtClean="0"/>
            <a:t>TOOLS OF</a:t>
          </a:r>
          <a:endParaRPr lang="en-US" dirty="0"/>
        </a:p>
      </dgm:t>
    </dgm:pt>
    <dgm:pt modelId="{7ADE8A8E-CF52-0842-9CF4-894F68DA39A2}" type="parTrans" cxnId="{7064A21C-B3F5-ED40-8636-9A0DA86A9115}">
      <dgm:prSet/>
      <dgm:spPr/>
      <dgm:t>
        <a:bodyPr/>
        <a:lstStyle/>
        <a:p>
          <a:endParaRPr lang="en-US"/>
        </a:p>
      </dgm:t>
    </dgm:pt>
    <dgm:pt modelId="{4196D9BF-0FF2-394C-B79F-4038B5DD4A1C}" type="sibTrans" cxnId="{7064A21C-B3F5-ED40-8636-9A0DA86A9115}">
      <dgm:prSet/>
      <dgm:spPr/>
      <dgm:t>
        <a:bodyPr/>
        <a:lstStyle/>
        <a:p>
          <a:endParaRPr lang="en-US"/>
        </a:p>
      </dgm:t>
    </dgm:pt>
    <dgm:pt modelId="{F5F66261-69BB-4144-B11B-4B7014F2B16E}">
      <dgm:prSet phldrT="[Text]"/>
      <dgm:spPr/>
      <dgm:t>
        <a:bodyPr/>
        <a:lstStyle/>
        <a:p>
          <a:r>
            <a:rPr lang="en-US" dirty="0" smtClean="0"/>
            <a:t>VECTORS</a:t>
          </a:r>
          <a:endParaRPr lang="en-US" dirty="0"/>
        </a:p>
      </dgm:t>
    </dgm:pt>
    <dgm:pt modelId="{CAB3B942-AC8B-0044-851B-1F8E62B06D53}" type="parTrans" cxnId="{4E354A76-7A2F-1A48-961D-60241FACD69B}">
      <dgm:prSet/>
      <dgm:spPr/>
      <dgm:t>
        <a:bodyPr/>
        <a:lstStyle/>
        <a:p>
          <a:endParaRPr lang="en-US"/>
        </a:p>
      </dgm:t>
    </dgm:pt>
    <dgm:pt modelId="{131486F3-7FDC-BC4B-AEEA-8AFE7D62FC2D}" type="sibTrans" cxnId="{4E354A76-7A2F-1A48-961D-60241FACD69B}">
      <dgm:prSet/>
      <dgm:spPr/>
      <dgm:t>
        <a:bodyPr/>
        <a:lstStyle/>
        <a:p>
          <a:endParaRPr lang="en-US"/>
        </a:p>
      </dgm:t>
    </dgm:pt>
    <dgm:pt modelId="{80587B83-E755-124F-924D-9F4A736EC5FC}">
      <dgm:prSet phldrT="[Text]"/>
      <dgm:spPr/>
      <dgm:t>
        <a:bodyPr/>
        <a:lstStyle/>
        <a:p>
          <a:r>
            <a:rPr lang="en-US" dirty="0" smtClean="0"/>
            <a:t>LIGASE</a:t>
          </a:r>
          <a:endParaRPr lang="en-US" dirty="0"/>
        </a:p>
      </dgm:t>
    </dgm:pt>
    <dgm:pt modelId="{19A38F0D-3B8B-FB47-A0CA-17D01B36A77D}" type="parTrans" cxnId="{0520A73E-505B-8A45-971B-A884D63ED36B}">
      <dgm:prSet/>
      <dgm:spPr/>
      <dgm:t>
        <a:bodyPr/>
        <a:lstStyle/>
        <a:p>
          <a:endParaRPr lang="en-US"/>
        </a:p>
      </dgm:t>
    </dgm:pt>
    <dgm:pt modelId="{F315D18B-A8F0-DC44-AAB8-6162503E3E56}" type="sibTrans" cxnId="{0520A73E-505B-8A45-971B-A884D63ED36B}">
      <dgm:prSet/>
      <dgm:spPr/>
      <dgm:t>
        <a:bodyPr/>
        <a:lstStyle/>
        <a:p>
          <a:endParaRPr lang="en-US"/>
        </a:p>
      </dgm:t>
    </dgm:pt>
    <dgm:pt modelId="{92A7D8BC-D919-7D4F-AD6B-6079B6191C7E}">
      <dgm:prSet phldrT="[Text]"/>
      <dgm:spPr/>
      <dgm:t>
        <a:bodyPr/>
        <a:lstStyle/>
        <a:p>
          <a:r>
            <a:rPr lang="en-US" dirty="0" smtClean="0"/>
            <a:t>RECOMBINANT  DNA</a:t>
          </a:r>
          <a:endParaRPr lang="en-US" dirty="0"/>
        </a:p>
      </dgm:t>
    </dgm:pt>
    <dgm:pt modelId="{118996C6-2F2C-404B-B379-32CCCA3D0842}" type="parTrans" cxnId="{23A48A5E-310D-A042-8DD6-ECCF7B551EA4}">
      <dgm:prSet/>
      <dgm:spPr/>
      <dgm:t>
        <a:bodyPr/>
        <a:lstStyle/>
        <a:p>
          <a:endParaRPr lang="en-US"/>
        </a:p>
      </dgm:t>
    </dgm:pt>
    <dgm:pt modelId="{876D09E1-7C4E-AA40-B214-7DD2B4E05419}" type="sibTrans" cxnId="{23A48A5E-310D-A042-8DD6-ECCF7B551EA4}">
      <dgm:prSet/>
      <dgm:spPr/>
      <dgm:t>
        <a:bodyPr/>
        <a:lstStyle/>
        <a:p>
          <a:endParaRPr lang="en-US"/>
        </a:p>
      </dgm:t>
    </dgm:pt>
    <dgm:pt modelId="{818F9E9A-1E4B-A441-9BBC-62AF7D14DAFC}">
      <dgm:prSet phldrT="[Text]"/>
      <dgm:spPr/>
      <dgm:t>
        <a:bodyPr/>
        <a:lstStyle/>
        <a:p>
          <a:r>
            <a:rPr lang="en-US" dirty="0" smtClean="0"/>
            <a:t>RESTRICTIONENZYMES</a:t>
          </a:r>
          <a:endParaRPr lang="en-US" dirty="0"/>
        </a:p>
      </dgm:t>
    </dgm:pt>
    <dgm:pt modelId="{0780CC6E-A312-9E4C-B9C8-F4E73CFF0990}" type="parTrans" cxnId="{7D18B4AA-3C21-C848-B76A-6584057BAFE4}">
      <dgm:prSet/>
      <dgm:spPr/>
      <dgm:t>
        <a:bodyPr/>
        <a:lstStyle/>
        <a:p>
          <a:endParaRPr lang="en-US"/>
        </a:p>
      </dgm:t>
    </dgm:pt>
    <dgm:pt modelId="{9063FE76-E0C8-4845-9FC4-DCEDA52AD1CD}" type="sibTrans" cxnId="{7D18B4AA-3C21-C848-B76A-6584057BAFE4}">
      <dgm:prSet/>
      <dgm:spPr/>
      <dgm:t>
        <a:bodyPr/>
        <a:lstStyle/>
        <a:p>
          <a:endParaRPr lang="en-US"/>
        </a:p>
      </dgm:t>
    </dgm:pt>
    <dgm:pt modelId="{CA97B153-CD9B-F14C-B614-106421912740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ECE57030-638D-EF42-81CC-C057211F91BF}" type="parTrans" cxnId="{C83420DE-A14E-2347-860E-AFF97CDBD21B}">
      <dgm:prSet/>
      <dgm:spPr/>
      <dgm:t>
        <a:bodyPr/>
        <a:lstStyle/>
        <a:p>
          <a:endParaRPr lang="en-US"/>
        </a:p>
      </dgm:t>
    </dgm:pt>
    <dgm:pt modelId="{60C2F5A2-EC71-EB41-B2C1-256ACFA645D4}" type="sibTrans" cxnId="{C83420DE-A14E-2347-860E-AFF97CDBD21B}">
      <dgm:prSet/>
      <dgm:spPr/>
      <dgm:t>
        <a:bodyPr/>
        <a:lstStyle/>
        <a:p>
          <a:endParaRPr lang="en-US"/>
        </a:p>
      </dgm:t>
    </dgm:pt>
    <dgm:pt modelId="{F0AE9732-97D2-CB47-BF48-59F2F0191E7F}">
      <dgm:prSet phldrT="[Text]"/>
      <dgm:spPr/>
      <dgm:t>
        <a:bodyPr/>
        <a:lstStyle/>
        <a:p>
          <a:r>
            <a:rPr lang="en-US" dirty="0" smtClean="0"/>
            <a:t>HOST</a:t>
          </a:r>
          <a:endParaRPr lang="en-US" dirty="0"/>
        </a:p>
      </dgm:t>
    </dgm:pt>
    <dgm:pt modelId="{94CC15F7-C39C-0C49-A83F-77FD78FDED28}" type="parTrans" cxnId="{82F51DD5-003F-1C43-B6FD-09116E2693A6}">
      <dgm:prSet/>
      <dgm:spPr/>
      <dgm:t>
        <a:bodyPr/>
        <a:lstStyle/>
        <a:p>
          <a:endParaRPr lang="en-US"/>
        </a:p>
      </dgm:t>
    </dgm:pt>
    <dgm:pt modelId="{1141989B-8169-5A40-AF92-DD158F697CEE}" type="sibTrans" cxnId="{82F51DD5-003F-1C43-B6FD-09116E2693A6}">
      <dgm:prSet/>
      <dgm:spPr/>
      <dgm:t>
        <a:bodyPr/>
        <a:lstStyle/>
        <a:p>
          <a:endParaRPr lang="en-US"/>
        </a:p>
      </dgm:t>
    </dgm:pt>
    <dgm:pt modelId="{17065381-A4ED-C04E-9A87-79229E68C640}">
      <dgm:prSet phldrT="[Text]"/>
      <dgm:spPr/>
      <dgm:t>
        <a:bodyPr/>
        <a:lstStyle/>
        <a:p>
          <a:r>
            <a:rPr lang="en-US" dirty="0" smtClean="0"/>
            <a:t>POLYMERASE ENZYME</a:t>
          </a:r>
          <a:endParaRPr lang="en-US" dirty="0"/>
        </a:p>
      </dgm:t>
    </dgm:pt>
    <dgm:pt modelId="{89498A12-D892-FA4A-8C3A-B2A897DB3545}" type="parTrans" cxnId="{4EF7420A-77D9-CB49-BBE4-15CDF7722EB3}">
      <dgm:prSet/>
      <dgm:spPr/>
      <dgm:t>
        <a:bodyPr/>
        <a:lstStyle/>
        <a:p>
          <a:endParaRPr lang="en-US"/>
        </a:p>
      </dgm:t>
    </dgm:pt>
    <dgm:pt modelId="{920E9763-A554-3544-95CA-3AC06567BF0E}" type="sibTrans" cxnId="{4EF7420A-77D9-CB49-BBE4-15CDF7722EB3}">
      <dgm:prSet/>
      <dgm:spPr/>
      <dgm:t>
        <a:bodyPr/>
        <a:lstStyle/>
        <a:p>
          <a:endParaRPr lang="en-US"/>
        </a:p>
      </dgm:t>
    </dgm:pt>
    <dgm:pt modelId="{9441E3A6-5180-3942-93D1-FA619A4F0BDB}" type="pres">
      <dgm:prSet presAssocID="{7FFCBA72-5BEF-5B4D-ACF1-3A9C01DF96F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5D681F-CC2A-E24A-BCE5-40EE0A54AC49}" type="pres">
      <dgm:prSet presAssocID="{13C73526-45F3-764A-899D-BBB79C374701}" presName="circle1" presStyleLbl="node1" presStyleIdx="0" presStyleCnt="3"/>
      <dgm:spPr/>
    </dgm:pt>
    <dgm:pt modelId="{2E8FBF2A-D2BE-6B49-936A-C2FF9FA16F2E}" type="pres">
      <dgm:prSet presAssocID="{13C73526-45F3-764A-899D-BBB79C374701}" presName="space" presStyleCnt="0"/>
      <dgm:spPr/>
    </dgm:pt>
    <dgm:pt modelId="{F1E2C77C-1E40-6F49-B219-C9EC1369E252}" type="pres">
      <dgm:prSet presAssocID="{13C73526-45F3-764A-899D-BBB79C374701}" presName="rect1" presStyleLbl="alignAcc1" presStyleIdx="0" presStyleCnt="3"/>
      <dgm:spPr/>
      <dgm:t>
        <a:bodyPr/>
        <a:lstStyle/>
        <a:p>
          <a:endParaRPr lang="en-US"/>
        </a:p>
      </dgm:t>
    </dgm:pt>
    <dgm:pt modelId="{1691E20A-4B4B-F741-95BE-196BACA66A4A}" type="pres">
      <dgm:prSet presAssocID="{92A7D8BC-D919-7D4F-AD6B-6079B6191C7E}" presName="vertSpace2" presStyleLbl="node1" presStyleIdx="0" presStyleCnt="3"/>
      <dgm:spPr/>
    </dgm:pt>
    <dgm:pt modelId="{6A6115A6-91EA-0741-B65E-A56BCCC0811B}" type="pres">
      <dgm:prSet presAssocID="{92A7D8BC-D919-7D4F-AD6B-6079B6191C7E}" presName="circle2" presStyleLbl="node1" presStyleIdx="1" presStyleCnt="3"/>
      <dgm:spPr/>
    </dgm:pt>
    <dgm:pt modelId="{DF963A72-FF47-7240-8679-23ABE5A241CE}" type="pres">
      <dgm:prSet presAssocID="{92A7D8BC-D919-7D4F-AD6B-6079B6191C7E}" presName="rect2" presStyleLbl="alignAcc1" presStyleIdx="1" presStyleCnt="3" custLinFactNeighborX="-171"/>
      <dgm:spPr/>
      <dgm:t>
        <a:bodyPr/>
        <a:lstStyle/>
        <a:p>
          <a:endParaRPr lang="en-US"/>
        </a:p>
      </dgm:t>
    </dgm:pt>
    <dgm:pt modelId="{3038000E-B338-7A45-9DE1-16D271273378}" type="pres">
      <dgm:prSet presAssocID="{CA97B153-CD9B-F14C-B614-106421912740}" presName="vertSpace3" presStyleLbl="node1" presStyleIdx="1" presStyleCnt="3"/>
      <dgm:spPr/>
    </dgm:pt>
    <dgm:pt modelId="{7FFE63EF-B39F-EA4E-9DFF-7DA0E929A94D}" type="pres">
      <dgm:prSet presAssocID="{CA97B153-CD9B-F14C-B614-106421912740}" presName="circle3" presStyleLbl="node1" presStyleIdx="2" presStyleCnt="3"/>
      <dgm:spPr/>
    </dgm:pt>
    <dgm:pt modelId="{8D948CAA-8C2A-2A47-A229-D10349AF83AC}" type="pres">
      <dgm:prSet presAssocID="{CA97B153-CD9B-F14C-B614-106421912740}" presName="rect3" presStyleLbl="alignAcc1" presStyleIdx="2" presStyleCnt="3"/>
      <dgm:spPr/>
      <dgm:t>
        <a:bodyPr/>
        <a:lstStyle/>
        <a:p>
          <a:endParaRPr lang="en-US"/>
        </a:p>
      </dgm:t>
    </dgm:pt>
    <dgm:pt modelId="{102B6899-2C4C-DC40-A9DD-C62D52A66092}" type="pres">
      <dgm:prSet presAssocID="{13C73526-45F3-764A-899D-BBB79C374701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C5701-BC2B-754D-A096-143E4D440782}" type="pres">
      <dgm:prSet presAssocID="{13C73526-45F3-764A-899D-BBB79C374701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977F7-4955-EF4C-B3E2-37177CD17C4D}" type="pres">
      <dgm:prSet presAssocID="{92A7D8BC-D919-7D4F-AD6B-6079B6191C7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0750B-851E-3D4A-A1F7-DA0360DC748A}" type="pres">
      <dgm:prSet presAssocID="{92A7D8BC-D919-7D4F-AD6B-6079B6191C7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04E57-765A-C14F-BD6A-7CA968A38888}" type="pres">
      <dgm:prSet presAssocID="{CA97B153-CD9B-F14C-B614-10642191274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B872A-4443-5745-A0B1-A6CDF40EF854}" type="pres">
      <dgm:prSet presAssocID="{CA97B153-CD9B-F14C-B614-106421912740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03437-9A84-AE41-BA81-5559FA1BEDA2}" type="presOf" srcId="{13C73526-45F3-764A-899D-BBB79C374701}" destId="{102B6899-2C4C-DC40-A9DD-C62D52A66092}" srcOrd="1" destOrd="0" presId="urn:microsoft.com/office/officeart/2005/8/layout/target3"/>
    <dgm:cxn modelId="{6B25D5D2-FE52-DB4B-8A16-7CA692103B5A}" type="presOf" srcId="{80587B83-E755-124F-924D-9F4A736EC5FC}" destId="{59BC5701-BC2B-754D-A096-143E4D440782}" srcOrd="0" destOrd="1" presId="urn:microsoft.com/office/officeart/2005/8/layout/target3"/>
    <dgm:cxn modelId="{C83420DE-A14E-2347-860E-AFF97CDBD21B}" srcId="{7FFCBA72-5BEF-5B4D-ACF1-3A9C01DF96FC}" destId="{CA97B153-CD9B-F14C-B614-106421912740}" srcOrd="2" destOrd="0" parTransId="{ECE57030-638D-EF42-81CC-C057211F91BF}" sibTransId="{60C2F5A2-EC71-EB41-B2C1-256ACFA645D4}"/>
    <dgm:cxn modelId="{D1724FD7-60AF-284E-8D95-D4990DC96084}" type="presOf" srcId="{F5F66261-69BB-4144-B11B-4B7014F2B16E}" destId="{59BC5701-BC2B-754D-A096-143E4D440782}" srcOrd="0" destOrd="0" presId="urn:microsoft.com/office/officeart/2005/8/layout/target3"/>
    <dgm:cxn modelId="{678B3D55-45EA-344F-9FF0-D5A816980120}" type="presOf" srcId="{17065381-A4ED-C04E-9A87-79229E68C640}" destId="{1ECB872A-4443-5745-A0B1-A6CDF40EF854}" srcOrd="0" destOrd="1" presId="urn:microsoft.com/office/officeart/2005/8/layout/target3"/>
    <dgm:cxn modelId="{B9C61D29-576F-A94A-93DD-27705210831C}" type="presOf" srcId="{92A7D8BC-D919-7D4F-AD6B-6079B6191C7E}" destId="{685977F7-4955-EF4C-B3E2-37177CD17C4D}" srcOrd="1" destOrd="0" presId="urn:microsoft.com/office/officeart/2005/8/layout/target3"/>
    <dgm:cxn modelId="{4EF7420A-77D9-CB49-BBE4-15CDF7722EB3}" srcId="{CA97B153-CD9B-F14C-B614-106421912740}" destId="{17065381-A4ED-C04E-9A87-79229E68C640}" srcOrd="1" destOrd="0" parTransId="{89498A12-D892-FA4A-8C3A-B2A897DB3545}" sibTransId="{920E9763-A554-3544-95CA-3AC06567BF0E}"/>
    <dgm:cxn modelId="{0520A73E-505B-8A45-971B-A884D63ED36B}" srcId="{13C73526-45F3-764A-899D-BBB79C374701}" destId="{80587B83-E755-124F-924D-9F4A736EC5FC}" srcOrd="1" destOrd="0" parTransId="{19A38F0D-3B8B-FB47-A0CA-17D01B36A77D}" sibTransId="{F315D18B-A8F0-DC44-AAB8-6162503E3E56}"/>
    <dgm:cxn modelId="{A17AD9F5-A7AB-E94F-9A71-323794C2888D}" type="presOf" srcId="{13C73526-45F3-764A-899D-BBB79C374701}" destId="{F1E2C77C-1E40-6F49-B219-C9EC1369E252}" srcOrd="0" destOrd="0" presId="urn:microsoft.com/office/officeart/2005/8/layout/target3"/>
    <dgm:cxn modelId="{7D18B4AA-3C21-C848-B76A-6584057BAFE4}" srcId="{92A7D8BC-D919-7D4F-AD6B-6079B6191C7E}" destId="{818F9E9A-1E4B-A441-9BBC-62AF7D14DAFC}" srcOrd="0" destOrd="0" parTransId="{0780CC6E-A312-9E4C-B9C8-F4E73CFF0990}" sibTransId="{9063FE76-E0C8-4845-9FC4-DCEDA52AD1CD}"/>
    <dgm:cxn modelId="{EBFF1359-5200-1C46-A95B-4ADD487BB0CA}" type="presOf" srcId="{92A7D8BC-D919-7D4F-AD6B-6079B6191C7E}" destId="{DF963A72-FF47-7240-8679-23ABE5A241CE}" srcOrd="0" destOrd="0" presId="urn:microsoft.com/office/officeart/2005/8/layout/target3"/>
    <dgm:cxn modelId="{AE658D9F-115E-344E-9048-9AF530CBFCA9}" type="presOf" srcId="{CA97B153-CD9B-F14C-B614-106421912740}" destId="{88B04E57-765A-C14F-BD6A-7CA968A38888}" srcOrd="1" destOrd="0" presId="urn:microsoft.com/office/officeart/2005/8/layout/target3"/>
    <dgm:cxn modelId="{75471D6B-91C1-7A40-ABB3-169F24E37743}" type="presOf" srcId="{7FFCBA72-5BEF-5B4D-ACF1-3A9C01DF96FC}" destId="{9441E3A6-5180-3942-93D1-FA619A4F0BDB}" srcOrd="0" destOrd="0" presId="urn:microsoft.com/office/officeart/2005/8/layout/target3"/>
    <dgm:cxn modelId="{82F51DD5-003F-1C43-B6FD-09116E2693A6}" srcId="{CA97B153-CD9B-F14C-B614-106421912740}" destId="{F0AE9732-97D2-CB47-BF48-59F2F0191E7F}" srcOrd="0" destOrd="0" parTransId="{94CC15F7-C39C-0C49-A83F-77FD78FDED28}" sibTransId="{1141989B-8169-5A40-AF92-DD158F697CEE}"/>
    <dgm:cxn modelId="{3E114E26-5ACA-AD4F-8527-C3ECDA153D3A}" type="presOf" srcId="{818F9E9A-1E4B-A441-9BBC-62AF7D14DAFC}" destId="{D6E0750B-851E-3D4A-A1F7-DA0360DC748A}" srcOrd="0" destOrd="0" presId="urn:microsoft.com/office/officeart/2005/8/layout/target3"/>
    <dgm:cxn modelId="{23A48A5E-310D-A042-8DD6-ECCF7B551EA4}" srcId="{7FFCBA72-5BEF-5B4D-ACF1-3A9C01DF96FC}" destId="{92A7D8BC-D919-7D4F-AD6B-6079B6191C7E}" srcOrd="1" destOrd="0" parTransId="{118996C6-2F2C-404B-B379-32CCCA3D0842}" sibTransId="{876D09E1-7C4E-AA40-B214-7DD2B4E05419}"/>
    <dgm:cxn modelId="{4E354A76-7A2F-1A48-961D-60241FACD69B}" srcId="{13C73526-45F3-764A-899D-BBB79C374701}" destId="{F5F66261-69BB-4144-B11B-4B7014F2B16E}" srcOrd="0" destOrd="0" parTransId="{CAB3B942-AC8B-0044-851B-1F8E62B06D53}" sibTransId="{131486F3-7FDC-BC4B-AEEA-8AFE7D62FC2D}"/>
    <dgm:cxn modelId="{4E0ACC57-25C5-3E48-AD29-5233D2D64551}" type="presOf" srcId="{CA97B153-CD9B-F14C-B614-106421912740}" destId="{8D948CAA-8C2A-2A47-A229-D10349AF83AC}" srcOrd="0" destOrd="0" presId="urn:microsoft.com/office/officeart/2005/8/layout/target3"/>
    <dgm:cxn modelId="{EA1D50AE-8CD0-054C-B3D8-799E1AFC9D6C}" type="presOf" srcId="{F0AE9732-97D2-CB47-BF48-59F2F0191E7F}" destId="{1ECB872A-4443-5745-A0B1-A6CDF40EF854}" srcOrd="0" destOrd="0" presId="urn:microsoft.com/office/officeart/2005/8/layout/target3"/>
    <dgm:cxn modelId="{7064A21C-B3F5-ED40-8636-9A0DA86A9115}" srcId="{7FFCBA72-5BEF-5B4D-ACF1-3A9C01DF96FC}" destId="{13C73526-45F3-764A-899D-BBB79C374701}" srcOrd="0" destOrd="0" parTransId="{7ADE8A8E-CF52-0842-9CF4-894F68DA39A2}" sibTransId="{4196D9BF-0FF2-394C-B79F-4038B5DD4A1C}"/>
    <dgm:cxn modelId="{6D011826-9704-4844-8906-1F80DB6C8114}" type="presParOf" srcId="{9441E3A6-5180-3942-93D1-FA619A4F0BDB}" destId="{205D681F-CC2A-E24A-BCE5-40EE0A54AC49}" srcOrd="0" destOrd="0" presId="urn:microsoft.com/office/officeart/2005/8/layout/target3"/>
    <dgm:cxn modelId="{C5781F9C-6000-6744-86CE-824364E91AC5}" type="presParOf" srcId="{9441E3A6-5180-3942-93D1-FA619A4F0BDB}" destId="{2E8FBF2A-D2BE-6B49-936A-C2FF9FA16F2E}" srcOrd="1" destOrd="0" presId="urn:microsoft.com/office/officeart/2005/8/layout/target3"/>
    <dgm:cxn modelId="{97DCD469-664B-504A-A53D-A3A34873B1F8}" type="presParOf" srcId="{9441E3A6-5180-3942-93D1-FA619A4F0BDB}" destId="{F1E2C77C-1E40-6F49-B219-C9EC1369E252}" srcOrd="2" destOrd="0" presId="urn:microsoft.com/office/officeart/2005/8/layout/target3"/>
    <dgm:cxn modelId="{B7C87306-D288-AF46-8EA3-5A9D363E026F}" type="presParOf" srcId="{9441E3A6-5180-3942-93D1-FA619A4F0BDB}" destId="{1691E20A-4B4B-F741-95BE-196BACA66A4A}" srcOrd="3" destOrd="0" presId="urn:microsoft.com/office/officeart/2005/8/layout/target3"/>
    <dgm:cxn modelId="{0BA57DC9-4640-F543-9EA7-5640F4FF8936}" type="presParOf" srcId="{9441E3A6-5180-3942-93D1-FA619A4F0BDB}" destId="{6A6115A6-91EA-0741-B65E-A56BCCC0811B}" srcOrd="4" destOrd="0" presId="urn:microsoft.com/office/officeart/2005/8/layout/target3"/>
    <dgm:cxn modelId="{FC5ED280-3CAC-5640-9018-C4EDB3EA1570}" type="presParOf" srcId="{9441E3A6-5180-3942-93D1-FA619A4F0BDB}" destId="{DF963A72-FF47-7240-8679-23ABE5A241CE}" srcOrd="5" destOrd="0" presId="urn:microsoft.com/office/officeart/2005/8/layout/target3"/>
    <dgm:cxn modelId="{E508AC0B-6410-CB49-8D38-34835901D657}" type="presParOf" srcId="{9441E3A6-5180-3942-93D1-FA619A4F0BDB}" destId="{3038000E-B338-7A45-9DE1-16D271273378}" srcOrd="6" destOrd="0" presId="urn:microsoft.com/office/officeart/2005/8/layout/target3"/>
    <dgm:cxn modelId="{DF146A08-4ADF-9840-9D66-35CC3EFC01D2}" type="presParOf" srcId="{9441E3A6-5180-3942-93D1-FA619A4F0BDB}" destId="{7FFE63EF-B39F-EA4E-9DFF-7DA0E929A94D}" srcOrd="7" destOrd="0" presId="urn:microsoft.com/office/officeart/2005/8/layout/target3"/>
    <dgm:cxn modelId="{1C8416B3-34D6-FB46-A1D9-9F7FBC56BFE9}" type="presParOf" srcId="{9441E3A6-5180-3942-93D1-FA619A4F0BDB}" destId="{8D948CAA-8C2A-2A47-A229-D10349AF83AC}" srcOrd="8" destOrd="0" presId="urn:microsoft.com/office/officeart/2005/8/layout/target3"/>
    <dgm:cxn modelId="{35754442-AC68-9941-9291-3A979CF75C59}" type="presParOf" srcId="{9441E3A6-5180-3942-93D1-FA619A4F0BDB}" destId="{102B6899-2C4C-DC40-A9DD-C62D52A66092}" srcOrd="9" destOrd="0" presId="urn:microsoft.com/office/officeart/2005/8/layout/target3"/>
    <dgm:cxn modelId="{C39FD8BE-A646-5047-8D17-93903F71B02C}" type="presParOf" srcId="{9441E3A6-5180-3942-93D1-FA619A4F0BDB}" destId="{59BC5701-BC2B-754D-A096-143E4D440782}" srcOrd="10" destOrd="0" presId="urn:microsoft.com/office/officeart/2005/8/layout/target3"/>
    <dgm:cxn modelId="{81A3438E-550A-B44A-9F8B-5A8967EE5252}" type="presParOf" srcId="{9441E3A6-5180-3942-93D1-FA619A4F0BDB}" destId="{685977F7-4955-EF4C-B3E2-37177CD17C4D}" srcOrd="11" destOrd="0" presId="urn:microsoft.com/office/officeart/2005/8/layout/target3"/>
    <dgm:cxn modelId="{66A8ACED-586B-EE49-AE9B-D8C638A8AD34}" type="presParOf" srcId="{9441E3A6-5180-3942-93D1-FA619A4F0BDB}" destId="{D6E0750B-851E-3D4A-A1F7-DA0360DC748A}" srcOrd="12" destOrd="0" presId="urn:microsoft.com/office/officeart/2005/8/layout/target3"/>
    <dgm:cxn modelId="{D22DD635-9128-E74A-A09E-CEE9761E2F4D}" type="presParOf" srcId="{9441E3A6-5180-3942-93D1-FA619A4F0BDB}" destId="{88B04E57-765A-C14F-BD6A-7CA968A38888}" srcOrd="13" destOrd="0" presId="urn:microsoft.com/office/officeart/2005/8/layout/target3"/>
    <dgm:cxn modelId="{7BCCFEDA-5728-A64E-8CFA-E60517CE296B}" type="presParOf" srcId="{9441E3A6-5180-3942-93D1-FA619A4F0BDB}" destId="{1ECB872A-4443-5745-A0B1-A6CDF40EF85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09E896-3A2B-6549-AEAC-B98F70BF143F}">
      <dsp:nvSpPr>
        <dsp:cNvPr id="0" name=""/>
        <dsp:cNvSpPr/>
      </dsp:nvSpPr>
      <dsp:spPr>
        <a:xfrm>
          <a:off x="2768163" y="0"/>
          <a:ext cx="3932237" cy="3932237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B7F931-9D2F-244A-85EF-8DD3A75B604A}">
      <dsp:nvSpPr>
        <dsp:cNvPr id="0" name=""/>
        <dsp:cNvSpPr/>
      </dsp:nvSpPr>
      <dsp:spPr>
        <a:xfrm>
          <a:off x="4734282" y="393607"/>
          <a:ext cx="2555954" cy="13977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Traditional (old) biotechnology</a:t>
          </a:r>
          <a:endParaRPr lang="en-US" sz="2300" kern="1200" dirty="0"/>
        </a:p>
      </dsp:txBody>
      <dsp:txXfrm>
        <a:off x="4734282" y="393607"/>
        <a:ext cx="2555954" cy="1397787"/>
      </dsp:txXfrm>
    </dsp:sp>
    <dsp:sp modelId="{8D5A334D-4ACF-2641-9FF8-59BABA3026D2}">
      <dsp:nvSpPr>
        <dsp:cNvPr id="0" name=""/>
        <dsp:cNvSpPr/>
      </dsp:nvSpPr>
      <dsp:spPr>
        <a:xfrm>
          <a:off x="4734282" y="1966118"/>
          <a:ext cx="2555954" cy="13977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1528356"/>
              <a:satOff val="-10245"/>
              <a:lumOff val="-10589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Modern (new) biotechnology</a:t>
          </a:r>
          <a:endParaRPr lang="en-US" sz="2300" kern="1200"/>
        </a:p>
      </dsp:txBody>
      <dsp:txXfrm>
        <a:off x="4734282" y="1966118"/>
        <a:ext cx="2555954" cy="13977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83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48584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4858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145728" name="Straight Connector 16"/>
            <p:cNvCxnSpPr>
              <a:cxnSpLocks/>
            </p:cNvCxnSpPr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17"/>
            <p:cNvCxnSpPr>
              <a:cxnSpLocks/>
            </p:cNvCxnSpPr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0" name="Straight Connector 18"/>
            <p:cNvCxnSpPr>
              <a:cxnSpLocks/>
            </p:cNvCxnSpPr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48588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1048589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90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5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10486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59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104859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70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48671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48672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5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145731" name="Straight Connector 31"/>
            <p:cNvCxnSpPr>
              <a:cxnSpLocks/>
            </p:cNvCxnSpPr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2" name="Straight Connector 32"/>
            <p:cNvCxnSpPr>
              <a:cxnSpLocks/>
            </p:cNvCxnSpPr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3" name="Straight Connector 33"/>
            <p:cNvCxnSpPr>
              <a:cxnSpLocks/>
            </p:cNvCxnSpPr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74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5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104867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/>
          </a:lstStyle>
          <a:p>
            <a:endParaRPr lang="en-US" dirty="0"/>
          </a:p>
        </p:txBody>
      </p:sp>
      <p:sp>
        <p:nvSpPr>
          <p:cNvPr id="10486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79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80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10486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85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6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8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8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8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104869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4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10486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104869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96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98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99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0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1048701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/>
          </a:lstStyle>
          <a:p>
            <a:endParaRPr lang="en-US" dirty="0"/>
          </a:p>
        </p:txBody>
      </p:sp>
      <p:sp>
        <p:nvSpPr>
          <p:cNvPr id="1048702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48703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5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48659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10486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04866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48663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biotechnology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RECOMBINANT DNA</a:t>
            </a:r>
            <a:endParaRPr lang="en-US" dirty="0"/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>
          <a:xfrm>
            <a:off x="933450" y="4171950"/>
            <a:ext cx="10896600" cy="2419350"/>
          </a:xfrm>
        </p:spPr>
        <p:txBody>
          <a:bodyPr/>
          <a:lstStyle/>
          <a:p>
            <a:r>
              <a:rPr lang="en-US" dirty="0"/>
              <a:t>These plasmid DNA act as vectors to </a:t>
            </a:r>
            <a:r>
              <a:rPr lang="en-US" dirty="0" smtClean="0"/>
              <a:t>transfer the </a:t>
            </a:r>
            <a:r>
              <a:rPr lang="en-US" dirty="0"/>
              <a:t>piece of DNA attached to it just as </a:t>
            </a:r>
            <a:r>
              <a:rPr lang="en-US" dirty="0" smtClean="0"/>
              <a:t>the female </a:t>
            </a:r>
            <a:r>
              <a:rPr lang="en-US" dirty="0"/>
              <a:t>Anopheles mosquito acts as an </a:t>
            </a:r>
            <a:r>
              <a:rPr lang="en-US" dirty="0" smtClean="0"/>
              <a:t>insect vector </a:t>
            </a:r>
            <a:r>
              <a:rPr lang="en-US" dirty="0"/>
              <a:t>to transfer the malarial parasite </a:t>
            </a:r>
            <a:r>
              <a:rPr lang="en-US" dirty="0" smtClean="0"/>
              <a:t>into human </a:t>
            </a:r>
            <a:r>
              <a:rPr lang="en-US" dirty="0"/>
              <a:t>body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❖ </a:t>
            </a:r>
            <a:r>
              <a:rPr lang="en-US" dirty="0"/>
              <a:t>In the similar manner a plasmid can be used </a:t>
            </a:r>
            <a:r>
              <a:rPr lang="en-US" dirty="0" smtClean="0"/>
              <a:t>as vector </a:t>
            </a:r>
            <a:r>
              <a:rPr lang="en-US" dirty="0"/>
              <a:t>to carry an alien piece of DNA into </a:t>
            </a:r>
            <a:r>
              <a:rPr lang="en-US" dirty="0" smtClean="0"/>
              <a:t>the.</a:t>
            </a:r>
          </a:p>
          <a:p>
            <a:endParaRPr lang="en-US" dirty="0"/>
          </a:p>
        </p:txBody>
      </p:sp>
      <p:sp>
        <p:nvSpPr>
          <p:cNvPr id="1048620" name="AutoShape 2" descr="verview: DNA cloning (article) | Khan Academy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621" name="AutoShape 4" descr="verview: DNA cloning (article) | Khan Academy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97159" name="Picture 6" descr="ddgene: Molecular Biology Refer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2014194"/>
            <a:ext cx="5238750" cy="1475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RECOMBINANT DNA</a:t>
            </a:r>
            <a:endParaRPr lang="en-US" dirty="0"/>
          </a:p>
        </p:txBody>
      </p:sp>
      <p:sp>
        <p:nvSpPr>
          <p:cNvPr id="10486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Thus, an foreign DNA linked with the origin </a:t>
            </a:r>
            <a:r>
              <a:rPr lang="en-US" dirty="0" smtClean="0"/>
              <a:t>of replication</a:t>
            </a:r>
            <a:r>
              <a:rPr lang="en-US" dirty="0"/>
              <a:t>, can replicate and multiply itself </a:t>
            </a:r>
            <a:r>
              <a:rPr lang="en-US" dirty="0" smtClean="0"/>
              <a:t>in the </a:t>
            </a:r>
            <a:r>
              <a:rPr lang="en-US" dirty="0"/>
              <a:t>host organism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❖ </a:t>
            </a:r>
            <a:r>
              <a:rPr lang="en-US" dirty="0"/>
              <a:t>It is also called cloning that forms </a:t>
            </a:r>
            <a:r>
              <a:rPr lang="en-US" dirty="0" smtClean="0"/>
              <a:t>multiple identical </a:t>
            </a:r>
            <a:r>
              <a:rPr lang="en-US" dirty="0"/>
              <a:t>copies of any template DNA.</a:t>
            </a:r>
          </a:p>
        </p:txBody>
      </p:sp>
      <p:pic>
        <p:nvPicPr>
          <p:cNvPr id="2097160" name="Picture 2" descr=".4c Gene Technology | Mariko's B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390900"/>
            <a:ext cx="2457450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ecombinant DNA Technology - Process &amp; Applications of rDNA Technolog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9750" y="647700"/>
            <a:ext cx="8058150" cy="538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Recombinant DNA</a:t>
            </a:r>
            <a:endParaRPr lang="en-US" dirty="0"/>
          </a:p>
        </p:txBody>
      </p:sp>
      <p:sp>
        <p:nvSpPr>
          <p:cNvPr id="10486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Linking of antibiotic resistance gene with the plasmid vector occurs in the presence of the enzyme DNA ligase, which cut of the DNA molecules and joins their ends. </a:t>
            </a:r>
            <a:endParaRPr lang="en-US" dirty="0" smtClean="0"/>
          </a:p>
          <a:p>
            <a:r>
              <a:rPr lang="en-US" dirty="0" smtClean="0"/>
              <a:t>● </a:t>
            </a:r>
            <a:r>
              <a:rPr lang="en-US" dirty="0"/>
              <a:t>Now a combination of circular automatically replicating DNA is created in vitro, that is called recombinant DNA.</a:t>
            </a:r>
          </a:p>
        </p:txBody>
      </p:sp>
      <p:pic>
        <p:nvPicPr>
          <p:cNvPr id="2097162" name="Picture 2" descr="ecombinant Images, Stock Photos &amp; Vectors | Shutter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900" y="3505200"/>
            <a:ext cx="4724400" cy="287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RECOMBINANT DNA </a:t>
            </a:r>
            <a:endParaRPr lang="en-US" dirty="0"/>
          </a:p>
        </p:txBody>
      </p:sp>
      <p:sp>
        <p:nvSpPr>
          <p:cNvPr id="1048627" name="Content Placeholder 2"/>
          <p:cNvSpPr>
            <a:spLocks noGrp="1"/>
          </p:cNvSpPr>
          <p:nvPr>
            <p:ph idx="1"/>
          </p:nvPr>
        </p:nvSpPr>
        <p:spPr>
          <a:xfrm>
            <a:off x="5181600" y="2294916"/>
            <a:ext cx="5476442" cy="4563084"/>
          </a:xfrm>
        </p:spPr>
        <p:txBody>
          <a:bodyPr/>
          <a:lstStyle/>
          <a:p>
            <a:r>
              <a:rPr lang="en-US" dirty="0"/>
              <a:t>When this recombinant DNA is transferred into Escherichia coli, a bacterium closely related to Salmonella it replicates in the presence of the new host's DNA polymerase enzyme and make multiple copies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● The ability to multiply copies of antibiotic resistance gene in E. coli was termed as cloning of antibiotic resistance gene in E. coli. </a:t>
            </a:r>
          </a:p>
        </p:txBody>
      </p:sp>
      <p:pic>
        <p:nvPicPr>
          <p:cNvPr id="2097163" name="Picture 2" descr="scherichia Coli Detection and Analysis for Food and Beverag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426" y="2171700"/>
            <a:ext cx="3111615" cy="382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GENETICALLY MODIFIED ORGANISM (GMO)</a:t>
            </a:r>
            <a:endParaRPr lang="en-US" dirty="0"/>
          </a:p>
        </p:txBody>
      </p:sp>
      <p:sp>
        <p:nvSpPr>
          <p:cNvPr id="10486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three basic steps in genetically modifying an organism</a:t>
            </a:r>
            <a:r>
              <a:rPr lang="en-US" dirty="0" smtClean="0"/>
              <a:t>: </a:t>
            </a:r>
          </a:p>
          <a:p>
            <a:r>
              <a:rPr lang="en-US" dirty="0" smtClean="0"/>
              <a:t> </a:t>
            </a:r>
            <a:r>
              <a:rPr lang="en-US" dirty="0"/>
              <a:t>● Identification of DNA with desirable genes. </a:t>
            </a:r>
            <a:endParaRPr lang="en-US" dirty="0" smtClean="0"/>
          </a:p>
          <a:p>
            <a:r>
              <a:rPr lang="en-US" dirty="0" smtClean="0"/>
              <a:t>● </a:t>
            </a:r>
            <a:r>
              <a:rPr lang="en-US" dirty="0"/>
              <a:t>Introduction of the identified DNA into the host. </a:t>
            </a:r>
            <a:endParaRPr lang="en-US" dirty="0" smtClean="0"/>
          </a:p>
          <a:p>
            <a:r>
              <a:rPr lang="en-US" dirty="0" smtClean="0"/>
              <a:t>● </a:t>
            </a:r>
            <a:r>
              <a:rPr lang="en-US" dirty="0"/>
              <a:t>Maintenance of introduced DNA in the host and transfer of the DNA to its progeny</a:t>
            </a:r>
          </a:p>
        </p:txBody>
      </p:sp>
      <p:pic>
        <p:nvPicPr>
          <p:cNvPr id="2097164" name="Picture 2" descr="enetically modified foo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3867150"/>
            <a:ext cx="5105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Content Placeholder 5"/>
          <p:cNvGraphicFramePr>
            <a:graphicFrameLocks noGrp="1"/>
          </p:cNvGraphicFramePr>
          <p:nvPr>
            <p:ph idx="1"/>
          </p:nvPr>
        </p:nvGraphicFramePr>
        <p:xfrm>
          <a:off x="1066800" y="2103120"/>
          <a:ext cx="100584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RESTRICTION </a:t>
            </a:r>
            <a:r>
              <a:rPr lang="en-US" dirty="0"/>
              <a:t>ENZYME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Molecular </a:t>
            </a:r>
            <a:r>
              <a:rPr lang="en-US" sz="2000" dirty="0" smtClean="0"/>
              <a:t>Scissors :-Exonucleases Endonucleases Biotechnology Restriction </a:t>
            </a:r>
            <a:r>
              <a:rPr lang="en-US" sz="2000" dirty="0"/>
              <a:t>Enzymes These enzymes </a:t>
            </a:r>
            <a:r>
              <a:rPr lang="en-US" sz="2000" dirty="0" smtClean="0"/>
              <a:t>belongs to </a:t>
            </a:r>
            <a:r>
              <a:rPr lang="en-US" sz="2000" dirty="0"/>
              <a:t>a larger class </a:t>
            </a:r>
            <a:r>
              <a:rPr lang="en-US" sz="2000" dirty="0" smtClean="0"/>
              <a:t>of enzymes called Nucleases</a:t>
            </a:r>
            <a:r>
              <a:rPr lang="en-US" dirty="0"/>
              <a:t>.</a:t>
            </a:r>
          </a:p>
        </p:txBody>
      </p:sp>
      <p:graphicFrame>
        <p:nvGraphicFramePr>
          <p:cNvPr id="419430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66800" y="2970413"/>
          <a:ext cx="10058400" cy="2238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029200"/>
              </a:tblGrid>
              <a:tr h="814144">
                <a:tc>
                  <a:txBody>
                    <a:bodyPr/>
                    <a:lstStyle/>
                    <a:p>
                      <a:r>
                        <a:rPr lang="en-US" dirty="0" smtClean="0"/>
                        <a:t>ENDONUCLEASE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EXONUCLEASE </a:t>
                      </a:r>
                      <a:endParaRPr lang="en-US" dirty="0"/>
                    </a:p>
                  </a:txBody>
                  <a:tcPr/>
                </a:tc>
              </a:tr>
              <a:tr h="1424751">
                <a:tc>
                  <a:txBody>
                    <a:bodyPr/>
                    <a:lstStyle/>
                    <a:p>
                      <a:r>
                        <a:rPr lang="en-US" dirty="0" smtClean="0"/>
                        <a:t>They make cuts at specific position with IN THE DNA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They remove nucleotides from the ends of the DNA.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1371600"/>
          </a:xfrm>
        </p:spPr>
        <p:txBody>
          <a:bodyPr/>
          <a:lstStyle/>
          <a:p>
            <a:r>
              <a:rPr lang="en-US" dirty="0" smtClean="0"/>
              <a:t>RESTRICTION ENDONUCLEASE</a:t>
            </a:r>
            <a:endParaRPr lang="en-US" dirty="0"/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10058400" cy="4206240"/>
          </a:xfrm>
        </p:spPr>
        <p:txBody>
          <a:bodyPr/>
          <a:lstStyle/>
          <a:p>
            <a:r>
              <a:rPr lang="en-US" dirty="0"/>
              <a:t>The first restriction endonuclease, Hind II, whose functioning depended on a specific DNA nucleotide sequence. </a:t>
            </a:r>
            <a:endParaRPr lang="en-US" dirty="0" smtClean="0"/>
          </a:p>
          <a:p>
            <a:r>
              <a:rPr lang="en-US" dirty="0" smtClean="0"/>
              <a:t>❖ </a:t>
            </a:r>
            <a:r>
              <a:rPr lang="en-US" dirty="0"/>
              <a:t>It was found that Hind II always cut DNA molecules at a particular point by </a:t>
            </a:r>
            <a:r>
              <a:rPr lang="en-US" dirty="0" smtClean="0"/>
              <a:t>recognizing </a:t>
            </a:r>
            <a:r>
              <a:rPr lang="en-US" dirty="0"/>
              <a:t>a specific sequence of six base pairs. This specific base pair is known as the </a:t>
            </a:r>
            <a:r>
              <a:rPr lang="en-US" dirty="0" smtClean="0"/>
              <a:t>recognition sequence </a:t>
            </a:r>
            <a:r>
              <a:rPr lang="en-US" dirty="0"/>
              <a:t>for Hind II.</a:t>
            </a:r>
          </a:p>
        </p:txBody>
      </p:sp>
      <p:pic>
        <p:nvPicPr>
          <p:cNvPr id="2097165" name="Picture 2" descr="ifference Between Endonuclease and Exonuclease (with Comparis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5900" y="3543300"/>
            <a:ext cx="428625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 descr="ifference Between Endonuclease and Exonuclease (with Comparison 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7975" y="3290501"/>
            <a:ext cx="5238750" cy="3257550"/>
          </a:xfrm>
          <a:prstGeom prst="rect">
            <a:avLst/>
          </a:prstGeom>
          <a:noFill/>
        </p:spPr>
      </p:pic>
      <p:sp>
        <p:nvSpPr>
          <p:cNvPr id="1048633" name="Rectangle 3"/>
          <p:cNvSpPr/>
          <p:nvPr/>
        </p:nvSpPr>
        <p:spPr>
          <a:xfrm>
            <a:off x="190500" y="2828836"/>
            <a:ext cx="6467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63636"/>
                </a:solidFill>
                <a:latin typeface="PT Sans" charset="-52"/>
              </a:rPr>
              <a:t>Exonucleases are a broad class of enzymes that cleave off nucleotides one at a time from the 3’ or 5’ ends of DNA and RNA chains. This activity contrasts with endonucleases, which hydrolyze internal phosphodiester bonds.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 </a:t>
            </a:r>
            <a:endParaRPr lang="en-US" dirty="0"/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665019" y="2318994"/>
            <a:ext cx="10183090" cy="1809661"/>
          </a:xfrm>
        </p:spPr>
        <p:txBody>
          <a:bodyPr/>
          <a:lstStyle/>
          <a:p>
            <a:r>
              <a:rPr lang="en-US" dirty="0"/>
              <a:t>Technique of using live organisms, </a:t>
            </a:r>
            <a:r>
              <a:rPr lang="en-US" dirty="0" smtClean="0"/>
              <a:t>their cellular </a:t>
            </a:r>
            <a:r>
              <a:rPr lang="en-US" dirty="0"/>
              <a:t>components or enzyme to </a:t>
            </a:r>
            <a:r>
              <a:rPr lang="en-US" dirty="0" smtClean="0"/>
              <a:t>produce products </a:t>
            </a:r>
            <a:r>
              <a:rPr lang="en-US" dirty="0"/>
              <a:t>and processes useful to us </a:t>
            </a:r>
            <a:r>
              <a:rPr lang="en-US" dirty="0" smtClean="0"/>
              <a:t>in Industry</a:t>
            </a:r>
            <a:r>
              <a:rPr lang="en-US" dirty="0"/>
              <a:t>, Agriculture, Medicine and </a:t>
            </a:r>
            <a:r>
              <a:rPr lang="en-US" dirty="0" smtClean="0"/>
              <a:t>food processing</a:t>
            </a:r>
            <a:r>
              <a:rPr lang="en-US" dirty="0"/>
              <a:t>.</a:t>
            </a:r>
          </a:p>
        </p:txBody>
      </p:sp>
      <p:pic>
        <p:nvPicPr>
          <p:cNvPr id="2097152" name="Picture 2" descr="iotechnology career options with Good Future - Talent Econo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0015" y="3677762"/>
            <a:ext cx="4635185" cy="2626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NAMING OF RESTRICTION ENDONUCLEASE</a:t>
            </a:r>
            <a:endParaRPr lang="en-US" dirty="0"/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5743574" y="1695449"/>
            <a:ext cx="4514850" cy="4019551"/>
          </a:xfrm>
        </p:spPr>
        <p:txBody>
          <a:bodyPr>
            <a:normAutofit/>
          </a:bodyPr>
          <a:lstStyle/>
          <a:p>
            <a:r>
              <a:rPr lang="en-US" dirty="0"/>
              <a:t>❖ The convention for naming these enzymes is that the first letter of the name comes from the genes and the second two letters come from the species.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❖ </a:t>
            </a:r>
            <a:r>
              <a:rPr lang="en-US" dirty="0"/>
              <a:t>E.g. </a:t>
            </a:r>
            <a:r>
              <a:rPr lang="en-US" dirty="0" smtClean="0"/>
              <a:t>Eco RI </a:t>
            </a:r>
            <a:r>
              <a:rPr lang="en-US" dirty="0"/>
              <a:t>comes from Escherichia coli R713. In </a:t>
            </a:r>
            <a:r>
              <a:rPr lang="en-US" dirty="0" smtClean="0"/>
              <a:t>Eco RI</a:t>
            </a:r>
            <a:r>
              <a:rPr lang="en-US" dirty="0"/>
              <a:t>, the letter 'R' is derived from the name of strain. </a:t>
            </a:r>
            <a:endParaRPr lang="en-US" dirty="0" smtClean="0"/>
          </a:p>
          <a:p>
            <a:r>
              <a:rPr lang="en-US" dirty="0" smtClean="0"/>
              <a:t>❖ </a:t>
            </a:r>
            <a:r>
              <a:rPr lang="en-US" dirty="0"/>
              <a:t>Roman numbers following the names indicate the order in which the enzymes were </a:t>
            </a:r>
            <a:r>
              <a:rPr lang="en-US" dirty="0" smtClean="0"/>
              <a:t>isolated  from </a:t>
            </a:r>
            <a:r>
              <a:rPr lang="en-US" dirty="0"/>
              <a:t>that the strain of bacteria</a:t>
            </a:r>
          </a:p>
        </p:txBody>
      </p:sp>
      <p:pic>
        <p:nvPicPr>
          <p:cNvPr id="2097167" name="Picture 2" descr="estriction endonucl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2286000"/>
            <a:ext cx="3600449" cy="385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Palindromic sequence </a:t>
            </a:r>
            <a:endParaRPr lang="en-US" dirty="0"/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>
          <a:xfrm>
            <a:off x="5829300" y="3581400"/>
            <a:ext cx="4779988" cy="2635931"/>
          </a:xfrm>
        </p:spPr>
        <p:txBody>
          <a:bodyPr>
            <a:normAutofit fontScale="94444" lnSpcReduction="20000"/>
          </a:bodyPr>
          <a:lstStyle/>
          <a:p>
            <a:r>
              <a:rPr lang="en-US" dirty="0"/>
              <a:t>Each restriction endonuclease </a:t>
            </a:r>
            <a:r>
              <a:rPr lang="en-US" dirty="0" smtClean="0"/>
              <a:t>recognizes  a palindromic </a:t>
            </a:r>
            <a:r>
              <a:rPr lang="en-US" dirty="0"/>
              <a:t>nucleotide sequences in the </a:t>
            </a:r>
            <a:r>
              <a:rPr lang="en-US" dirty="0" smtClean="0"/>
              <a:t>DNA. specific Palindromes </a:t>
            </a:r>
            <a:r>
              <a:rPr lang="en-US" dirty="0"/>
              <a:t>are groups of letters that from </a:t>
            </a:r>
            <a:r>
              <a:rPr lang="en-US" dirty="0" smtClean="0"/>
              <a:t>the same </a:t>
            </a:r>
            <a:r>
              <a:rPr lang="en-US" dirty="0"/>
              <a:t>words when read both forward </a:t>
            </a:r>
            <a:r>
              <a:rPr lang="en-US" dirty="0" smtClean="0"/>
              <a:t>and backward . </a:t>
            </a:r>
            <a:r>
              <a:rPr lang="en-US" dirty="0"/>
              <a:t>"MALAYALAM</a:t>
            </a:r>
            <a:r>
              <a:rPr lang="en-US" dirty="0" smtClean="0"/>
              <a:t>". The </a:t>
            </a:r>
            <a:r>
              <a:rPr lang="en-US" dirty="0"/>
              <a:t>palindrome in DNA is a sequence of base </a:t>
            </a:r>
            <a:r>
              <a:rPr lang="en-US" dirty="0" smtClean="0"/>
              <a:t>pair s that </a:t>
            </a:r>
            <a:r>
              <a:rPr lang="en-US" dirty="0"/>
              <a:t>reads same on </a:t>
            </a:r>
            <a:r>
              <a:rPr lang="en-US" dirty="0" err="1" smtClean="0"/>
              <a:t>eg</a:t>
            </a:r>
            <a:r>
              <a:rPr lang="en-US" dirty="0" smtClean="0"/>
              <a:t> the </a:t>
            </a:r>
            <a:r>
              <a:rPr lang="en-US" dirty="0"/>
              <a:t>two strands</a:t>
            </a:r>
            <a:r>
              <a:rPr lang="en-US" dirty="0" smtClean="0"/>
              <a:t>. For </a:t>
            </a:r>
            <a:r>
              <a:rPr lang="en-US" dirty="0"/>
              <a:t>example, the following sequence reads the </a:t>
            </a:r>
            <a:r>
              <a:rPr lang="en-US" dirty="0" smtClean="0"/>
              <a:t>same on </a:t>
            </a:r>
            <a:r>
              <a:rPr lang="en-US" dirty="0"/>
              <a:t>the two strands in 5’ → 3’ direction. This is </a:t>
            </a:r>
            <a:r>
              <a:rPr lang="en-US" dirty="0" smtClean="0"/>
              <a:t>also true </a:t>
            </a:r>
            <a:r>
              <a:rPr lang="en-US" dirty="0"/>
              <a:t>if reads in the 3’ → 5’ direction.5’ - GAATTC - 3</a:t>
            </a:r>
            <a:r>
              <a:rPr lang="en-US" dirty="0" smtClean="0"/>
              <a:t>’</a:t>
            </a:r>
          </a:p>
        </p:txBody>
      </p:sp>
      <p:pic>
        <p:nvPicPr>
          <p:cNvPr id="2097168" name="Picture 2" descr="re Palindromic sequences just Inverted Repeats withou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4987" y="1684799"/>
            <a:ext cx="4377613" cy="3058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" descr="enetics and Recombinant DNA - ppt downloa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7750" y="876300"/>
            <a:ext cx="8001000" cy="535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" descr="ene Transfer | BioNinj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5850" y="381000"/>
            <a:ext cx="8953500" cy="5654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LIGASE </a:t>
            </a:r>
            <a:endParaRPr lang="en-US" dirty="0"/>
          </a:p>
        </p:txBody>
      </p:sp>
      <p:pic>
        <p:nvPicPr>
          <p:cNvPr id="2097171" name="Picture 2" descr="NA ligase - The School of Biomedical Sciences Wik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303748"/>
            <a:ext cx="10058400" cy="3531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14272"/>
          </a:xfrm>
        </p:spPr>
        <p:txBody>
          <a:bodyPr/>
          <a:lstStyle/>
          <a:p>
            <a:r>
              <a:rPr lang="en-US" dirty="0" smtClean="0"/>
              <a:t>DNA LIGASE </a:t>
            </a:r>
            <a:endParaRPr lang="en-US" dirty="0"/>
          </a:p>
        </p:txBody>
      </p:sp>
      <p:sp>
        <p:nvSpPr>
          <p:cNvPr id="1048640" name="Content Placeholder 2"/>
          <p:cNvSpPr>
            <a:spLocks noGrp="1"/>
          </p:cNvSpPr>
          <p:nvPr>
            <p:ph idx="1"/>
          </p:nvPr>
        </p:nvSpPr>
        <p:spPr>
          <a:xfrm>
            <a:off x="1695450" y="4265021"/>
            <a:ext cx="9734550" cy="3335929"/>
          </a:xfrm>
        </p:spPr>
        <p:txBody>
          <a:bodyPr>
            <a:normAutofit/>
          </a:bodyPr>
          <a:lstStyle/>
          <a:p>
            <a:r>
              <a:rPr lang="en-US" dirty="0"/>
              <a:t>It forms phosphodiester bonds </a:t>
            </a:r>
            <a:r>
              <a:rPr lang="en-US" dirty="0" smtClean="0"/>
              <a:t>between adjacent </a:t>
            </a:r>
            <a:r>
              <a:rPr lang="en-US" dirty="0"/>
              <a:t>nucleotides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❖ </a:t>
            </a:r>
            <a:r>
              <a:rPr lang="en-US" dirty="0"/>
              <a:t>Ligase enzyme requires a phosphate group </a:t>
            </a:r>
            <a:r>
              <a:rPr lang="en-US" dirty="0" smtClean="0"/>
              <a:t>at the </a:t>
            </a:r>
            <a:r>
              <a:rPr lang="en-US" dirty="0"/>
              <a:t>5’ carbon of one nucleotide and a </a:t>
            </a:r>
            <a:r>
              <a:rPr lang="en-US" dirty="0" smtClean="0"/>
              <a:t>hydroxyl group </a:t>
            </a:r>
            <a:r>
              <a:rPr lang="en-US" dirty="0"/>
              <a:t>at the 5’ carbon of the </a:t>
            </a:r>
            <a:r>
              <a:rPr lang="en-US" dirty="0" smtClean="0"/>
              <a:t>adjacent  nucleotide </a:t>
            </a:r>
            <a:r>
              <a:rPr lang="en-US" dirty="0"/>
              <a:t>to from the phosphodiester bond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❖ </a:t>
            </a:r>
            <a:r>
              <a:rPr lang="en-US" dirty="0"/>
              <a:t>The enzyme used most often in </a:t>
            </a:r>
            <a:r>
              <a:rPr lang="en-US" dirty="0" smtClean="0"/>
              <a:t>the Recombinant </a:t>
            </a:r>
            <a:r>
              <a:rPr lang="en-US" dirty="0"/>
              <a:t>DNA Technology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1048641" name="AutoShape 2" descr="estriction enzymes &amp; DNA ligase (article) | Khan Academy"/>
          <p:cNvSpPr>
            <a:spLocks noChangeAspect="1" noChangeArrowheads="1"/>
          </p:cNvSpPr>
          <p:nvPr/>
        </p:nvSpPr>
        <p:spPr bwMode="auto">
          <a:xfrm>
            <a:off x="-1028700" y="-5269341"/>
            <a:ext cx="304800" cy="6694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642" name="AutoShape 4" descr="estriction enzymes &amp; DNA ligase (article) | Khan Academy"/>
          <p:cNvSpPr>
            <a:spLocks noChangeAspect="1" noChangeArrowheads="1"/>
          </p:cNvSpPr>
          <p:nvPr/>
        </p:nvSpPr>
        <p:spPr bwMode="auto">
          <a:xfrm>
            <a:off x="-876300" y="-5116941"/>
            <a:ext cx="304800" cy="6694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97172" name="Picture 6" descr="ene clo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556866"/>
            <a:ext cx="7510463" cy="1965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ALKALINE PHOSPHATASE </a:t>
            </a:r>
            <a:endParaRPr lang="en-US" dirty="0"/>
          </a:p>
        </p:txBody>
      </p:sp>
      <p:sp>
        <p:nvSpPr>
          <p:cNvPr id="1048644" name="Content Placeholder 2"/>
          <p:cNvSpPr>
            <a:spLocks noGrp="1"/>
          </p:cNvSpPr>
          <p:nvPr>
            <p:ph idx="1"/>
          </p:nvPr>
        </p:nvSpPr>
        <p:spPr>
          <a:xfrm flipH="1">
            <a:off x="5499736" y="2514600"/>
            <a:ext cx="5053964" cy="2857500"/>
          </a:xfrm>
        </p:spPr>
        <p:txBody>
          <a:bodyPr>
            <a:normAutofit/>
          </a:bodyPr>
          <a:lstStyle/>
          <a:p>
            <a:r>
              <a:rPr lang="en-US" dirty="0" smtClean="0"/>
              <a:t> Used for </a:t>
            </a:r>
            <a:r>
              <a:rPr lang="en-US" dirty="0"/>
              <a:t>the removal of the phosphate </a:t>
            </a:r>
            <a:r>
              <a:rPr lang="en-US" dirty="0" smtClean="0"/>
              <a:t>group from </a:t>
            </a:r>
            <a:r>
              <a:rPr lang="en-US" dirty="0"/>
              <a:t>the 5’ end of a DNA molecule, leaving </a:t>
            </a:r>
            <a:r>
              <a:rPr lang="en-US" dirty="0" smtClean="0"/>
              <a:t>a Free </a:t>
            </a:r>
            <a:r>
              <a:rPr lang="en-US" dirty="0"/>
              <a:t>5’ hydroxyl </a:t>
            </a:r>
            <a:r>
              <a:rPr lang="en-US" dirty="0" smtClean="0"/>
              <a:t>group</a:t>
            </a:r>
          </a:p>
          <a:p>
            <a:r>
              <a:rPr lang="en-US" dirty="0" smtClean="0"/>
              <a:t>.</a:t>
            </a:r>
            <a:r>
              <a:rPr lang="en-US" dirty="0"/>
              <a:t>❖ Isolated from bacteria (BAP) or calf intestine(CAP</a:t>
            </a:r>
            <a:r>
              <a:rPr lang="en-US" dirty="0" smtClean="0"/>
              <a:t>)</a:t>
            </a:r>
          </a:p>
          <a:p>
            <a:r>
              <a:rPr lang="en-US" dirty="0" smtClean="0"/>
              <a:t>.</a:t>
            </a:r>
            <a:r>
              <a:rPr lang="en-US" dirty="0"/>
              <a:t>❖ Used to prevent unwanted self-ligation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097173" name="Picture 2" descr="ene engineering &amp; Gene expression in vitro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14600"/>
            <a:ext cx="3467100" cy="3584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biotechnology </a:t>
            </a:r>
            <a:endParaRPr lang="en-US" dirty="0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>
          <a:xfrm>
            <a:off x="1066800" y="1884218"/>
            <a:ext cx="10058400" cy="4150822"/>
          </a:xfrm>
        </p:spPr>
        <p:txBody>
          <a:bodyPr/>
          <a:lstStyle/>
          <a:p>
            <a:r>
              <a:rPr lang="en-US" dirty="0" smtClean="0"/>
              <a:t>Biotechnology is ” the integrated use of biochemistry , microbiology ,and engineering sciences in order to achieve technological (industrial) application of the capabilities of microorganisms ,cultured tissues cells and parts thereof “ by European Federation of Biotechnology .</a:t>
            </a:r>
          </a:p>
          <a:p>
            <a:endParaRPr lang="en-US" dirty="0"/>
          </a:p>
          <a:p>
            <a:r>
              <a:rPr lang="en-US" dirty="0" smtClean="0"/>
              <a:t>                  OR</a:t>
            </a:r>
          </a:p>
          <a:p>
            <a:r>
              <a:rPr lang="en-US" dirty="0" smtClean="0"/>
              <a:t>Biotechnology is “the application of biological organism ,system or processes to manufacturing and service industries .”</a:t>
            </a:r>
            <a:endParaRPr lang="en-US" dirty="0"/>
          </a:p>
        </p:txBody>
      </p:sp>
      <p:pic>
        <p:nvPicPr>
          <p:cNvPr id="2097153" name="Picture 2" descr="iotechnology- In a Modern Formulaic Way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9854" y="4668982"/>
            <a:ext cx="4502727" cy="1877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Biotechnology may be studied in two phases:</a:t>
            </a:r>
          </a:p>
        </p:txBody>
      </p:sp>
      <p:graphicFrame>
        <p:nvGraphicFramePr>
          <p:cNvPr id="419430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Biotechnology</a:t>
            </a:r>
            <a:endParaRPr lang="en-US" dirty="0"/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>
          <a:xfrm>
            <a:off x="1330036" y="2576485"/>
            <a:ext cx="8181478" cy="3106967"/>
          </a:xfrm>
        </p:spPr>
        <p:txBody>
          <a:bodyPr/>
          <a:lstStyle/>
          <a:p>
            <a:r>
              <a:rPr lang="en-US" dirty="0"/>
              <a:t>It includes the process that are based on </a:t>
            </a:r>
            <a:r>
              <a:rPr lang="en-US" dirty="0" smtClean="0"/>
              <a:t>the natural </a:t>
            </a:r>
            <a:r>
              <a:rPr lang="en-US" dirty="0"/>
              <a:t>capabilities of microorganisms.❖ Curd, vinegar, ghee, wine and beer and </a:t>
            </a:r>
            <a:r>
              <a:rPr lang="en-US" dirty="0" smtClean="0"/>
              <a:t>other alcoholic </a:t>
            </a:r>
            <a:r>
              <a:rPr lang="en-US" dirty="0"/>
              <a:t>beverages, idli, dosa, paneer </a:t>
            </a:r>
            <a:r>
              <a:rPr lang="en-US" dirty="0" smtClean="0"/>
              <a:t>and some </a:t>
            </a:r>
            <a:r>
              <a:rPr lang="en-US" dirty="0"/>
              <a:t>other food have been produced </a:t>
            </a:r>
            <a:r>
              <a:rPr lang="en-US" dirty="0" smtClean="0"/>
              <a:t>using traditional </a:t>
            </a:r>
            <a:r>
              <a:rPr lang="en-US" dirty="0"/>
              <a:t>biotechnology.</a:t>
            </a:r>
          </a:p>
        </p:txBody>
      </p:sp>
      <p:pic>
        <p:nvPicPr>
          <p:cNvPr id="2097154" name="Picture 2" descr="ow classical biotechnology is different from modern biotechnolog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5527" y="3740841"/>
            <a:ext cx="2757055" cy="2504902"/>
          </a:xfrm>
          <a:prstGeom prst="rect">
            <a:avLst/>
          </a:prstGeom>
          <a:noFill/>
        </p:spPr>
      </p:pic>
      <p:sp>
        <p:nvSpPr>
          <p:cNvPr id="1048605" name="AutoShape 4" descr="ntroduction To Traditional and Modern Biotechnology – Cool and ..."/>
          <p:cNvSpPr>
            <a:spLocks noChangeAspect="1" noChangeArrowheads="1"/>
          </p:cNvSpPr>
          <p:nvPr/>
        </p:nvSpPr>
        <p:spPr bwMode="auto">
          <a:xfrm>
            <a:off x="152400" y="1565563"/>
            <a:ext cx="249382" cy="24938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606" name="AutoShape 6" descr="ntroduction To Traditional and Modern Biotechnology – Cool and ..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269333"/>
          </a:xfrm>
        </p:spPr>
        <p:txBody>
          <a:bodyPr/>
          <a:lstStyle/>
          <a:p>
            <a:r>
              <a:rPr lang="en-US" dirty="0" smtClean="0"/>
              <a:t>Modern biotechnology </a:t>
            </a:r>
            <a:endParaRPr lang="en-US" dirty="0"/>
          </a:p>
        </p:txBody>
      </p:sp>
      <p:pic>
        <p:nvPicPr>
          <p:cNvPr id="2097155" name="Picture 2" descr=".2 Biotechnology and Genetic Engineering | Environmen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5091" y="4537020"/>
            <a:ext cx="2628900" cy="1743075"/>
          </a:xfrm>
          <a:prstGeom prst="rect">
            <a:avLst/>
          </a:prstGeom>
          <a:noFill/>
        </p:spPr>
      </p:pic>
      <p:pic>
        <p:nvPicPr>
          <p:cNvPr id="2097156" name="Picture 6" descr=" Benefits of Food Biotechnology That You Must Know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81199" y="3983271"/>
            <a:ext cx="3098800" cy="2628900"/>
          </a:xfrm>
          <a:prstGeom prst="rect">
            <a:avLst/>
          </a:prstGeom>
          <a:noFill/>
        </p:spPr>
      </p:pic>
      <p:sp>
        <p:nvSpPr>
          <p:cNvPr id="1048608" name="Rectangle 4"/>
          <p:cNvSpPr/>
          <p:nvPr/>
        </p:nvSpPr>
        <p:spPr>
          <a:xfrm>
            <a:off x="1981199" y="2828836"/>
            <a:ext cx="7329055" cy="891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New and useful traits in crop varieties </a:t>
            </a:r>
            <a:r>
              <a:rPr lang="en-US" dirty="0" smtClean="0"/>
              <a:t>and animal </a:t>
            </a:r>
            <a:r>
              <a:rPr lang="en-US" dirty="0"/>
              <a:t>breeds are created with the help </a:t>
            </a:r>
            <a:r>
              <a:rPr lang="en-US" dirty="0" smtClean="0"/>
              <a:t>of genetic </a:t>
            </a:r>
            <a:r>
              <a:rPr lang="en-US" dirty="0"/>
              <a:t>engineering.❖ For example, in vitro fertilization </a:t>
            </a:r>
            <a:r>
              <a:rPr lang="en-US" dirty="0" smtClean="0"/>
              <a:t>leading to production of “test tube baby “.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</a:t>
            </a:r>
            <a:r>
              <a:rPr lang="en-US" dirty="0" smtClean="0"/>
              <a:t>of Biotechnology</a:t>
            </a:r>
            <a:endParaRPr lang="en-US" dirty="0"/>
          </a:p>
        </p:txBody>
      </p:sp>
      <p:sp>
        <p:nvSpPr>
          <p:cNvPr id="104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Genetic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Engineering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technique of altering the chemistry </a:t>
            </a:r>
            <a:r>
              <a:rPr lang="en-US" dirty="0" smtClean="0"/>
              <a:t>of genetic </a:t>
            </a:r>
            <a:r>
              <a:rPr lang="en-US" dirty="0"/>
              <a:t>material (DNA and RNA) </a:t>
            </a:r>
            <a:r>
              <a:rPr lang="en-US" dirty="0" smtClean="0"/>
              <a:t>and introduce </a:t>
            </a:r>
            <a:r>
              <a:rPr lang="en-US" dirty="0"/>
              <a:t>it into host organisms </a:t>
            </a:r>
            <a:r>
              <a:rPr lang="en-US" dirty="0" smtClean="0"/>
              <a:t>to change </a:t>
            </a:r>
            <a:r>
              <a:rPr lang="en-US" dirty="0"/>
              <a:t>its phenotype is known </a:t>
            </a:r>
            <a:r>
              <a:rPr lang="en-US" dirty="0" smtClean="0"/>
              <a:t>as genetic</a:t>
            </a:r>
            <a:r>
              <a:rPr lang="en-US" dirty="0"/>
              <a:t>, engineering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● </a:t>
            </a:r>
            <a:r>
              <a:rPr lang="en-US" dirty="0"/>
              <a:t>Used in Manufacturing </a:t>
            </a:r>
            <a:r>
              <a:rPr lang="en-US" dirty="0" smtClean="0"/>
              <a:t>of biotechnological </a:t>
            </a:r>
            <a:r>
              <a:rPr lang="en-US" dirty="0"/>
              <a:t>products </a:t>
            </a:r>
            <a:r>
              <a:rPr lang="en-US" dirty="0" smtClean="0"/>
              <a:t>like antibiotics, vaccines</a:t>
            </a:r>
            <a:r>
              <a:rPr lang="en-US" dirty="0"/>
              <a:t>, enzymes, etc.</a:t>
            </a:r>
          </a:p>
        </p:txBody>
      </p:sp>
      <p:sp>
        <p:nvSpPr>
          <p:cNvPr id="1048611" name="AutoShape 2" descr="ow do Americans view genetic engineering of humans, animals? Men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Recombinant DNA</a:t>
            </a:r>
          </a:p>
        </p:txBody>
      </p:sp>
      <p:sp>
        <p:nvSpPr>
          <p:cNvPr id="1048613" name="AutoShape 2" descr="he Pros And Cons Of Genetically Engineering Humans | by Brian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614" name="Content Placeholder 4"/>
          <p:cNvSpPr>
            <a:spLocks noGrp="1"/>
          </p:cNvSpPr>
          <p:nvPr>
            <p:ph idx="1"/>
          </p:nvPr>
        </p:nvSpPr>
        <p:spPr>
          <a:xfrm>
            <a:off x="1066800" y="3109830"/>
            <a:ext cx="10058400" cy="2925210"/>
          </a:xfrm>
        </p:spPr>
        <p:txBody>
          <a:bodyPr/>
          <a:lstStyle/>
          <a:p>
            <a:r>
              <a:rPr lang="en-US" dirty="0"/>
              <a:t>❖ A piece of DNA, introduced into a </a:t>
            </a:r>
            <a:r>
              <a:rPr lang="en-US" dirty="0" smtClean="0"/>
              <a:t>foreign organism </a:t>
            </a:r>
            <a:r>
              <a:rPr lang="en-US" dirty="0"/>
              <a:t>would not be able to multiply itself in </a:t>
            </a:r>
            <a:r>
              <a:rPr lang="en-US" dirty="0" smtClean="0"/>
              <a:t>the organism.</a:t>
            </a:r>
          </a:p>
          <a:p>
            <a:r>
              <a:rPr lang="en-US" dirty="0" smtClean="0"/>
              <a:t>❖ </a:t>
            </a:r>
            <a:r>
              <a:rPr lang="en-US" dirty="0"/>
              <a:t>But when it gets incorporated into the </a:t>
            </a:r>
            <a:r>
              <a:rPr lang="en-US" dirty="0" smtClean="0"/>
              <a:t>genetic material </a:t>
            </a:r>
            <a:r>
              <a:rPr lang="en-US" dirty="0"/>
              <a:t>of the recipient, it may multiply and </a:t>
            </a:r>
            <a:r>
              <a:rPr lang="en-US" dirty="0" smtClean="0"/>
              <a:t>be inherited </a:t>
            </a:r>
            <a:r>
              <a:rPr lang="en-US" dirty="0"/>
              <a:t>along with the host DNA</a:t>
            </a:r>
            <a:r>
              <a:rPr lang="en-US" dirty="0" smtClean="0"/>
              <a:t>.</a:t>
            </a:r>
          </a:p>
          <a:p>
            <a:r>
              <a:rPr lang="en-US" dirty="0" smtClean="0"/>
              <a:t>❖ </a:t>
            </a:r>
            <a:r>
              <a:rPr lang="en-US" dirty="0"/>
              <a:t>The foreign piece of DNA after becoming a part </a:t>
            </a:r>
            <a:r>
              <a:rPr lang="en-US" dirty="0" smtClean="0"/>
              <a:t> of the </a:t>
            </a:r>
            <a:r>
              <a:rPr lang="en-US" dirty="0"/>
              <a:t>chromosome, it possesses the ability </a:t>
            </a:r>
            <a:r>
              <a:rPr lang="en-US" dirty="0" smtClean="0"/>
              <a:t>to replicate.</a:t>
            </a:r>
          </a:p>
          <a:p>
            <a:r>
              <a:rPr lang="en-US" dirty="0" smtClean="0"/>
              <a:t>❖ </a:t>
            </a:r>
            <a:r>
              <a:rPr lang="en-US" dirty="0"/>
              <a:t>There is a specific DNA sequence called the </a:t>
            </a:r>
            <a:r>
              <a:rPr lang="en-US" dirty="0" smtClean="0"/>
              <a:t>origin of </a:t>
            </a:r>
            <a:r>
              <a:rPr lang="en-US" dirty="0"/>
              <a:t>replication in a chromosome that is </a:t>
            </a:r>
            <a:r>
              <a:rPr lang="en-US" dirty="0" smtClean="0"/>
              <a:t>responsible for </a:t>
            </a:r>
            <a:r>
              <a:rPr lang="en-US" dirty="0"/>
              <a:t>initiating replication.</a:t>
            </a:r>
          </a:p>
        </p:txBody>
      </p:sp>
      <p:sp>
        <p:nvSpPr>
          <p:cNvPr id="1048615" name="Content Placeholder 2"/>
          <p:cNvSpPr txBox="1"/>
          <p:nvPr/>
        </p:nvSpPr>
        <p:spPr>
          <a:xfrm>
            <a:off x="7068820" y="778964"/>
            <a:ext cx="3590290" cy="1254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00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 piece of DNA, introduced into a foreign organism would not be able to multiply itself in the organism.</a:t>
            </a:r>
          </a:p>
          <a:p>
            <a:r>
              <a:rPr lang="en-US" smtClean="0"/>
              <a:t> But when it gets incorporated into the genetic material of the recipient, it may multiply and be inherited along with the host DNA.</a:t>
            </a:r>
          </a:p>
          <a:p>
            <a:r>
              <a:rPr lang="en-US" smtClean="0"/>
              <a:t>❖ The foreign piece of DNA after becoming a part of the chromosome, it possesses the ability to replicate.</a:t>
            </a:r>
          </a:p>
          <a:p>
            <a:r>
              <a:rPr lang="en-US" smtClean="0"/>
              <a:t>❖ There is a specific DNA sequence called the origin of replication in a chromosome that is responsible for initiating replication.</a:t>
            </a:r>
            <a:endParaRPr lang="en-US" dirty="0"/>
          </a:p>
        </p:txBody>
      </p:sp>
      <p:pic>
        <p:nvPicPr>
          <p:cNvPr id="2097157" name="Picture 4" descr="ene Modification – Biohackinf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0" y="642594"/>
            <a:ext cx="4895850" cy="2467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Recombinant DNA</a:t>
            </a:r>
            <a:endParaRPr lang="en-US" dirty="0"/>
          </a:p>
        </p:txBody>
      </p:sp>
      <p:sp>
        <p:nvSpPr>
          <p:cNvPr id="1048617" name="Content Placeholder 2"/>
          <p:cNvSpPr>
            <a:spLocks noGrp="1"/>
          </p:cNvSpPr>
          <p:nvPr>
            <p:ph idx="1"/>
          </p:nvPr>
        </p:nvSpPr>
        <p:spPr>
          <a:xfrm>
            <a:off x="7441882" y="2014194"/>
            <a:ext cx="3111818" cy="4177056"/>
          </a:xfrm>
        </p:spPr>
        <p:txBody>
          <a:bodyPr>
            <a:normAutofit fontScale="94444" lnSpcReduction="10000"/>
          </a:bodyPr>
          <a:lstStyle/>
          <a:p>
            <a:r>
              <a:rPr lang="en-US" dirty="0"/>
              <a:t>Idea of Artificial Recombinant DNA </a:t>
            </a:r>
            <a:r>
              <a:rPr lang="en-US" dirty="0" smtClean="0"/>
              <a:t>Molecule emerged </a:t>
            </a:r>
            <a:r>
              <a:rPr lang="en-US" dirty="0"/>
              <a:t>from the possibility of linking of </a:t>
            </a:r>
            <a:r>
              <a:rPr lang="en-US" dirty="0" smtClean="0"/>
              <a:t>gene encoding </a:t>
            </a:r>
            <a:r>
              <a:rPr lang="en-US" dirty="0"/>
              <a:t>antibiotic resistance with a </a:t>
            </a:r>
            <a:r>
              <a:rPr lang="en-US" dirty="0" smtClean="0"/>
              <a:t>native plasmid </a:t>
            </a:r>
            <a:r>
              <a:rPr lang="en-US" dirty="0"/>
              <a:t>of Salmonella typhimurium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❖ </a:t>
            </a:r>
            <a:r>
              <a:rPr lang="en-US" dirty="0"/>
              <a:t>Stanley Cohen and Herbert </a:t>
            </a:r>
            <a:r>
              <a:rPr lang="en-US" dirty="0" smtClean="0"/>
              <a:t>Boyer In </a:t>
            </a:r>
            <a:r>
              <a:rPr lang="en-US" dirty="0"/>
              <a:t>1972, isolated the antibiotic resistance </a:t>
            </a:r>
            <a:r>
              <a:rPr lang="en-US" dirty="0" smtClean="0"/>
              <a:t>gene by </a:t>
            </a:r>
            <a:r>
              <a:rPr lang="en-US" dirty="0"/>
              <a:t>cutting out a piece of DNA from a plasmid, which was responsible for giving </a:t>
            </a:r>
            <a:r>
              <a:rPr lang="en-US" dirty="0" smtClean="0"/>
              <a:t>antibiotic resistance 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97158" name="Picture 2" descr="lass 12 Biology - Biotechnology: Principles and Processe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322538"/>
            <a:ext cx="4095750" cy="2840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1178</Words>
  <Application>Microsoft Office PowerPoint</Application>
  <PresentationFormat>Custom</PresentationFormat>
  <Paragraphs>81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Savon</vt:lpstr>
      <vt:lpstr>biotechnology</vt:lpstr>
      <vt:lpstr>Biotechnology </vt:lpstr>
      <vt:lpstr>Definition of biotechnology </vt:lpstr>
      <vt:lpstr>Biotechnology may be studied in two phases:</vt:lpstr>
      <vt:lpstr>Traditional Biotechnology</vt:lpstr>
      <vt:lpstr>Modern biotechnology </vt:lpstr>
      <vt:lpstr>Principles of Biotechnology</vt:lpstr>
      <vt:lpstr>Recombinant DNA</vt:lpstr>
      <vt:lpstr>Recombinant DNA</vt:lpstr>
      <vt:lpstr>RECOMBINANT DNA</vt:lpstr>
      <vt:lpstr>RECOMBINANT DNA</vt:lpstr>
      <vt:lpstr>Slide 12</vt:lpstr>
      <vt:lpstr>Recombinant DNA</vt:lpstr>
      <vt:lpstr>RECOMBINANT DNA </vt:lpstr>
      <vt:lpstr>GENETICALLY MODIFIED ORGANISM (GMO)</vt:lpstr>
      <vt:lpstr>Slide 16</vt:lpstr>
      <vt:lpstr>RESTRICTION ENZYME   Molecular Scissors :-Exonucleases Endonucleases Biotechnology Restriction Enzymes These enzymes belongs to a larger class of enzymes called Nucleases.</vt:lpstr>
      <vt:lpstr>RESTRICTION ENDONUCLEASE</vt:lpstr>
      <vt:lpstr>Slide 19</vt:lpstr>
      <vt:lpstr>NAMING OF RESTRICTION ENDONUCLEASE</vt:lpstr>
      <vt:lpstr>Palindromic sequence </vt:lpstr>
      <vt:lpstr>Slide 22</vt:lpstr>
      <vt:lpstr>Slide 23</vt:lpstr>
      <vt:lpstr>DNA LIGASE </vt:lpstr>
      <vt:lpstr>DNA LIGASE </vt:lpstr>
      <vt:lpstr>ALKALINE PHOSPHATASE 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</dc:title>
  <dc:creator>Microsoft Office User</dc:creator>
  <cp:lastModifiedBy>SUJIT SINGH</cp:lastModifiedBy>
  <cp:revision>1</cp:revision>
  <dcterms:created xsi:type="dcterms:W3CDTF">2020-08-12T04:42:17Z</dcterms:created>
  <dcterms:modified xsi:type="dcterms:W3CDTF">2020-08-17T02:43:33Z</dcterms:modified>
</cp:coreProperties>
</file>