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60" r:id="rId3"/>
    <p:sldId id="259" r:id="rId4"/>
    <p:sldId id="258" r:id="rId5"/>
    <p:sldId id="261" r:id="rId6"/>
    <p:sldId id="262" r:id="rId7"/>
    <p:sldId id="263" r:id="rId8"/>
    <p:sldId id="257" r:id="rId9"/>
    <p:sldId id="264" r:id="rId10"/>
    <p:sldId id="274" r:id="rId11"/>
    <p:sldId id="265" r:id="rId12"/>
    <p:sldId id="273" r:id="rId13"/>
    <p:sldId id="266" r:id="rId14"/>
    <p:sldId id="271" r:id="rId15"/>
    <p:sldId id="267" r:id="rId16"/>
    <p:sldId id="268" r:id="rId17"/>
    <p:sldId id="269" r:id="rId18"/>
    <p:sldId id="270" r:id="rId19"/>
    <p:sldId id="272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45"/>
    <p:restoredTop sz="94514"/>
  </p:normalViewPr>
  <p:slideViewPr>
    <p:cSldViewPr snapToGrid="0" snapToObjects="1">
      <p:cViewPr varScale="1">
        <p:scale>
          <a:sx n="69" d="100"/>
          <a:sy n="69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214C94-0CFA-D34F-B7D6-00E18D5A5CAF}" type="doc">
      <dgm:prSet loTypeId="urn:microsoft.com/office/officeart/2005/8/layout/radial4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216725-8DFF-7944-A4D8-38EE07F0CD2E}">
      <dgm:prSet phldrT="[Text]"/>
      <dgm:spPr/>
      <dgm:t>
        <a:bodyPr/>
        <a:lstStyle/>
        <a:p>
          <a:r>
            <a:rPr lang="en-US" dirty="0" smtClean="0"/>
            <a:t>vectors</a:t>
          </a:r>
          <a:endParaRPr lang="en-US" dirty="0"/>
        </a:p>
      </dgm:t>
    </dgm:pt>
    <dgm:pt modelId="{D1E125D4-830A-6E4A-8EDC-3087CD44D5F9}" type="parTrans" cxnId="{377DF795-32A1-0F48-B726-3B5501BFD58A}">
      <dgm:prSet/>
      <dgm:spPr/>
      <dgm:t>
        <a:bodyPr/>
        <a:lstStyle/>
        <a:p>
          <a:endParaRPr lang="en-US"/>
        </a:p>
      </dgm:t>
    </dgm:pt>
    <dgm:pt modelId="{060FB22D-A201-584B-84A4-9631D3640699}" type="sibTrans" cxnId="{377DF795-32A1-0F48-B726-3B5501BFD58A}">
      <dgm:prSet/>
      <dgm:spPr/>
      <dgm:t>
        <a:bodyPr/>
        <a:lstStyle/>
        <a:p>
          <a:endParaRPr lang="en-US"/>
        </a:p>
      </dgm:t>
    </dgm:pt>
    <dgm:pt modelId="{727746BB-B719-F846-ADCE-EFA2883E6002}">
      <dgm:prSet phldrT="[Text]"/>
      <dgm:spPr/>
      <dgm:t>
        <a:bodyPr/>
        <a:lstStyle/>
        <a:p>
          <a:r>
            <a:rPr lang="en-US" dirty="0" smtClean="0"/>
            <a:t>Cloning vectors </a:t>
          </a:r>
          <a:endParaRPr lang="en-US" dirty="0"/>
        </a:p>
      </dgm:t>
    </dgm:pt>
    <dgm:pt modelId="{FC9AAA02-55F4-0146-AD5F-4CD1148F56EF}" type="parTrans" cxnId="{9790008F-A071-3F40-B2B6-CE611D4F6FB1}">
      <dgm:prSet/>
      <dgm:spPr/>
      <dgm:t>
        <a:bodyPr/>
        <a:lstStyle/>
        <a:p>
          <a:endParaRPr lang="en-US"/>
        </a:p>
      </dgm:t>
    </dgm:pt>
    <dgm:pt modelId="{57B6C18E-CC12-9A4F-83B6-6D92130F2CC3}" type="sibTrans" cxnId="{9790008F-A071-3F40-B2B6-CE611D4F6FB1}">
      <dgm:prSet/>
      <dgm:spPr/>
      <dgm:t>
        <a:bodyPr/>
        <a:lstStyle/>
        <a:p>
          <a:endParaRPr lang="en-US"/>
        </a:p>
      </dgm:t>
    </dgm:pt>
    <dgm:pt modelId="{4785D50B-953A-6C43-B990-4C873982142C}">
      <dgm:prSet/>
      <dgm:spPr/>
      <dgm:t>
        <a:bodyPr/>
        <a:lstStyle/>
        <a:p>
          <a:r>
            <a:rPr lang="en-US" dirty="0" smtClean="0"/>
            <a:t>Expression vectors </a:t>
          </a:r>
          <a:endParaRPr lang="en-US" dirty="0"/>
        </a:p>
      </dgm:t>
    </dgm:pt>
    <dgm:pt modelId="{F4D9C829-9BA1-1B48-B918-3825A8A35909}" type="parTrans" cxnId="{2BCC7E16-F8CE-0A4D-9542-7793E0460974}">
      <dgm:prSet/>
      <dgm:spPr/>
      <dgm:t>
        <a:bodyPr/>
        <a:lstStyle/>
        <a:p>
          <a:endParaRPr lang="en-US"/>
        </a:p>
      </dgm:t>
    </dgm:pt>
    <dgm:pt modelId="{742F2CE5-CF0C-D448-9F09-CA44CE371D48}" type="sibTrans" cxnId="{2BCC7E16-F8CE-0A4D-9542-7793E0460974}">
      <dgm:prSet/>
      <dgm:spPr/>
      <dgm:t>
        <a:bodyPr/>
        <a:lstStyle/>
        <a:p>
          <a:endParaRPr lang="en-US"/>
        </a:p>
      </dgm:t>
    </dgm:pt>
    <dgm:pt modelId="{4ECC1741-813D-004E-8A3C-1DD5A207D7AC}" type="pres">
      <dgm:prSet presAssocID="{09214C94-0CFA-D34F-B7D6-00E18D5A5CA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F34095-DF2F-3940-B7FD-9237F9CD86FE}" type="pres">
      <dgm:prSet presAssocID="{AE216725-8DFF-7944-A4D8-38EE07F0CD2E}" presName="centerShape" presStyleLbl="node0" presStyleIdx="0" presStyleCnt="1"/>
      <dgm:spPr/>
      <dgm:t>
        <a:bodyPr/>
        <a:lstStyle/>
        <a:p>
          <a:endParaRPr lang="en-US"/>
        </a:p>
      </dgm:t>
    </dgm:pt>
    <dgm:pt modelId="{7F37FF1C-D134-2A4D-A281-E1B3118E304E}" type="pres">
      <dgm:prSet presAssocID="{FC9AAA02-55F4-0146-AD5F-4CD1148F56EF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5DF954EE-16F1-9042-AA95-F29F253EAEE7}" type="pres">
      <dgm:prSet presAssocID="{727746BB-B719-F846-ADCE-EFA2883E600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AD7EA-0F2D-234E-B04C-855AB6EB27B8}" type="pres">
      <dgm:prSet presAssocID="{F4D9C829-9BA1-1B48-B918-3825A8A35909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BAC9FEFF-B139-B84A-A94A-FB8E87413614}" type="pres">
      <dgm:prSet presAssocID="{4785D50B-953A-6C43-B990-4C873982142C}" presName="node" presStyleLbl="node1" presStyleIdx="1" presStyleCnt="2" custRadScaleRad="121639" custRadScaleInc="-122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7DF795-32A1-0F48-B726-3B5501BFD58A}" srcId="{09214C94-0CFA-D34F-B7D6-00E18D5A5CAF}" destId="{AE216725-8DFF-7944-A4D8-38EE07F0CD2E}" srcOrd="0" destOrd="0" parTransId="{D1E125D4-830A-6E4A-8EDC-3087CD44D5F9}" sibTransId="{060FB22D-A201-584B-84A4-9631D3640699}"/>
    <dgm:cxn modelId="{D1ACC2BE-AC7E-5444-B3FE-FE004856459A}" type="presOf" srcId="{727746BB-B719-F846-ADCE-EFA2883E6002}" destId="{5DF954EE-16F1-9042-AA95-F29F253EAEE7}" srcOrd="0" destOrd="0" presId="urn:microsoft.com/office/officeart/2005/8/layout/radial4"/>
    <dgm:cxn modelId="{39DB63F8-481A-BD43-B3A9-E8E14D454BAE}" type="presOf" srcId="{F4D9C829-9BA1-1B48-B918-3825A8A35909}" destId="{A47AD7EA-0F2D-234E-B04C-855AB6EB27B8}" srcOrd="0" destOrd="0" presId="urn:microsoft.com/office/officeart/2005/8/layout/radial4"/>
    <dgm:cxn modelId="{1A4B387A-403D-9646-8A24-3C12B84045D4}" type="presOf" srcId="{09214C94-0CFA-D34F-B7D6-00E18D5A5CAF}" destId="{4ECC1741-813D-004E-8A3C-1DD5A207D7AC}" srcOrd="0" destOrd="0" presId="urn:microsoft.com/office/officeart/2005/8/layout/radial4"/>
    <dgm:cxn modelId="{85DA0BB3-8E89-0B40-9C60-792B4820AE7D}" type="presOf" srcId="{AE216725-8DFF-7944-A4D8-38EE07F0CD2E}" destId="{1AF34095-DF2F-3940-B7FD-9237F9CD86FE}" srcOrd="0" destOrd="0" presId="urn:microsoft.com/office/officeart/2005/8/layout/radial4"/>
    <dgm:cxn modelId="{2BCC7E16-F8CE-0A4D-9542-7793E0460974}" srcId="{AE216725-8DFF-7944-A4D8-38EE07F0CD2E}" destId="{4785D50B-953A-6C43-B990-4C873982142C}" srcOrd="1" destOrd="0" parTransId="{F4D9C829-9BA1-1B48-B918-3825A8A35909}" sibTransId="{742F2CE5-CF0C-D448-9F09-CA44CE371D48}"/>
    <dgm:cxn modelId="{BFB24AD4-89FC-B947-9EA4-96032BC571D6}" type="presOf" srcId="{4785D50B-953A-6C43-B990-4C873982142C}" destId="{BAC9FEFF-B139-B84A-A94A-FB8E87413614}" srcOrd="0" destOrd="0" presId="urn:microsoft.com/office/officeart/2005/8/layout/radial4"/>
    <dgm:cxn modelId="{9790008F-A071-3F40-B2B6-CE611D4F6FB1}" srcId="{AE216725-8DFF-7944-A4D8-38EE07F0CD2E}" destId="{727746BB-B719-F846-ADCE-EFA2883E6002}" srcOrd="0" destOrd="0" parTransId="{FC9AAA02-55F4-0146-AD5F-4CD1148F56EF}" sibTransId="{57B6C18E-CC12-9A4F-83B6-6D92130F2CC3}"/>
    <dgm:cxn modelId="{439FB048-FFE0-854D-A916-9E0FC8CC2967}" type="presOf" srcId="{FC9AAA02-55F4-0146-AD5F-4CD1148F56EF}" destId="{7F37FF1C-D134-2A4D-A281-E1B3118E304E}" srcOrd="0" destOrd="0" presId="urn:microsoft.com/office/officeart/2005/8/layout/radial4"/>
    <dgm:cxn modelId="{26EF9C11-28E3-8943-BABE-44B0B1DA977D}" type="presParOf" srcId="{4ECC1741-813D-004E-8A3C-1DD5A207D7AC}" destId="{1AF34095-DF2F-3940-B7FD-9237F9CD86FE}" srcOrd="0" destOrd="0" presId="urn:microsoft.com/office/officeart/2005/8/layout/radial4"/>
    <dgm:cxn modelId="{2F7214B4-48C4-D749-A446-1233001D95F7}" type="presParOf" srcId="{4ECC1741-813D-004E-8A3C-1DD5A207D7AC}" destId="{7F37FF1C-D134-2A4D-A281-E1B3118E304E}" srcOrd="1" destOrd="0" presId="urn:microsoft.com/office/officeart/2005/8/layout/radial4"/>
    <dgm:cxn modelId="{C9AE2199-E7E2-A94D-AAAF-038D992F42FC}" type="presParOf" srcId="{4ECC1741-813D-004E-8A3C-1DD5A207D7AC}" destId="{5DF954EE-16F1-9042-AA95-F29F253EAEE7}" srcOrd="2" destOrd="0" presId="urn:microsoft.com/office/officeart/2005/8/layout/radial4"/>
    <dgm:cxn modelId="{A815270F-B0AA-4B42-8969-06DF22851E63}" type="presParOf" srcId="{4ECC1741-813D-004E-8A3C-1DD5A207D7AC}" destId="{A47AD7EA-0F2D-234E-B04C-855AB6EB27B8}" srcOrd="3" destOrd="0" presId="urn:microsoft.com/office/officeart/2005/8/layout/radial4"/>
    <dgm:cxn modelId="{596D1532-ECA4-D444-A1B1-1A6C791A84A9}" type="presParOf" srcId="{4ECC1741-813D-004E-8A3C-1DD5A207D7AC}" destId="{BAC9FEFF-B139-B84A-A94A-FB8E87413614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34095-DF2F-3940-B7FD-9237F9CD86FE}">
      <dsp:nvSpPr>
        <dsp:cNvPr id="0" name=""/>
        <dsp:cNvSpPr/>
      </dsp:nvSpPr>
      <dsp:spPr>
        <a:xfrm>
          <a:off x="1867895" y="1261524"/>
          <a:ext cx="1722899" cy="17228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vectors</a:t>
          </a:r>
          <a:endParaRPr lang="en-US" sz="2600" kern="1200" dirty="0"/>
        </a:p>
      </dsp:txBody>
      <dsp:txXfrm>
        <a:off x="2120208" y="1513837"/>
        <a:ext cx="1218273" cy="1218273"/>
      </dsp:txXfrm>
    </dsp:sp>
    <dsp:sp modelId="{7F37FF1C-D134-2A4D-A281-E1B3118E304E}">
      <dsp:nvSpPr>
        <dsp:cNvPr id="0" name=""/>
        <dsp:cNvSpPr/>
      </dsp:nvSpPr>
      <dsp:spPr>
        <a:xfrm rot="12900000">
          <a:off x="696824" y="939559"/>
          <a:ext cx="1386117" cy="49102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F954EE-16F1-9042-AA95-F29F253EAEE7}">
      <dsp:nvSpPr>
        <dsp:cNvPr id="0" name=""/>
        <dsp:cNvSpPr/>
      </dsp:nvSpPr>
      <dsp:spPr>
        <a:xfrm>
          <a:off x="3785" y="132848"/>
          <a:ext cx="1636754" cy="1309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Cloning vectors </a:t>
          </a:r>
          <a:endParaRPr lang="en-US" sz="2300" kern="1200" dirty="0"/>
        </a:p>
      </dsp:txBody>
      <dsp:txXfrm>
        <a:off x="42136" y="171199"/>
        <a:ext cx="1560052" cy="1232701"/>
      </dsp:txXfrm>
    </dsp:sp>
    <dsp:sp modelId="{A47AD7EA-0F2D-234E-B04C-855AB6EB27B8}">
      <dsp:nvSpPr>
        <dsp:cNvPr id="0" name=""/>
        <dsp:cNvSpPr/>
      </dsp:nvSpPr>
      <dsp:spPr>
        <a:xfrm rot="19347810">
          <a:off x="3328502" y="854954"/>
          <a:ext cx="1463286" cy="49102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12700" dir="5400000" algn="ctr" rotWithShape="0">
            <a:srgbClr val="000000">
              <a:alpha val="63000"/>
            </a:srgbClr>
          </a:outerShdw>
        </a:effectLst>
        <a:sp3d z="-2118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AC9FEFF-B139-B84A-A94A-FB8E87413614}">
      <dsp:nvSpPr>
        <dsp:cNvPr id="0" name=""/>
        <dsp:cNvSpPr/>
      </dsp:nvSpPr>
      <dsp:spPr>
        <a:xfrm>
          <a:off x="3821936" y="0"/>
          <a:ext cx="1636754" cy="1309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Expression vectors </a:t>
          </a:r>
          <a:endParaRPr lang="en-US" sz="2300" kern="1200" dirty="0"/>
        </a:p>
      </dsp:txBody>
      <dsp:txXfrm>
        <a:off x="3860287" y="38351"/>
        <a:ext cx="1560052" cy="1232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31/08/2020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Biotechnology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-2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9223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ext Biotechnology News | eBio World: Cloning into a Plasmi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4728" y="678873"/>
            <a:ext cx="6968836" cy="569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30289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Bacteriophage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more efficient than plasmids for cloning large DNA inserts.</a:t>
            </a:r>
          </a:p>
          <a:p>
            <a:r>
              <a:rPr lang="en-US" dirty="0"/>
              <a:t>Phage </a:t>
            </a:r>
            <a:r>
              <a:rPr lang="en-US" dirty="0" err="1"/>
              <a:t>λ</a:t>
            </a:r>
            <a:r>
              <a:rPr lang="en-US" dirty="0"/>
              <a:t> and M13 phage are commonly used bacteriophages in gene cloning.</a:t>
            </a:r>
          </a:p>
          <a:p>
            <a:r>
              <a:rPr lang="en-US" dirty="0"/>
              <a:t>53 kb DNA can be packaged in the bacteriophage.</a:t>
            </a:r>
          </a:p>
          <a:p>
            <a:r>
              <a:rPr lang="en-US" dirty="0"/>
              <a:t>The screening of phage plaques is much easier than the screening of recombinant bacterial colonies.</a:t>
            </a:r>
          </a:p>
          <a:p>
            <a:r>
              <a:rPr lang="en-US" dirty="0"/>
              <a:t>A bacteriophage is a type of virus that </a:t>
            </a:r>
            <a:r>
              <a:rPr lang="en-US" dirty="0" smtClean="0"/>
              <a:t>infects bacteria.</a:t>
            </a:r>
          </a:p>
          <a:p>
            <a:r>
              <a:rPr lang="en-US" dirty="0" smtClean="0"/>
              <a:t>❖ </a:t>
            </a:r>
            <a:r>
              <a:rPr lang="en-US" dirty="0"/>
              <a:t>In fact, the word "bacteriophage" literally </a:t>
            </a:r>
            <a:r>
              <a:rPr lang="en-US" dirty="0" smtClean="0"/>
              <a:t>means” bacteria </a:t>
            </a:r>
            <a:r>
              <a:rPr lang="en-US" dirty="0"/>
              <a:t>eater," because bacteriophages </a:t>
            </a:r>
            <a:r>
              <a:rPr lang="en-US" dirty="0" smtClean="0"/>
              <a:t>destroy their </a:t>
            </a:r>
            <a:r>
              <a:rPr lang="en-US" dirty="0"/>
              <a:t>host cells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All bacteriophages are composed of a nucleic </a:t>
            </a:r>
            <a:r>
              <a:rPr lang="en-US" dirty="0" smtClean="0"/>
              <a:t>acid molecule </a:t>
            </a:r>
            <a:r>
              <a:rPr lang="en-US" dirty="0"/>
              <a:t>that is surrounded by a protein structure.</a:t>
            </a:r>
          </a:p>
        </p:txBody>
      </p:sp>
    </p:spTree>
    <p:extLst>
      <p:ext uri="{BB962C8B-B14F-4D97-AF65-F5344CB8AC3E}">
        <p14:creationId xmlns:p14="http://schemas.microsoft.com/office/powerpoint/2010/main" xmlns="" val="509560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 descr="3 2322 pp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9745" y="1233056"/>
            <a:ext cx="6941128" cy="480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38402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Cosmid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Cosmid ( cos + plasmid ) Vectors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The term cosmid is a combination of two words</a:t>
            </a:r>
            <a:r>
              <a:rPr lang="en-US" dirty="0" smtClean="0"/>
              <a:t>, COS </a:t>
            </a:r>
            <a:r>
              <a:rPr lang="en-US" dirty="0"/>
              <a:t>+ MID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Cos sequences are 200 base pairs long </a:t>
            </a:r>
            <a:r>
              <a:rPr lang="en-US" dirty="0" smtClean="0"/>
              <a:t>nucleotide sequences </a:t>
            </a:r>
            <a:r>
              <a:rPr lang="en-US" dirty="0"/>
              <a:t>that are recognized for packaging </a:t>
            </a:r>
            <a:r>
              <a:rPr lang="en-US" dirty="0" smtClean="0"/>
              <a:t>a phage </a:t>
            </a:r>
            <a:r>
              <a:rPr lang="en-US" dirty="0"/>
              <a:t>DNA molecule into its protein capsule</a:t>
            </a:r>
            <a:r>
              <a:rPr lang="en-US" dirty="0" smtClean="0"/>
              <a:t>.</a:t>
            </a:r>
          </a:p>
          <a:p>
            <a:r>
              <a:rPr lang="en-US" dirty="0"/>
              <a:t>COS is taken from COS site of Lambda phage </a:t>
            </a:r>
            <a:r>
              <a:rPr lang="en-US" dirty="0" smtClean="0"/>
              <a:t>and MID </a:t>
            </a:r>
            <a:r>
              <a:rPr lang="en-US" dirty="0"/>
              <a:t>is taken from plasmid DNA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Cosmid was developed for the first time </a:t>
            </a:r>
            <a:r>
              <a:rPr lang="en-US" dirty="0" smtClean="0"/>
              <a:t>by Collins </a:t>
            </a:r>
            <a:r>
              <a:rPr lang="en-US" dirty="0"/>
              <a:t>and Hons (1978</a:t>
            </a:r>
            <a:r>
              <a:rPr lang="en-US" dirty="0" smtClean="0"/>
              <a:t>).</a:t>
            </a:r>
          </a:p>
          <a:p>
            <a:r>
              <a:rPr lang="en-US" dirty="0" smtClean="0"/>
              <a:t>❖ </a:t>
            </a:r>
            <a:r>
              <a:rPr lang="en-US" dirty="0"/>
              <a:t>Cosmids can be used to clone DNA </a:t>
            </a:r>
            <a:r>
              <a:rPr lang="en-US" dirty="0" smtClean="0"/>
              <a:t>fragments </a:t>
            </a:r>
            <a:r>
              <a:rPr lang="en-US" dirty="0" err="1" smtClean="0"/>
              <a:t>upto</a:t>
            </a:r>
            <a:r>
              <a:rPr lang="en-US" dirty="0" smtClean="0"/>
              <a:t> </a:t>
            </a:r>
            <a:r>
              <a:rPr lang="en-US" dirty="0"/>
              <a:t>45 kb in length.</a:t>
            </a:r>
          </a:p>
        </p:txBody>
      </p:sp>
    </p:spTree>
    <p:extLst>
      <p:ext uri="{BB962C8B-B14F-4D97-AF65-F5344CB8AC3E}">
        <p14:creationId xmlns:p14="http://schemas.microsoft.com/office/powerpoint/2010/main" xmlns="" val="1245922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smids ( hybrid cloning vectors)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3673" y="595745"/>
            <a:ext cx="9864435" cy="580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00778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Phagemids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54" y="2014194"/>
            <a:ext cx="8194964" cy="3931920"/>
          </a:xfrm>
        </p:spPr>
        <p:txBody>
          <a:bodyPr/>
          <a:lstStyle/>
          <a:p>
            <a:r>
              <a:rPr lang="en-US" dirty="0"/>
              <a:t>Phagemid is a composite structure made </a:t>
            </a:r>
            <a:r>
              <a:rPr lang="en-US" dirty="0" smtClean="0"/>
              <a:t>of bacteriophage </a:t>
            </a:r>
            <a:r>
              <a:rPr lang="en-US" dirty="0"/>
              <a:t>and plasmid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They are used for carrying larger </a:t>
            </a:r>
            <a:r>
              <a:rPr lang="en-US" dirty="0" smtClean="0"/>
              <a:t>DNA sequences.</a:t>
            </a:r>
          </a:p>
          <a:p>
            <a:r>
              <a:rPr lang="en-US" dirty="0" smtClean="0"/>
              <a:t>these </a:t>
            </a:r>
            <a:r>
              <a:rPr lang="en-US" dirty="0"/>
              <a:t>are artificial vectors.</a:t>
            </a:r>
          </a:p>
          <a:p>
            <a:r>
              <a:rPr lang="en-US" dirty="0"/>
              <a:t>They are used in combination with M13 phage.</a:t>
            </a:r>
          </a:p>
          <a:p>
            <a:r>
              <a:rPr lang="en-US" dirty="0"/>
              <a:t>They possess multiple cloning sites and an inducible lac gene promoter.</a:t>
            </a:r>
          </a:p>
          <a:p>
            <a:r>
              <a:rPr lang="en-US" dirty="0"/>
              <a:t>They are identified by blue-white screening</a:t>
            </a:r>
          </a:p>
          <a:p>
            <a:endParaRPr lang="en-US" dirty="0"/>
          </a:p>
        </p:txBody>
      </p:sp>
      <p:pic>
        <p:nvPicPr>
          <p:cNvPr id="11266" name="Picture 2" descr="hagemids: pET vectors and T7 control – The Bumbling Biochem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18764" y="1046890"/>
            <a:ext cx="3477491" cy="489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46710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Yeast </a:t>
            </a:r>
            <a:r>
              <a:rPr lang="en-US" dirty="0" smtClean="0"/>
              <a:t>Artificial Chromosome </a:t>
            </a:r>
            <a:r>
              <a:rPr lang="en-US" dirty="0"/>
              <a:t>(YAC)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used to clone DNA fragments </a:t>
            </a:r>
            <a:r>
              <a:rPr lang="en-US" dirty="0" smtClean="0"/>
              <a:t>of more </a:t>
            </a:r>
            <a:r>
              <a:rPr lang="en-US" dirty="0"/>
              <a:t>than 1 Mb – </a:t>
            </a:r>
            <a:r>
              <a:rPr lang="en-US" dirty="0" smtClean="0"/>
              <a:t>Mega base </a:t>
            </a:r>
            <a:r>
              <a:rPr lang="en-US" dirty="0"/>
              <a:t>pairs (106 </a:t>
            </a:r>
            <a:r>
              <a:rPr lang="en-US" dirty="0" err="1"/>
              <a:t>bp</a:t>
            </a:r>
            <a:r>
              <a:rPr lang="en-US" dirty="0"/>
              <a:t>) </a:t>
            </a:r>
            <a:r>
              <a:rPr lang="en-US" dirty="0" smtClean="0"/>
              <a:t>in size</a:t>
            </a:r>
            <a:r>
              <a:rPr lang="en-US" dirty="0"/>
              <a:t>, therefore, they have been </a:t>
            </a:r>
            <a:r>
              <a:rPr lang="en-US" dirty="0" smtClean="0"/>
              <a:t>exploited extensively </a:t>
            </a:r>
            <a:r>
              <a:rPr lang="en-US" dirty="0"/>
              <a:t>in mapping the large genomes</a:t>
            </a:r>
            <a:r>
              <a:rPr lang="en-US" dirty="0" smtClean="0"/>
              <a:t>, </a:t>
            </a:r>
            <a:r>
              <a:rPr lang="en-US" dirty="0" err="1" smtClean="0"/>
              <a:t>e.g</a:t>
            </a:r>
            <a:r>
              <a:rPr lang="en-US" dirty="0"/>
              <a:t>, in the Human Genome Project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These vectors contain the telomeric sequence</a:t>
            </a:r>
            <a:r>
              <a:rPr lang="en-US" dirty="0" smtClean="0"/>
              <a:t>, the </a:t>
            </a:r>
            <a:r>
              <a:rPr lang="en-US" dirty="0"/>
              <a:t>centromere and the </a:t>
            </a:r>
            <a:r>
              <a:rPr lang="en-US" dirty="0" smtClean="0"/>
              <a:t>autonomously replicating </a:t>
            </a:r>
            <a:r>
              <a:rPr lang="en-US" dirty="0"/>
              <a:t>sequence from yeast chromosomes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They also contain restriction enzyme sites </a:t>
            </a:r>
            <a:r>
              <a:rPr lang="en-US" dirty="0" smtClean="0"/>
              <a:t>and genes </a:t>
            </a:r>
            <a:r>
              <a:rPr lang="en-US" dirty="0"/>
              <a:t>which act as selectable markers in yeast.</a:t>
            </a:r>
          </a:p>
        </p:txBody>
      </p:sp>
    </p:spTree>
    <p:extLst>
      <p:ext uri="{BB962C8B-B14F-4D97-AF65-F5344CB8AC3E}">
        <p14:creationId xmlns:p14="http://schemas.microsoft.com/office/powerpoint/2010/main" xmlns="" val="1390210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ast artificial chromosome (YAC)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6074" y="457199"/>
            <a:ext cx="8880762" cy="586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29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Bacterial </a:t>
            </a:r>
            <a:r>
              <a:rPr lang="en-US" dirty="0" smtClean="0"/>
              <a:t>Artificial Chromosome </a:t>
            </a:r>
            <a:r>
              <a:rPr lang="en-US" dirty="0"/>
              <a:t>(BAC)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vectors based on natural</a:t>
            </a:r>
            <a:r>
              <a:rPr lang="en-US" dirty="0" smtClean="0"/>
              <a:t>, extra chromosomal </a:t>
            </a:r>
            <a:r>
              <a:rPr lang="en-US" dirty="0"/>
              <a:t>plasmid of E. coli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These vectors can accommodate </a:t>
            </a:r>
            <a:r>
              <a:rPr lang="en-US" dirty="0" smtClean="0"/>
              <a:t>up to </a:t>
            </a:r>
            <a:r>
              <a:rPr lang="en-US" dirty="0"/>
              <a:t>300-350 kb of foreign DNA and are also </a:t>
            </a:r>
            <a:r>
              <a:rPr lang="en-US" dirty="0" smtClean="0"/>
              <a:t>being used </a:t>
            </a:r>
            <a:r>
              <a:rPr lang="en-US" dirty="0"/>
              <a:t>in genome </a:t>
            </a:r>
            <a:r>
              <a:rPr lang="en-US" dirty="0" smtClean="0"/>
              <a:t>sequencing </a:t>
            </a:r>
            <a:r>
              <a:rPr lang="en-US" dirty="0"/>
              <a:t>project</a:t>
            </a:r>
            <a:r>
              <a:rPr lang="en-US" dirty="0" smtClean="0"/>
              <a:t>.</a:t>
            </a:r>
          </a:p>
          <a:p>
            <a:r>
              <a:rPr lang="en-US" dirty="0"/>
              <a:t>These are similar to E.coli plasmids vectors.</a:t>
            </a:r>
          </a:p>
          <a:p>
            <a:r>
              <a:rPr lang="en-US" dirty="0"/>
              <a:t>It is obtained from naturally occurring F’ plasmid.</a:t>
            </a:r>
          </a:p>
          <a:p>
            <a:r>
              <a:rPr lang="en-US" dirty="0"/>
              <a:t>These are used to study </a:t>
            </a:r>
            <a:r>
              <a:rPr lang="en-US" dirty="0" smtClean="0"/>
              <a:t>genetic disease .</a:t>
            </a:r>
          </a:p>
          <a:p>
            <a:r>
              <a:rPr lang="en-US" dirty="0" smtClean="0"/>
              <a:t>They </a:t>
            </a:r>
            <a:r>
              <a:rPr lang="en-US" dirty="0"/>
              <a:t>can accommodate large DNA sequences without any risk.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307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E BIG BAD BAC: BACTERIAL ARTIFICIAL CHROMOSOMES | SCQ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9018" y="429492"/>
            <a:ext cx="5846618" cy="560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42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047999"/>
            <a:ext cx="10058400" cy="5300174"/>
          </a:xfrm>
        </p:spPr>
        <p:txBody>
          <a:bodyPr/>
          <a:lstStyle/>
          <a:p>
            <a:pPr fontAlgn="base"/>
            <a:r>
              <a:rPr lang="en-US" dirty="0"/>
              <a:t>A vector is a DNA molecule that has the abil­ity to replicate autonomously in an appropri­ate host cell and into which the gene of inter­est (a foreign genetic sequence) is integrated. When we insert a foreign genetic sequence into the vector the aim is either to obtain numer­ous copies of the gene of interest or to obtain the product of that.</a:t>
            </a:r>
          </a:p>
          <a:p>
            <a:pPr fontAlgn="base"/>
            <a:r>
              <a:rPr lang="en-US" dirty="0"/>
              <a:t>Accordingly the design and features of the vectors used for the assigned activity vary. Due to this there are two types of vectors − the expression vectors and clon­ing vectors.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AutoShape 2" descr="hree Characteristics of an Idealized Cloning Vector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ene Cloning. Plasmids and Recombinant DNA. - Stock Vector , #A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6326" y="642594"/>
            <a:ext cx="2762250" cy="175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45894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Transposons or virus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40660" y="3403777"/>
            <a:ext cx="7685903" cy="8415179"/>
          </a:xfrm>
        </p:spPr>
        <p:txBody>
          <a:bodyPr/>
          <a:lstStyle/>
          <a:p>
            <a:r>
              <a:rPr lang="en-US" dirty="0"/>
              <a:t>Transposons are units of DNA which can </a:t>
            </a:r>
            <a:r>
              <a:rPr lang="en-US" dirty="0" smtClean="0"/>
              <a:t>move from </a:t>
            </a:r>
            <a:r>
              <a:rPr lang="en-US" dirty="0"/>
              <a:t>one DNA molecule to another hence </a:t>
            </a:r>
            <a:r>
              <a:rPr lang="en-US" dirty="0" smtClean="0"/>
              <a:t>are said </a:t>
            </a:r>
            <a:r>
              <a:rPr lang="en-US" dirty="0"/>
              <a:t>to be mobile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They are also called transposable elements </a:t>
            </a:r>
            <a:r>
              <a:rPr lang="en-US" dirty="0" smtClean="0"/>
              <a:t>or mobile </a:t>
            </a:r>
            <a:r>
              <a:rPr lang="en-US" dirty="0"/>
              <a:t>genes or jumping genes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Transposons were first observed </a:t>
            </a:r>
            <a:r>
              <a:rPr lang="en-US" dirty="0" smtClean="0"/>
              <a:t>by Barbara </a:t>
            </a:r>
            <a:r>
              <a:rPr lang="en-US" dirty="0"/>
              <a:t>Mc Clintock (1951) in Maize plants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3316" name="Picture 4" descr="ransposons: Jumping Genes at Cellular leve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0790" y="2014194"/>
            <a:ext cx="2590774" cy="442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4740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776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YPES&#10;Two types :-&#10;1) Cloning Vectors&#10;Propagation or cloning of DNA insert inside a 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1382" y="692728"/>
            <a:ext cx="7910945" cy="561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12719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95467351"/>
              </p:ext>
            </p:extLst>
          </p:nvPr>
        </p:nvGraphicFramePr>
        <p:xfrm>
          <a:off x="1066800" y="1274618"/>
          <a:ext cx="5458691" cy="3117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xpression vectors - YouTub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9236" y="2978727"/>
            <a:ext cx="5611091" cy="3532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loni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6" name="Picture 6" descr="loning vector - Wikipedi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727" y="3310803"/>
            <a:ext cx="209550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6244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Expression Vectors </a:t>
            </a:r>
            <a:endParaRPr lang="en-US" dirty="0"/>
          </a:p>
        </p:txBody>
      </p:sp>
      <p:sp>
        <p:nvSpPr>
          <p:cNvPr id="6" name="AutoShape 6" descr="ey Features of a Typical Expression Vector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/>
            <a:r>
              <a:rPr lang="en-US" dirty="0"/>
              <a:t>We use an expression vector when our aim is to obtain the protein prod­uct of our gene of interest. To get the pro­tein we need to allow the expression of our gene of interest (hence the name expres­sion vector) by employing the processes of transcription and translation.</a:t>
            </a:r>
          </a:p>
          <a:p>
            <a:pPr fontAlgn="base"/>
            <a:r>
              <a:rPr lang="en-US" dirty="0"/>
              <a:t>Apart from the three DNA sequences discussed above (origin of replication, selectable markers and multiple cloning sites), the expression vectors have some special additional se­quences as well.</a:t>
            </a:r>
          </a:p>
          <a:p>
            <a:endParaRPr lang="en-US" dirty="0"/>
          </a:p>
        </p:txBody>
      </p:sp>
      <p:sp>
        <p:nvSpPr>
          <p:cNvPr id="7" name="AutoShape 8" descr="ey Features of a Typical Expression Vector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49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Cloning vectors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We use a cloning vec­tor when our aim is to just obtain numer­ous copies (clones) of our gene of interest (hence the name cloning vectors). These are mostly used in construction of gene libraries. A number of organisms can be used as sources for cloning vectors.</a:t>
            </a:r>
          </a:p>
          <a:p>
            <a:pPr fontAlgn="base"/>
            <a:r>
              <a:rPr lang="en-US" dirty="0"/>
              <a:t>Some are created synthetically, as in the case of yeast artificial chromosomes and bacte­rial artificial chromosomes, while others are taken from bacteria and bacteriopha­ges. In all cases, the vector needs to be genetically modified in order to accommo­date the foreign DNA by creating an in­sertion site where the new DNA will fit­ted. Example: PUC cloning vectors, pBR322 cloning vectors,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813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fference Between Cloning Vector and Expression Vector | Compare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4655" y="969818"/>
            <a:ext cx="6303818" cy="506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59370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CLONING VECTOR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Cloning vectors are also called Vehicles </a:t>
            </a:r>
            <a:r>
              <a:rPr lang="en-US" dirty="0" smtClean="0"/>
              <a:t>for Cloning.</a:t>
            </a:r>
          </a:p>
          <a:p>
            <a:r>
              <a:rPr lang="en-US" dirty="0" smtClean="0"/>
              <a:t>❖ </a:t>
            </a:r>
            <a:r>
              <a:rPr lang="en-US" dirty="0"/>
              <a:t>The vectors are DNA molecules that can </a:t>
            </a:r>
            <a:r>
              <a:rPr lang="en-US" dirty="0" smtClean="0"/>
              <a:t>carry a </a:t>
            </a:r>
            <a:r>
              <a:rPr lang="en-US" dirty="0"/>
              <a:t>foreign DNA segment and replicate </a:t>
            </a:r>
            <a:r>
              <a:rPr lang="en-US" dirty="0" smtClean="0"/>
              <a:t>inside the </a:t>
            </a:r>
            <a:r>
              <a:rPr lang="en-US" dirty="0"/>
              <a:t>host cell</a:t>
            </a:r>
            <a:r>
              <a:rPr lang="en-US" dirty="0" smtClean="0"/>
              <a:t>.</a:t>
            </a:r>
          </a:p>
          <a:p>
            <a:r>
              <a:rPr lang="en-US" dirty="0"/>
              <a:t>Vectors may </a:t>
            </a:r>
            <a:r>
              <a:rPr lang="en-US" dirty="0" smtClean="0"/>
              <a:t>be</a:t>
            </a:r>
          </a:p>
          <a:p>
            <a:r>
              <a:rPr lang="en-US" dirty="0" smtClean="0"/>
              <a:t>● </a:t>
            </a:r>
            <a:r>
              <a:rPr lang="en-US" dirty="0"/>
              <a:t>Plasmids</a:t>
            </a:r>
            <a:r>
              <a:rPr lang="en-US" dirty="0" smtClean="0"/>
              <a:t>,</a:t>
            </a:r>
          </a:p>
          <a:p>
            <a:r>
              <a:rPr lang="en-US" dirty="0" smtClean="0"/>
              <a:t>● </a:t>
            </a:r>
            <a:r>
              <a:rPr lang="en-US" dirty="0"/>
              <a:t>Bacteriophage</a:t>
            </a:r>
            <a:r>
              <a:rPr lang="en-US" dirty="0" smtClean="0"/>
              <a:t>,</a:t>
            </a:r>
          </a:p>
          <a:p>
            <a:r>
              <a:rPr lang="en-US" dirty="0" smtClean="0"/>
              <a:t>● </a:t>
            </a:r>
            <a:r>
              <a:rPr lang="en-US" dirty="0"/>
              <a:t>Cosmids</a:t>
            </a:r>
            <a:r>
              <a:rPr lang="en-US" dirty="0" smtClean="0"/>
              <a:t>,</a:t>
            </a:r>
          </a:p>
          <a:p>
            <a:r>
              <a:rPr lang="en-US" dirty="0" smtClean="0"/>
              <a:t>● </a:t>
            </a:r>
            <a:r>
              <a:rPr lang="en-US" dirty="0"/>
              <a:t>Phagemid</a:t>
            </a:r>
            <a:r>
              <a:rPr lang="en-US" dirty="0" smtClean="0"/>
              <a:t>,</a:t>
            </a:r>
          </a:p>
          <a:p>
            <a:r>
              <a:rPr lang="en-US" dirty="0" smtClean="0"/>
              <a:t>● </a:t>
            </a:r>
            <a:r>
              <a:rPr lang="en-US" dirty="0"/>
              <a:t>Yeast Artificial Chromosomes (YACs</a:t>
            </a:r>
            <a:r>
              <a:rPr lang="en-US" dirty="0" smtClean="0"/>
              <a:t>),</a:t>
            </a:r>
          </a:p>
          <a:p>
            <a:r>
              <a:rPr lang="en-US" dirty="0" smtClean="0"/>
              <a:t>● </a:t>
            </a:r>
            <a:r>
              <a:rPr lang="en-US" dirty="0"/>
              <a:t>Bacterial Artificial chromosomes (BACs</a:t>
            </a:r>
            <a:r>
              <a:rPr lang="en-US" dirty="0" smtClean="0"/>
              <a:t>),</a:t>
            </a:r>
          </a:p>
          <a:p>
            <a:r>
              <a:rPr lang="en-US" dirty="0" smtClean="0"/>
              <a:t>● </a:t>
            </a:r>
            <a:r>
              <a:rPr lang="en-US" dirty="0"/>
              <a:t>Transposons or virus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❖ </a:t>
            </a:r>
            <a:r>
              <a:rPr lang="en-US" dirty="0"/>
              <a:t>Out of these vectors, plasmid vectors </a:t>
            </a:r>
            <a:r>
              <a:rPr lang="en-US" dirty="0" smtClean="0"/>
              <a:t>and bacteriophage </a:t>
            </a:r>
            <a:r>
              <a:rPr lang="en-US" dirty="0"/>
              <a:t>vectors are commonly used.</a:t>
            </a:r>
          </a:p>
        </p:txBody>
      </p:sp>
    </p:spTree>
    <p:extLst>
      <p:ext uri="{BB962C8B-B14F-4D97-AF65-F5344CB8AC3E}">
        <p14:creationId xmlns:p14="http://schemas.microsoft.com/office/powerpoint/2010/main" xmlns="" val="105735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Plasmid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plasmid is a small, extrachromosomal </a:t>
            </a:r>
            <a:r>
              <a:rPr lang="en-US" dirty="0" smtClean="0"/>
              <a:t>DNA molecule </a:t>
            </a:r>
            <a:r>
              <a:rPr lang="en-US" dirty="0"/>
              <a:t>within a prokaryotic cell that </a:t>
            </a:r>
            <a:r>
              <a:rPr lang="en-US" dirty="0" smtClean="0"/>
              <a:t>can replicate </a:t>
            </a:r>
            <a:r>
              <a:rPr lang="en-US" dirty="0"/>
              <a:t>independently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</a:t>
            </a:r>
            <a:r>
              <a:rPr lang="en-US" dirty="0"/>
              <a:t>were the first vectors used in gene cloning.</a:t>
            </a:r>
          </a:p>
          <a:p>
            <a:r>
              <a:rPr lang="en-US" dirty="0"/>
              <a:t>These are found in bacteria, eukaryotes and archaea.</a:t>
            </a:r>
          </a:p>
          <a:p>
            <a:r>
              <a:rPr lang="en-US" dirty="0"/>
              <a:t>These are natural, extrachromosomal, self-replicating DNA molecules.</a:t>
            </a:r>
          </a:p>
          <a:p>
            <a:r>
              <a:rPr lang="en-US" dirty="0"/>
              <a:t>They have a high copy number and possess antibiotic-resistant genes.</a:t>
            </a:r>
          </a:p>
          <a:p>
            <a:r>
              <a:rPr lang="en-US" dirty="0"/>
              <a:t>They encode proteins which are necessary for their own replication.</a:t>
            </a:r>
          </a:p>
          <a:p>
            <a:r>
              <a:rPr lang="en-US" dirty="0"/>
              <a:t>pBR322, pUC18, F-plasmid are some of the examples of plasmid vectors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20598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61</TotalTime>
  <Words>847</Words>
  <Application>Microsoft Macintosh PowerPoint</Application>
  <PresentationFormat>Custom</PresentationFormat>
  <Paragraphs>73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Savon</vt:lpstr>
      <vt:lpstr>Biotechnology </vt:lpstr>
      <vt:lpstr>Vectors </vt:lpstr>
      <vt:lpstr>Slide 3</vt:lpstr>
      <vt:lpstr>Slide 4</vt:lpstr>
      <vt:lpstr>Expression Vectors </vt:lpstr>
      <vt:lpstr>Cloning vectors </vt:lpstr>
      <vt:lpstr>Slide 7</vt:lpstr>
      <vt:lpstr>CLONING VECTOR </vt:lpstr>
      <vt:lpstr>Plasmid </vt:lpstr>
      <vt:lpstr>Slide 10</vt:lpstr>
      <vt:lpstr>Bacteriophage </vt:lpstr>
      <vt:lpstr>Slide 12</vt:lpstr>
      <vt:lpstr>Cosmid </vt:lpstr>
      <vt:lpstr>Slide 14</vt:lpstr>
      <vt:lpstr>Phagemids </vt:lpstr>
      <vt:lpstr>Yeast Artificial Chromosome (YAC)</vt:lpstr>
      <vt:lpstr>Slide 17</vt:lpstr>
      <vt:lpstr>Bacterial Artificial Chromosome (BAC)</vt:lpstr>
      <vt:lpstr>Slide 19</vt:lpstr>
      <vt:lpstr>Transposons or virus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Biotechnology </dc:title>
  <dc:creator>Microsoft Office User</dc:creator>
  <cp:lastModifiedBy>abc</cp:lastModifiedBy>
  <cp:revision>7</cp:revision>
  <dcterms:created xsi:type="dcterms:W3CDTF">2020-08-25T06:28:09Z</dcterms:created>
  <dcterms:modified xsi:type="dcterms:W3CDTF">2020-08-31T06:34:56Z</dcterms:modified>
</cp:coreProperties>
</file>