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2958505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656709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66368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4242780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3598974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3555078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2930495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1473269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41861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272858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5344B1-51A2-44C3-A5AC-FC41D8B431ED}"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1115114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344B1-51A2-44C3-A5AC-FC41D8B431ED}" type="datetimeFigureOut">
              <a:rPr lang="en-IN" smtClean="0"/>
              <a:pPr/>
              <a:t>12-08-2020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E6F14A-7A6C-4A6E-A5CE-0DF3D92798DB}" type="slidenum">
              <a:rPr lang="en-IN" smtClean="0"/>
              <a:pPr/>
              <a:t>‹#›</a:t>
            </a:fld>
            <a:endParaRPr lang="en-IN"/>
          </a:p>
        </p:txBody>
      </p:sp>
    </p:spTree>
    <p:extLst>
      <p:ext uri="{BB962C8B-B14F-4D97-AF65-F5344CB8AC3E}">
        <p14:creationId xmlns:p14="http://schemas.microsoft.com/office/powerpoint/2010/main" xmlns="" val="3171503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72568"/>
            <a:ext cx="9144000" cy="2033899"/>
          </a:xfrm>
        </p:spPr>
        <p:txBody>
          <a:bodyPr>
            <a:normAutofit fontScale="90000"/>
          </a:bodyPr>
          <a:lstStyle/>
          <a:p>
            <a:r>
              <a:rPr lang="en-IN" b="1" dirty="0" smtClean="0">
                <a:solidFill>
                  <a:srgbClr val="FF0000"/>
                </a:solidFill>
              </a:rPr>
              <a:t/>
            </a:r>
            <a:br>
              <a:rPr lang="en-IN" b="1" dirty="0" smtClean="0">
                <a:solidFill>
                  <a:srgbClr val="FF0000"/>
                </a:solidFill>
              </a:rPr>
            </a:br>
            <a:r>
              <a:rPr lang="en-IN" b="1" dirty="0" err="1" smtClean="0">
                <a:solidFill>
                  <a:srgbClr val="002060"/>
                </a:solidFill>
              </a:rPr>
              <a:t>B.Sc</a:t>
            </a:r>
            <a:r>
              <a:rPr lang="en-IN" b="1" dirty="0" smtClean="0">
                <a:solidFill>
                  <a:srgbClr val="002060"/>
                </a:solidFill>
              </a:rPr>
              <a:t> II Paper II Unit 3</a:t>
            </a:r>
            <a:r>
              <a:rPr lang="en-IN" b="1" baseline="30000" dirty="0" smtClean="0">
                <a:solidFill>
                  <a:srgbClr val="002060"/>
                </a:solidFill>
              </a:rPr>
              <a:t>rd</a:t>
            </a:r>
            <a:r>
              <a:rPr lang="en-IN" b="1" dirty="0">
                <a:solidFill>
                  <a:srgbClr val="002060"/>
                </a:solidFill>
              </a:rPr>
              <a:t> </a:t>
            </a:r>
            <a:r>
              <a:rPr lang="en-IN" b="1" dirty="0">
                <a:solidFill>
                  <a:srgbClr val="FF0000"/>
                </a:solidFill>
              </a:rPr>
              <a:t>MUTATIONS</a:t>
            </a:r>
            <a:r>
              <a:rPr lang="en-IN" b="1" dirty="0" smtClean="0">
                <a:solidFill>
                  <a:srgbClr val="FF0000"/>
                </a:solidFill>
              </a:rPr>
              <a:t> </a:t>
            </a:r>
            <a:endParaRPr lang="en-IN" b="1" dirty="0">
              <a:solidFill>
                <a:srgbClr val="FF0000"/>
              </a:solidFill>
            </a:endParaRPr>
          </a:p>
        </p:txBody>
      </p:sp>
      <p:sp>
        <p:nvSpPr>
          <p:cNvPr id="3" name="Subtitle 2"/>
          <p:cNvSpPr>
            <a:spLocks noGrp="1"/>
          </p:cNvSpPr>
          <p:nvPr>
            <p:ph type="subTitle" idx="1"/>
          </p:nvPr>
        </p:nvSpPr>
        <p:spPr>
          <a:xfrm>
            <a:off x="1524000" y="3602037"/>
            <a:ext cx="9144000" cy="2089461"/>
          </a:xfrm>
        </p:spPr>
        <p:txBody>
          <a:bodyPr>
            <a:normAutofit fontScale="85000" lnSpcReduction="20000"/>
          </a:bodyPr>
          <a:lstStyle/>
          <a:p>
            <a:r>
              <a:rPr lang="en-IN" dirty="0" err="1" smtClean="0"/>
              <a:t>Dr.</a:t>
            </a:r>
            <a:r>
              <a:rPr lang="en-IN" dirty="0" smtClean="0"/>
              <a:t> Sanjay Srivastava</a:t>
            </a:r>
          </a:p>
          <a:p>
            <a:r>
              <a:rPr lang="en-IN" dirty="0" smtClean="0"/>
              <a:t>Botany Department</a:t>
            </a:r>
          </a:p>
          <a:p>
            <a:r>
              <a:rPr lang="en-IN" dirty="0" smtClean="0"/>
              <a:t>Harish Chandra P. G. College</a:t>
            </a:r>
          </a:p>
          <a:p>
            <a:r>
              <a:rPr lang="en-IN" dirty="0" smtClean="0"/>
              <a:t>Varanasi</a:t>
            </a:r>
          </a:p>
          <a:p>
            <a:r>
              <a:rPr lang="en-IN" smtClean="0">
                <a:solidFill>
                  <a:srgbClr val="002060"/>
                </a:solidFill>
              </a:rPr>
              <a:t>Mobile: 9415635846</a:t>
            </a:r>
          </a:p>
          <a:p>
            <a:r>
              <a:rPr lang="en-IN" dirty="0" smtClean="0">
                <a:solidFill>
                  <a:srgbClr val="002060"/>
                </a:solidFill>
              </a:rPr>
              <a:t>Email: sanjaychandravns@gmail.com</a:t>
            </a:r>
            <a:endParaRPr lang="en-IN" dirty="0">
              <a:solidFill>
                <a:srgbClr val="00206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81903" y="465078"/>
            <a:ext cx="904875" cy="88582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98165" y="465078"/>
            <a:ext cx="942975" cy="942975"/>
          </a:xfrm>
          <a:prstGeom prst="rect">
            <a:avLst/>
          </a:prstGeom>
        </p:spPr>
      </p:pic>
    </p:spTree>
    <p:extLst>
      <p:ext uri="{BB962C8B-B14F-4D97-AF65-F5344CB8AC3E}">
        <p14:creationId xmlns:p14="http://schemas.microsoft.com/office/powerpoint/2010/main" xmlns="" val="338066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8007" y="196553"/>
            <a:ext cx="11887200" cy="5847755"/>
          </a:xfrm>
          <a:prstGeom prst="rect">
            <a:avLst/>
          </a:prstGeom>
          <a:noFill/>
        </p:spPr>
        <p:txBody>
          <a:bodyPr wrap="square" rtlCol="0">
            <a:spAutoFit/>
          </a:bodyPr>
          <a:lstStyle/>
          <a:p>
            <a:r>
              <a:rPr lang="en-IN" sz="2000" b="1" dirty="0" smtClean="0"/>
              <a:t>Induced mutations </a:t>
            </a:r>
            <a:r>
              <a:rPr lang="en-IN" dirty="0" smtClean="0"/>
              <a:t>are those which are artificially introduced with the help of mutagenic agents which have been classified into two categories.</a:t>
            </a:r>
          </a:p>
          <a:p>
            <a:pPr marL="342900" indent="-342900">
              <a:buAutoNum type="arabicPeriod"/>
            </a:pPr>
            <a:r>
              <a:rPr lang="en-IN" b="1" dirty="0" smtClean="0"/>
              <a:t>Physical Mutagens</a:t>
            </a:r>
          </a:p>
          <a:p>
            <a:pPr marL="342900" indent="-342900">
              <a:buAutoNum type="arabicPeriod"/>
            </a:pPr>
            <a:r>
              <a:rPr lang="en-IN" b="1" dirty="0" smtClean="0"/>
              <a:t>Chemical Mutagens</a:t>
            </a:r>
          </a:p>
          <a:p>
            <a:endParaRPr lang="en-IN" dirty="0" smtClean="0"/>
          </a:p>
          <a:p>
            <a:r>
              <a:rPr lang="en-IN" b="1" dirty="0" smtClean="0"/>
              <a:t>1</a:t>
            </a:r>
            <a:r>
              <a:rPr lang="en-IN" dirty="0" smtClean="0"/>
              <a:t>. </a:t>
            </a:r>
            <a:r>
              <a:rPr lang="en-IN" b="1" dirty="0" smtClean="0"/>
              <a:t>Physical Mutagens</a:t>
            </a:r>
            <a:r>
              <a:rPr lang="en-IN" dirty="0" smtClean="0"/>
              <a:t>: include radiations (portion </a:t>
            </a:r>
            <a:r>
              <a:rPr lang="en-IN" dirty="0"/>
              <a:t>of electromagnetic spectrum containing wave lengths shorter than visible light and thus having higher </a:t>
            </a:r>
            <a:r>
              <a:rPr lang="en-IN" dirty="0" smtClean="0"/>
              <a:t>energy), change of pH, temperature shocks.</a:t>
            </a:r>
          </a:p>
          <a:p>
            <a:endParaRPr lang="en-IN" dirty="0"/>
          </a:p>
          <a:p>
            <a:r>
              <a:rPr lang="en-IN" dirty="0" smtClean="0"/>
              <a:t>                                                                                             </a:t>
            </a:r>
            <a:r>
              <a:rPr lang="en-IN" b="1" dirty="0" smtClean="0"/>
              <a:t>RADIATIONS</a:t>
            </a:r>
          </a:p>
          <a:p>
            <a:endParaRPr lang="en-IN" dirty="0"/>
          </a:p>
          <a:p>
            <a:endParaRPr lang="en-IN" dirty="0" smtClean="0"/>
          </a:p>
          <a:p>
            <a:r>
              <a:rPr lang="en-IN" dirty="0" smtClean="0"/>
              <a:t>            </a:t>
            </a:r>
            <a:r>
              <a:rPr lang="en-IN" b="1" dirty="0" smtClean="0"/>
              <a:t>Non-ionizing Radiations</a:t>
            </a:r>
            <a:r>
              <a:rPr lang="en-IN" dirty="0" smtClean="0"/>
              <a:t>                                                                                                 </a:t>
            </a:r>
            <a:r>
              <a:rPr lang="en-IN" b="1" dirty="0" smtClean="0"/>
              <a:t>Ionizing Radiations</a:t>
            </a:r>
          </a:p>
          <a:p>
            <a:r>
              <a:rPr lang="en-IN" dirty="0"/>
              <a:t> </a:t>
            </a:r>
            <a:r>
              <a:rPr lang="en-IN" dirty="0" smtClean="0"/>
              <a:t>- </a:t>
            </a:r>
            <a:r>
              <a:rPr lang="en-IN" dirty="0" err="1" smtClean="0"/>
              <a:t>Uv</a:t>
            </a:r>
            <a:r>
              <a:rPr lang="en-IN" dirty="0" smtClean="0"/>
              <a:t> Rays, infrared, microwaves, </a:t>
            </a:r>
            <a:r>
              <a:rPr lang="en-IN" dirty="0" err="1" smtClean="0"/>
              <a:t>radiowaves</a:t>
            </a:r>
            <a:r>
              <a:rPr lang="en-IN" dirty="0" smtClean="0"/>
              <a:t>                                                                                                                                                </a:t>
            </a:r>
          </a:p>
          <a:p>
            <a:r>
              <a:rPr lang="en-IN" dirty="0" smtClean="0"/>
              <a:t>             </a:t>
            </a:r>
            <a:endParaRPr lang="en-IN" dirty="0"/>
          </a:p>
          <a:p>
            <a:r>
              <a:rPr lang="en-IN" dirty="0" smtClean="0"/>
              <a:t>                </a:t>
            </a:r>
          </a:p>
          <a:p>
            <a:r>
              <a:rPr lang="en-IN" dirty="0"/>
              <a:t> </a:t>
            </a:r>
            <a:r>
              <a:rPr lang="en-IN" dirty="0" smtClean="0"/>
              <a:t>                                                                                                               </a:t>
            </a:r>
            <a:r>
              <a:rPr lang="en-IN" b="1" dirty="0" smtClean="0"/>
              <a:t>Electromagnetic Rays</a:t>
            </a:r>
            <a:r>
              <a:rPr lang="en-IN" dirty="0" smtClean="0"/>
              <a:t>                             </a:t>
            </a:r>
            <a:r>
              <a:rPr lang="en-IN" b="1" dirty="0" smtClean="0"/>
              <a:t>Corpuscular Rays </a:t>
            </a:r>
          </a:p>
          <a:p>
            <a:r>
              <a:rPr lang="en-IN" dirty="0"/>
              <a:t> </a:t>
            </a:r>
            <a:r>
              <a:rPr lang="en-IN" dirty="0" smtClean="0"/>
              <a:t>                                                                                                                   -X Rays                                                    -Beta Rays (electron)</a:t>
            </a:r>
          </a:p>
          <a:p>
            <a:r>
              <a:rPr lang="en-IN" dirty="0"/>
              <a:t> </a:t>
            </a:r>
            <a:r>
              <a:rPr lang="en-IN" dirty="0" smtClean="0"/>
              <a:t>                                                                                                                   -Gamma Rays                                        -Protons(H nucleus)</a:t>
            </a:r>
          </a:p>
          <a:p>
            <a:r>
              <a:rPr lang="en-IN" dirty="0"/>
              <a:t> </a:t>
            </a:r>
            <a:r>
              <a:rPr lang="en-IN" dirty="0" smtClean="0"/>
              <a:t>                                                                                                                                                                                   -Neutrons</a:t>
            </a:r>
          </a:p>
          <a:p>
            <a:r>
              <a:rPr lang="en-IN" dirty="0"/>
              <a:t> </a:t>
            </a:r>
            <a:r>
              <a:rPr lang="en-IN" dirty="0" smtClean="0"/>
              <a:t>                                                                                                                                                                                   -Alpha Rays(He particle)                                               </a:t>
            </a:r>
            <a:endParaRPr lang="en-IN" dirty="0"/>
          </a:p>
        </p:txBody>
      </p:sp>
      <p:cxnSp>
        <p:nvCxnSpPr>
          <p:cNvPr id="5" name="Straight Arrow Connector 4"/>
          <p:cNvCxnSpPr/>
          <p:nvPr/>
        </p:nvCxnSpPr>
        <p:spPr>
          <a:xfrm flipH="1">
            <a:off x="3209193" y="2672862"/>
            <a:ext cx="1828799" cy="6242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6444762" y="2611315"/>
            <a:ext cx="2277207" cy="6858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H="1">
            <a:off x="7508631" y="3578469"/>
            <a:ext cx="931985" cy="7825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9888634" y="3578469"/>
            <a:ext cx="873151" cy="7825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3781501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0557" y="247828"/>
            <a:ext cx="11647918" cy="6370975"/>
          </a:xfrm>
          <a:prstGeom prst="rect">
            <a:avLst/>
          </a:prstGeom>
          <a:noFill/>
        </p:spPr>
        <p:txBody>
          <a:bodyPr wrap="square" rtlCol="0">
            <a:spAutoFit/>
          </a:bodyPr>
          <a:lstStyle/>
          <a:p>
            <a:r>
              <a:rPr lang="en-IN" sz="2400" b="1" dirty="0" smtClean="0"/>
              <a:t>Inverse relationship exists between wave length and penetrance of radiations</a:t>
            </a:r>
            <a:r>
              <a:rPr lang="en-IN" sz="2400" dirty="0" smtClean="0"/>
              <a:t> i.e. more the wave length lesser will be the penetrance and similarly lesser the wave length more will be the penetrance. Ionizing radiations have lower wave length and therefore more penetrance power. Ionizing radiations when fall on a substance, release electrons from the atoms (Ionization). Non-ionizing radiations such as </a:t>
            </a:r>
            <a:r>
              <a:rPr lang="en-IN" sz="2400" dirty="0" err="1" smtClean="0"/>
              <a:t>Uv</a:t>
            </a:r>
            <a:r>
              <a:rPr lang="en-IN" sz="2400" dirty="0" smtClean="0"/>
              <a:t> rays due to their low energy do not cause ionization. They only transfer their energy to electrons which leave their orbital and reach a higher energy state i.e., excited state (a highly reactive state).</a:t>
            </a:r>
          </a:p>
          <a:p>
            <a:r>
              <a:rPr lang="en-IN" sz="2400" b="1" dirty="0" smtClean="0"/>
              <a:t>Non-ionizing radiations:</a:t>
            </a:r>
          </a:p>
          <a:p>
            <a:r>
              <a:rPr lang="en-IN" sz="2800" b="1" dirty="0" err="1" smtClean="0"/>
              <a:t>Uv</a:t>
            </a:r>
            <a:r>
              <a:rPr lang="en-IN" sz="2800" b="1" dirty="0" smtClean="0"/>
              <a:t> rays</a:t>
            </a:r>
            <a:r>
              <a:rPr lang="en-IN" sz="2400" b="1" dirty="0" smtClean="0"/>
              <a:t>: </a:t>
            </a:r>
            <a:r>
              <a:rPr lang="en-IN" sz="2400" dirty="0" smtClean="0"/>
              <a:t>Don’t have enough energy to bring about ionization.</a:t>
            </a:r>
          </a:p>
          <a:p>
            <a:r>
              <a:rPr lang="en-IN" sz="2400" dirty="0" smtClean="0"/>
              <a:t>Due to lesser penetrance,  can enter only surface layer of cells in multicellular organisms. Its exposure can lead to skin cancer in human beings.</a:t>
            </a:r>
          </a:p>
          <a:p>
            <a:r>
              <a:rPr lang="en-IN" sz="2400" dirty="0" smtClean="0"/>
              <a:t>Thus </a:t>
            </a:r>
            <a:r>
              <a:rPr lang="en-IN" sz="2400" dirty="0" err="1" smtClean="0"/>
              <a:t>Uv</a:t>
            </a:r>
            <a:r>
              <a:rPr lang="en-IN" sz="2400" dirty="0" smtClean="0"/>
              <a:t> rays show their mutagenic effect only in unicellular organisms.</a:t>
            </a:r>
          </a:p>
          <a:p>
            <a:r>
              <a:rPr lang="en-IN" sz="2400" dirty="0" smtClean="0"/>
              <a:t>They are easily absorbed by purine and pyrimidine.</a:t>
            </a:r>
          </a:p>
          <a:p>
            <a:r>
              <a:rPr lang="en-IN" sz="2400" dirty="0" smtClean="0"/>
              <a:t>Strong absorption of </a:t>
            </a:r>
            <a:r>
              <a:rPr lang="en-IN" sz="2400" dirty="0" err="1" smtClean="0"/>
              <a:t>Uv</a:t>
            </a:r>
            <a:r>
              <a:rPr lang="en-IN" sz="2400" dirty="0" smtClean="0"/>
              <a:t> rays is observed in pyrimidine particularly thymine.</a:t>
            </a:r>
          </a:p>
          <a:p>
            <a:r>
              <a:rPr lang="en-IN" sz="2400" b="1" dirty="0" smtClean="0"/>
              <a:t>Thymine dimerization</a:t>
            </a:r>
            <a:r>
              <a:rPr lang="en-IN" sz="2400" dirty="0" smtClean="0"/>
              <a:t> occurs due to </a:t>
            </a:r>
            <a:r>
              <a:rPr lang="en-IN" sz="2400" dirty="0" err="1" smtClean="0"/>
              <a:t>Uv</a:t>
            </a:r>
            <a:r>
              <a:rPr lang="en-IN" sz="2400" dirty="0" smtClean="0"/>
              <a:t> absorption.</a:t>
            </a:r>
          </a:p>
          <a:p>
            <a:r>
              <a:rPr lang="en-IN" sz="2400" b="1" dirty="0" smtClean="0"/>
              <a:t>Thymine dimer</a:t>
            </a:r>
            <a:r>
              <a:rPr lang="en-IN" sz="2400" dirty="0" smtClean="0"/>
              <a:t> interferes with precise DNA replication.</a:t>
            </a:r>
          </a:p>
          <a:p>
            <a:r>
              <a:rPr lang="en-IN" sz="2000" b="1" dirty="0" smtClean="0"/>
              <a:t> </a:t>
            </a:r>
            <a:r>
              <a:rPr lang="en-IN" sz="2400" b="1" dirty="0" smtClean="0"/>
              <a:t>DNA Repair: </a:t>
            </a:r>
            <a:r>
              <a:rPr lang="en-IN" sz="2400" b="1" dirty="0" err="1" smtClean="0"/>
              <a:t>Photoreactivtion</a:t>
            </a:r>
            <a:r>
              <a:rPr lang="en-IN" sz="2400" b="1" dirty="0" smtClean="0"/>
              <a:t>, excision repair, </a:t>
            </a:r>
            <a:r>
              <a:rPr lang="en-IN" sz="2400" b="1" dirty="0" err="1" smtClean="0"/>
              <a:t>postreplication</a:t>
            </a:r>
            <a:r>
              <a:rPr lang="en-IN" sz="2400" b="1" dirty="0" smtClean="0"/>
              <a:t> recombination repair.</a:t>
            </a:r>
            <a:r>
              <a:rPr lang="en-IN" sz="2000" b="1" dirty="0" smtClean="0"/>
              <a:t> </a:t>
            </a:r>
            <a:endParaRPr lang="en-IN" sz="2000" b="1" dirty="0"/>
          </a:p>
        </p:txBody>
      </p:sp>
    </p:spTree>
    <p:extLst>
      <p:ext uri="{BB962C8B-B14F-4D97-AF65-F5344CB8AC3E}">
        <p14:creationId xmlns:p14="http://schemas.microsoft.com/office/powerpoint/2010/main" xmlns="" val="620859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740" y="282011"/>
            <a:ext cx="11605189" cy="4893647"/>
          </a:xfrm>
          <a:prstGeom prst="rect">
            <a:avLst/>
          </a:prstGeom>
          <a:noFill/>
        </p:spPr>
        <p:txBody>
          <a:bodyPr wrap="square" rtlCol="0">
            <a:spAutoFit/>
          </a:bodyPr>
          <a:lstStyle/>
          <a:p>
            <a:r>
              <a:rPr lang="en-IN" sz="2400" b="1" dirty="0" smtClean="0"/>
              <a:t>Ionizing radiations:  </a:t>
            </a:r>
            <a:r>
              <a:rPr lang="en-IN" sz="2400" b="1" dirty="0" err="1" smtClean="0"/>
              <a:t>H.J.Muller</a:t>
            </a:r>
            <a:r>
              <a:rPr lang="en-IN" sz="2400" b="1" dirty="0" smtClean="0"/>
              <a:t> (1927) – </a:t>
            </a:r>
            <a:r>
              <a:rPr lang="en-IN" sz="2400" b="1" dirty="0"/>
              <a:t>S</a:t>
            </a:r>
            <a:r>
              <a:rPr lang="en-IN" sz="2400" b="1" dirty="0" smtClean="0"/>
              <a:t>ex linked recessive lethal mutations in </a:t>
            </a:r>
            <a:r>
              <a:rPr lang="en-IN" sz="2400" b="1" i="1" dirty="0" smtClean="0"/>
              <a:t>Drosophila melanogaster. </a:t>
            </a:r>
            <a:r>
              <a:rPr lang="en-IN" sz="2400" dirty="0" smtClean="0"/>
              <a:t>Muller developed the CLB method, a cross in </a:t>
            </a:r>
            <a:r>
              <a:rPr lang="en-IN" sz="2400" i="1" dirty="0" smtClean="0"/>
              <a:t>Drosophila</a:t>
            </a:r>
            <a:r>
              <a:rPr lang="en-IN" sz="2400" dirty="0" smtClean="0"/>
              <a:t> through which one can identify whether any lethal mutation has been introduced due to X ray exposure or not. C = crossover suppressor; l = recessive lethal; B = partially dominant mutation that causes Barred eye (narrow eye).</a:t>
            </a:r>
          </a:p>
          <a:p>
            <a:r>
              <a:rPr lang="en-IN" sz="2400" dirty="0" smtClean="0"/>
              <a:t>The mutagenic effect of X ray in </a:t>
            </a:r>
            <a:r>
              <a:rPr lang="en-IN" sz="2400" b="1" dirty="0" smtClean="0"/>
              <a:t>maize</a:t>
            </a:r>
            <a:r>
              <a:rPr lang="en-IN" sz="2400" dirty="0" smtClean="0"/>
              <a:t> and </a:t>
            </a:r>
            <a:r>
              <a:rPr lang="en-IN" sz="2400" b="1" dirty="0" smtClean="0"/>
              <a:t>barley</a:t>
            </a:r>
            <a:r>
              <a:rPr lang="en-IN" sz="2400" dirty="0" smtClean="0"/>
              <a:t> was demonstrated by </a:t>
            </a:r>
            <a:r>
              <a:rPr lang="en-IN" sz="2400" b="1" dirty="0" smtClean="0"/>
              <a:t>L.J.Stadler (1928).  </a:t>
            </a:r>
          </a:p>
          <a:p>
            <a:r>
              <a:rPr lang="en-IN" sz="2400" dirty="0" smtClean="0"/>
              <a:t>X rays and other types of ionizing radiations are quantified in </a:t>
            </a:r>
            <a:r>
              <a:rPr lang="en-IN" sz="2400" b="1" dirty="0" smtClean="0"/>
              <a:t>roentgen</a:t>
            </a:r>
            <a:r>
              <a:rPr lang="en-IN" sz="2400" dirty="0" smtClean="0"/>
              <a:t> units (r units). </a:t>
            </a:r>
          </a:p>
          <a:p>
            <a:r>
              <a:rPr lang="en-IN" sz="2400" b="1" dirty="0" smtClean="0"/>
              <a:t>Rem</a:t>
            </a:r>
            <a:r>
              <a:rPr lang="en-IN" sz="2400" dirty="0" smtClean="0"/>
              <a:t> </a:t>
            </a:r>
            <a:r>
              <a:rPr lang="en-IN" sz="2400" b="1" dirty="0" smtClean="0"/>
              <a:t>(Roentgen equivalent man) = </a:t>
            </a:r>
            <a:r>
              <a:rPr lang="en-IN" sz="2400" dirty="0" smtClean="0"/>
              <a:t>it is the unit of radiation dosage applied to humans.</a:t>
            </a:r>
          </a:p>
          <a:p>
            <a:r>
              <a:rPr lang="en-IN" sz="2400" dirty="0"/>
              <a:t> </a:t>
            </a:r>
          </a:p>
          <a:p>
            <a:r>
              <a:rPr lang="en-IN" sz="2400" b="1" dirty="0" smtClean="0"/>
              <a:t>X ray </a:t>
            </a:r>
            <a:r>
              <a:rPr lang="en-IN" sz="2400" dirty="0" smtClean="0"/>
              <a:t>obtained from </a:t>
            </a:r>
            <a:r>
              <a:rPr lang="en-IN" sz="2400" b="1" dirty="0" smtClean="0"/>
              <a:t>X ray machine </a:t>
            </a:r>
          </a:p>
          <a:p>
            <a:r>
              <a:rPr lang="en-IN" sz="2400" b="1" dirty="0" smtClean="0"/>
              <a:t>Gamma ray </a:t>
            </a:r>
            <a:r>
              <a:rPr lang="en-IN" sz="2400" dirty="0" smtClean="0"/>
              <a:t>obtained from </a:t>
            </a:r>
            <a:r>
              <a:rPr lang="en-IN" sz="2400" b="1" dirty="0" smtClean="0"/>
              <a:t>Cobalt 60 </a:t>
            </a:r>
            <a:r>
              <a:rPr lang="en-IN" sz="2400" dirty="0" smtClean="0"/>
              <a:t>and </a:t>
            </a:r>
            <a:r>
              <a:rPr lang="en-IN" sz="2400" b="1" dirty="0" err="1" smtClean="0"/>
              <a:t>Cesium</a:t>
            </a:r>
            <a:r>
              <a:rPr lang="en-IN" sz="2400" b="1" dirty="0" smtClean="0"/>
              <a:t> 137 </a:t>
            </a:r>
            <a:endParaRPr lang="en-IN" sz="2400" b="1" dirty="0"/>
          </a:p>
          <a:p>
            <a:r>
              <a:rPr lang="en-IN" sz="2400" b="1" dirty="0" smtClean="0"/>
              <a:t>Beta rays </a:t>
            </a:r>
            <a:r>
              <a:rPr lang="en-IN" sz="2400" dirty="0" smtClean="0"/>
              <a:t>obtained </a:t>
            </a:r>
            <a:r>
              <a:rPr lang="en-IN" sz="2400" b="1" dirty="0" smtClean="0"/>
              <a:t>Phosphorus </a:t>
            </a:r>
          </a:p>
          <a:p>
            <a:r>
              <a:rPr lang="en-IN" sz="2400" b="1" dirty="0" smtClean="0"/>
              <a:t>Neutrons</a:t>
            </a:r>
            <a:r>
              <a:rPr lang="en-IN" sz="2400" dirty="0" smtClean="0"/>
              <a:t> obtained from </a:t>
            </a:r>
            <a:r>
              <a:rPr lang="en-IN" sz="2400" b="1" dirty="0" smtClean="0"/>
              <a:t>nuclear reactor   </a:t>
            </a:r>
            <a:endParaRPr lang="en-IN" sz="2400" b="1" dirty="0"/>
          </a:p>
        </p:txBody>
      </p:sp>
    </p:spTree>
    <p:extLst>
      <p:ext uri="{BB962C8B-B14F-4D97-AF65-F5344CB8AC3E}">
        <p14:creationId xmlns:p14="http://schemas.microsoft.com/office/powerpoint/2010/main" xmlns="" val="1253512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0736" y="435836"/>
            <a:ext cx="11724830" cy="1631216"/>
          </a:xfrm>
          <a:prstGeom prst="rect">
            <a:avLst/>
          </a:prstGeom>
          <a:noFill/>
        </p:spPr>
        <p:txBody>
          <a:bodyPr wrap="square" rtlCol="0">
            <a:spAutoFit/>
          </a:bodyPr>
          <a:lstStyle/>
          <a:p>
            <a:r>
              <a:rPr lang="en-IN" sz="2800" b="1" dirty="0" smtClean="0"/>
              <a:t>CHEMICAL MUTAGENS: </a:t>
            </a:r>
            <a:r>
              <a:rPr lang="en-IN" sz="2400" b="1" dirty="0" smtClean="0"/>
              <a:t>Charlotte </a:t>
            </a:r>
            <a:r>
              <a:rPr lang="en-IN" sz="2400" b="1" dirty="0" err="1" smtClean="0"/>
              <a:t>Auerbach</a:t>
            </a:r>
            <a:r>
              <a:rPr lang="en-IN" sz="2400" b="1" dirty="0" smtClean="0"/>
              <a:t> </a:t>
            </a:r>
            <a:r>
              <a:rPr lang="en-IN" sz="2400" dirty="0" smtClean="0"/>
              <a:t>discovered that mutations could be introduced chemically also. She observed it during World war II.</a:t>
            </a:r>
          </a:p>
          <a:p>
            <a:r>
              <a:rPr lang="en-IN" sz="2400" dirty="0" smtClean="0"/>
              <a:t>Chemical mutagens: mustard gas, ethyl urethane, phenol, formaldehyde, lysergic acid, ethyl methane </a:t>
            </a:r>
            <a:r>
              <a:rPr lang="en-IN" sz="2400" dirty="0" err="1" smtClean="0"/>
              <a:t>sulphonate</a:t>
            </a:r>
            <a:r>
              <a:rPr lang="en-IN" sz="2400" dirty="0" smtClean="0"/>
              <a:t> (EMS)    </a:t>
            </a:r>
            <a:endParaRPr lang="en-IN" sz="2400" dirty="0"/>
          </a:p>
        </p:txBody>
      </p:sp>
    </p:spTree>
    <p:extLst>
      <p:ext uri="{BB962C8B-B14F-4D97-AF65-F5344CB8AC3E}">
        <p14:creationId xmlns:p14="http://schemas.microsoft.com/office/powerpoint/2010/main" xmlns="" val="3990665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828" y="222191"/>
            <a:ext cx="11665009" cy="6124754"/>
          </a:xfrm>
          <a:prstGeom prst="rect">
            <a:avLst/>
          </a:prstGeom>
          <a:noFill/>
        </p:spPr>
        <p:txBody>
          <a:bodyPr wrap="square" rtlCol="0">
            <a:spAutoFit/>
          </a:bodyPr>
          <a:lstStyle/>
          <a:p>
            <a:r>
              <a:rPr lang="en-IN" sz="2800" b="1" dirty="0" smtClean="0"/>
              <a:t>MUTATIONS (molecular level)</a:t>
            </a:r>
          </a:p>
          <a:p>
            <a:r>
              <a:rPr lang="en-IN" sz="2800" b="1" dirty="0"/>
              <a:t> </a:t>
            </a:r>
            <a:r>
              <a:rPr lang="en-IN" sz="2800" b="1" dirty="0" smtClean="0"/>
              <a:t>1. Deletion of bases</a:t>
            </a:r>
          </a:p>
          <a:p>
            <a:r>
              <a:rPr lang="en-IN" sz="2800" b="1" dirty="0" smtClean="0"/>
              <a:t> 2. Insertion of bases                                                 breakage &amp; reunion</a:t>
            </a:r>
          </a:p>
          <a:p>
            <a:r>
              <a:rPr lang="en-IN" sz="2800" b="1" dirty="0"/>
              <a:t> </a:t>
            </a:r>
            <a:r>
              <a:rPr lang="en-IN" sz="2800" b="1" dirty="0" smtClean="0"/>
              <a:t>3. Inversion of base sequence</a:t>
            </a:r>
          </a:p>
          <a:p>
            <a:r>
              <a:rPr lang="en-IN" sz="2800" b="1" dirty="0"/>
              <a:t> </a:t>
            </a:r>
            <a:r>
              <a:rPr lang="en-IN" sz="2800" b="1" dirty="0" smtClean="0"/>
              <a:t>4. Replacement of base pair (during replication)</a:t>
            </a:r>
          </a:p>
          <a:p>
            <a:endParaRPr lang="en-IN" sz="2800" b="1" dirty="0"/>
          </a:p>
          <a:p>
            <a:endParaRPr lang="en-IN" sz="2800" b="1" dirty="0" smtClean="0"/>
          </a:p>
          <a:p>
            <a:r>
              <a:rPr lang="en-IN" sz="2800" b="1" dirty="0"/>
              <a:t> </a:t>
            </a:r>
            <a:r>
              <a:rPr lang="en-IN" sz="2800" b="1" dirty="0" smtClean="0"/>
              <a:t>            Transition              </a:t>
            </a:r>
            <a:r>
              <a:rPr lang="en-IN" sz="2800" b="1" dirty="0" err="1" smtClean="0"/>
              <a:t>Transversion</a:t>
            </a:r>
            <a:endParaRPr lang="en-IN" sz="2800" b="1" dirty="0" smtClean="0"/>
          </a:p>
          <a:p>
            <a:r>
              <a:rPr lang="en-IN" sz="2800" b="1" dirty="0"/>
              <a:t> </a:t>
            </a:r>
            <a:r>
              <a:rPr lang="en-IN" sz="2800" b="1" dirty="0" smtClean="0"/>
              <a:t>            A              G             A                 C</a:t>
            </a:r>
          </a:p>
          <a:p>
            <a:r>
              <a:rPr lang="en-IN" sz="2800" b="1" dirty="0"/>
              <a:t> </a:t>
            </a:r>
            <a:r>
              <a:rPr lang="en-IN" sz="2800" b="1" dirty="0" smtClean="0"/>
              <a:t>            T               C             T                  G</a:t>
            </a:r>
          </a:p>
          <a:p>
            <a:endParaRPr lang="en-IN" sz="2800" b="1" dirty="0"/>
          </a:p>
          <a:p>
            <a:endParaRPr lang="en-IN" sz="2800" b="1" dirty="0" smtClean="0"/>
          </a:p>
          <a:p>
            <a:r>
              <a:rPr lang="en-IN" sz="2800" b="1" dirty="0"/>
              <a:t> </a:t>
            </a:r>
            <a:r>
              <a:rPr lang="en-IN" sz="2800" b="1" dirty="0" smtClean="0"/>
              <a:t>                                             T                  G</a:t>
            </a:r>
          </a:p>
          <a:p>
            <a:r>
              <a:rPr lang="en-IN" sz="2800" b="1" dirty="0"/>
              <a:t> </a:t>
            </a:r>
            <a:r>
              <a:rPr lang="en-IN" sz="2800" b="1" dirty="0" smtClean="0"/>
              <a:t>                                             A                  C</a:t>
            </a:r>
            <a:endParaRPr lang="en-IN" sz="2800" b="1" dirty="0"/>
          </a:p>
        </p:txBody>
      </p:sp>
      <p:sp>
        <p:nvSpPr>
          <p:cNvPr id="4" name="Right Brace 3"/>
          <p:cNvSpPr/>
          <p:nvPr/>
        </p:nvSpPr>
        <p:spPr>
          <a:xfrm>
            <a:off x="3085032" y="760576"/>
            <a:ext cx="4144710" cy="122204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a:p>
        </p:txBody>
      </p:sp>
      <p:cxnSp>
        <p:nvCxnSpPr>
          <p:cNvPr id="6" name="Straight Arrow Connector 5"/>
          <p:cNvCxnSpPr/>
          <p:nvPr/>
        </p:nvCxnSpPr>
        <p:spPr>
          <a:xfrm flipH="1">
            <a:off x="2170632" y="2358639"/>
            <a:ext cx="1136590" cy="71784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3426864" y="2392822"/>
            <a:ext cx="1059678" cy="6145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Left-Right Arrow 8"/>
          <p:cNvSpPr/>
          <p:nvPr/>
        </p:nvSpPr>
        <p:spPr>
          <a:xfrm>
            <a:off x="1786071" y="3973795"/>
            <a:ext cx="837488" cy="20509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Left-Right Arrow 9"/>
          <p:cNvSpPr/>
          <p:nvPr/>
        </p:nvSpPr>
        <p:spPr>
          <a:xfrm>
            <a:off x="4486542" y="3973795"/>
            <a:ext cx="931492" cy="26491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Left-Right Arrow 10"/>
          <p:cNvSpPr/>
          <p:nvPr/>
        </p:nvSpPr>
        <p:spPr>
          <a:xfrm>
            <a:off x="4546363" y="5768411"/>
            <a:ext cx="871671" cy="21364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Up-Down Arrow 11"/>
          <p:cNvSpPr/>
          <p:nvPr/>
        </p:nvSpPr>
        <p:spPr>
          <a:xfrm>
            <a:off x="5631679" y="4674550"/>
            <a:ext cx="222190" cy="54693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Up-Down Arrow 12"/>
          <p:cNvSpPr/>
          <p:nvPr/>
        </p:nvSpPr>
        <p:spPr>
          <a:xfrm>
            <a:off x="4023645" y="4674550"/>
            <a:ext cx="222190" cy="54693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903385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004" y="206002"/>
            <a:ext cx="11835924" cy="6678751"/>
          </a:xfrm>
          <a:prstGeom prst="rect">
            <a:avLst/>
          </a:prstGeom>
          <a:noFill/>
        </p:spPr>
        <p:txBody>
          <a:bodyPr wrap="square" rtlCol="0">
            <a:spAutoFit/>
          </a:bodyPr>
          <a:lstStyle/>
          <a:p>
            <a:r>
              <a:rPr lang="en-IN" dirty="0" smtClean="0"/>
              <a:t>                         </a:t>
            </a:r>
            <a:r>
              <a:rPr lang="en-IN" sz="2400" b="1" dirty="0" smtClean="0"/>
              <a:t>1.Effect of chemical mutagens on nucleotide sequence</a:t>
            </a:r>
          </a:p>
          <a:p>
            <a:endParaRPr lang="en-IN" sz="2400" b="1" dirty="0"/>
          </a:p>
          <a:p>
            <a:endParaRPr lang="en-IN" sz="2400" b="1" dirty="0" smtClean="0"/>
          </a:p>
          <a:p>
            <a:endParaRPr lang="en-IN" sz="2400" b="1" dirty="0"/>
          </a:p>
          <a:p>
            <a:r>
              <a:rPr lang="en-IN" sz="2400" b="1" dirty="0" smtClean="0"/>
              <a:t>During replication                                                      In resting nucleic acid</a:t>
            </a:r>
          </a:p>
          <a:p>
            <a:r>
              <a:rPr lang="en-IN" sz="2400" b="1" dirty="0"/>
              <a:t> </a:t>
            </a:r>
            <a:r>
              <a:rPr lang="en-IN" sz="2400" b="1" dirty="0" smtClean="0"/>
              <a:t>                                                                                       </a:t>
            </a:r>
            <a:r>
              <a:rPr lang="en-IN" sz="2000" b="1" dirty="0" smtClean="0"/>
              <a:t>a) Nitrous acid </a:t>
            </a:r>
          </a:p>
          <a:p>
            <a:r>
              <a:rPr lang="en-IN" sz="2000" b="1" dirty="0"/>
              <a:t> </a:t>
            </a:r>
            <a:r>
              <a:rPr lang="en-IN" sz="2000" b="1" dirty="0" smtClean="0"/>
              <a:t>                                                                                                        b) Hydroxyl amine and hydrazine</a:t>
            </a:r>
          </a:p>
          <a:p>
            <a:r>
              <a:rPr lang="en-IN" sz="2000" b="1" dirty="0"/>
              <a:t> </a:t>
            </a:r>
            <a:r>
              <a:rPr lang="en-IN" sz="2000" b="1" dirty="0" smtClean="0"/>
              <a:t>                                                                                                         c) Alkylating agents </a:t>
            </a:r>
          </a:p>
          <a:p>
            <a:endParaRPr lang="en-IN" sz="2400" b="1" dirty="0" smtClean="0"/>
          </a:p>
          <a:p>
            <a:r>
              <a:rPr lang="en-IN" sz="2000" b="1" dirty="0" smtClean="0"/>
              <a:t>Incorporation                           Inhibition   </a:t>
            </a:r>
          </a:p>
          <a:p>
            <a:r>
              <a:rPr lang="en-IN" sz="2000" b="1" dirty="0" smtClean="0"/>
              <a:t>Of base analogue                    of nucleic acid </a:t>
            </a:r>
          </a:p>
          <a:p>
            <a:r>
              <a:rPr lang="en-IN" sz="2000" b="1" dirty="0"/>
              <a:t> </a:t>
            </a:r>
            <a:r>
              <a:rPr lang="en-IN" sz="2000" b="1" dirty="0" smtClean="0"/>
              <a:t>                                                    precursor </a:t>
            </a:r>
          </a:p>
          <a:p>
            <a:endParaRPr lang="en-IN" sz="2000" b="1" dirty="0" smtClean="0"/>
          </a:p>
          <a:p>
            <a:r>
              <a:rPr lang="en-IN" sz="2000" b="1" dirty="0" smtClean="0"/>
              <a:t>Incorporation of base analogue: 5-Bu, 5-Cu, 5-Iu, 2 AP</a:t>
            </a:r>
          </a:p>
          <a:p>
            <a:endParaRPr lang="en-IN" sz="2000" b="1" dirty="0" smtClean="0"/>
          </a:p>
          <a:p>
            <a:r>
              <a:rPr lang="en-IN" sz="2000" b="1" dirty="0" smtClean="0"/>
              <a:t>Inhibition of </a:t>
            </a:r>
            <a:r>
              <a:rPr lang="en-IN" sz="2000" b="1" dirty="0"/>
              <a:t>nucleic acid </a:t>
            </a:r>
            <a:r>
              <a:rPr lang="en-IN" sz="2000" b="1" dirty="0" smtClean="0"/>
              <a:t>precursor: </a:t>
            </a:r>
            <a:r>
              <a:rPr lang="en-IN" sz="2000" b="1" dirty="0" err="1" smtClean="0"/>
              <a:t>Azaserine</a:t>
            </a:r>
            <a:r>
              <a:rPr lang="en-IN" sz="2000" b="1" dirty="0" smtClean="0"/>
              <a:t> inhibits purine synthesis, Urethane </a:t>
            </a:r>
            <a:r>
              <a:rPr lang="en-IN" sz="2000" b="1" dirty="0"/>
              <a:t>inhibits </a:t>
            </a:r>
            <a:r>
              <a:rPr lang="en-IN" sz="2000" b="1" dirty="0" smtClean="0"/>
              <a:t>pyrimidine synthesis</a:t>
            </a:r>
          </a:p>
          <a:p>
            <a:endParaRPr lang="en-IN" sz="2000" b="1" dirty="0"/>
          </a:p>
          <a:p>
            <a:r>
              <a:rPr lang="en-IN" sz="2000" b="1" dirty="0" smtClean="0"/>
              <a:t>Nitrous acid: </a:t>
            </a:r>
            <a:r>
              <a:rPr lang="en-IN" sz="2000" b="1" dirty="0" err="1" smtClean="0"/>
              <a:t>deaminates</a:t>
            </a:r>
            <a:r>
              <a:rPr lang="en-IN" sz="2000" b="1" dirty="0" smtClean="0"/>
              <a:t> G,C,A with diminishing frequency</a:t>
            </a:r>
          </a:p>
          <a:p>
            <a:endParaRPr lang="en-IN" sz="2000" b="1" dirty="0"/>
          </a:p>
          <a:p>
            <a:endParaRPr lang="en-IN" sz="2000" b="1" dirty="0"/>
          </a:p>
        </p:txBody>
      </p:sp>
      <p:cxnSp>
        <p:nvCxnSpPr>
          <p:cNvPr id="4" name="Straight Arrow Connector 3"/>
          <p:cNvCxnSpPr/>
          <p:nvPr/>
        </p:nvCxnSpPr>
        <p:spPr>
          <a:xfrm flipH="1">
            <a:off x="1845892" y="632389"/>
            <a:ext cx="2461188" cy="8203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a:off x="4460905" y="632389"/>
            <a:ext cx="2674833" cy="8203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flipH="1">
            <a:off x="435837" y="2204815"/>
            <a:ext cx="632387" cy="104685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1751888" y="2204815"/>
            <a:ext cx="1469876" cy="11365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1113603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462" y="247828"/>
            <a:ext cx="11921383" cy="2954655"/>
          </a:xfrm>
          <a:prstGeom prst="rect">
            <a:avLst/>
          </a:prstGeom>
          <a:noFill/>
        </p:spPr>
        <p:txBody>
          <a:bodyPr wrap="square" rtlCol="0">
            <a:spAutoFit/>
          </a:bodyPr>
          <a:lstStyle/>
          <a:p>
            <a:r>
              <a:rPr lang="en-IN" sz="2400" b="1" dirty="0" smtClean="0"/>
              <a:t>Hydroxyl amine and hydrazine:       </a:t>
            </a:r>
          </a:p>
          <a:p>
            <a:endParaRPr lang="en-IN" b="1" dirty="0"/>
          </a:p>
          <a:p>
            <a:r>
              <a:rPr lang="en-IN" b="1" dirty="0" smtClean="0"/>
              <a:t>Cytosine</a:t>
            </a:r>
            <a:r>
              <a:rPr lang="en-IN" sz="1200" b="1" dirty="0" smtClean="0"/>
              <a:t>          Hydroxyl </a:t>
            </a:r>
            <a:r>
              <a:rPr lang="en-IN" sz="1200" b="1" dirty="0"/>
              <a:t>amine</a:t>
            </a:r>
            <a:r>
              <a:rPr lang="en-IN" b="1" dirty="0" smtClean="0"/>
              <a:t>      </a:t>
            </a:r>
            <a:r>
              <a:rPr lang="en-IN" b="1" dirty="0" err="1" smtClean="0"/>
              <a:t>hydroxylcytosine</a:t>
            </a:r>
            <a:r>
              <a:rPr lang="en-IN" b="1" dirty="0" smtClean="0"/>
              <a:t> (pairs with adenine)  </a:t>
            </a:r>
          </a:p>
          <a:p>
            <a:endParaRPr lang="en-IN" b="1" dirty="0" smtClean="0"/>
          </a:p>
          <a:p>
            <a:r>
              <a:rPr lang="en-IN" b="1" dirty="0" smtClean="0"/>
              <a:t>Hydrazine breaks rings of uracil and cytosine </a:t>
            </a:r>
          </a:p>
          <a:p>
            <a:endParaRPr lang="en-IN" b="1" dirty="0"/>
          </a:p>
          <a:p>
            <a:r>
              <a:rPr lang="en-IN" sz="2400" b="1" dirty="0" smtClean="0"/>
              <a:t>Alkylating agents: carry 1 or 2 reactive alkyl groups e.g. DES, DMS, MMS, EES, EMS</a:t>
            </a:r>
          </a:p>
          <a:p>
            <a:r>
              <a:rPr lang="en-IN" sz="2400" dirty="0" smtClean="0"/>
              <a:t>These can bring about alkylation of phosphate groups, hydrolysis of </a:t>
            </a:r>
            <a:r>
              <a:rPr lang="en-IN" sz="2400" dirty="0" err="1" smtClean="0"/>
              <a:t>triester</a:t>
            </a:r>
            <a:r>
              <a:rPr lang="en-IN" sz="2400" dirty="0" smtClean="0"/>
              <a:t> between sugar and phosphate , alkylation of bases and </a:t>
            </a:r>
            <a:r>
              <a:rPr lang="en-IN" sz="2400" dirty="0" err="1" smtClean="0"/>
              <a:t>depurination</a:t>
            </a:r>
            <a:r>
              <a:rPr lang="en-IN" sz="2400" dirty="0" smtClean="0"/>
              <a:t>. </a:t>
            </a:r>
            <a:r>
              <a:rPr lang="en-IN" sz="2400" b="1" dirty="0" smtClean="0"/>
              <a:t>  </a:t>
            </a:r>
            <a:r>
              <a:rPr lang="en-IN" b="1" dirty="0" smtClean="0"/>
              <a:t>       </a:t>
            </a:r>
            <a:endParaRPr lang="en-IN" b="1" dirty="0"/>
          </a:p>
        </p:txBody>
      </p:sp>
      <p:cxnSp>
        <p:nvCxnSpPr>
          <p:cNvPr id="4" name="Straight Arrow Connector 3"/>
          <p:cNvCxnSpPr/>
          <p:nvPr/>
        </p:nvCxnSpPr>
        <p:spPr>
          <a:xfrm>
            <a:off x="1256232" y="1008404"/>
            <a:ext cx="1418602" cy="170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537710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8187" y="256374"/>
            <a:ext cx="11904292" cy="3046988"/>
          </a:xfrm>
          <a:prstGeom prst="rect">
            <a:avLst/>
          </a:prstGeom>
          <a:noFill/>
        </p:spPr>
        <p:txBody>
          <a:bodyPr wrap="square" rtlCol="0">
            <a:spAutoFit/>
          </a:bodyPr>
          <a:lstStyle/>
          <a:p>
            <a:r>
              <a:rPr lang="en-IN" sz="2400" b="1" dirty="0" smtClean="0"/>
              <a:t>2. EFFECT OF PHYSICAL CONDITIONS:</a:t>
            </a:r>
          </a:p>
          <a:p>
            <a:pPr marL="514350" indent="-514350">
              <a:buAutoNum type="romanLcParenR"/>
            </a:pPr>
            <a:r>
              <a:rPr lang="en-IN" sz="2400" b="1" dirty="0" smtClean="0"/>
              <a:t>Low pH: </a:t>
            </a:r>
            <a:r>
              <a:rPr lang="en-IN" sz="2400" dirty="0" smtClean="0"/>
              <a:t>Some bases get positively charged and the strands separate. </a:t>
            </a:r>
          </a:p>
          <a:p>
            <a:pPr marL="514350" indent="-514350">
              <a:buAutoNum type="romanLcParenR"/>
            </a:pPr>
            <a:r>
              <a:rPr lang="en-IN" sz="2400" b="1" dirty="0" smtClean="0"/>
              <a:t>High </a:t>
            </a:r>
            <a:r>
              <a:rPr lang="en-IN" sz="2400" b="1" dirty="0" err="1" smtClean="0"/>
              <a:t>Temprtature</a:t>
            </a:r>
            <a:r>
              <a:rPr lang="en-IN" sz="2400" b="1" dirty="0" smtClean="0"/>
              <a:t>:</a:t>
            </a:r>
            <a:r>
              <a:rPr lang="en-IN" sz="2400" dirty="0" smtClean="0"/>
              <a:t> Strand separation occurs</a:t>
            </a:r>
          </a:p>
          <a:p>
            <a:pPr marL="514350" indent="-514350">
              <a:buAutoNum type="romanLcParenR"/>
            </a:pPr>
            <a:r>
              <a:rPr lang="en-IN" sz="2400" b="1" dirty="0" smtClean="0"/>
              <a:t>Radiations: </a:t>
            </a:r>
            <a:r>
              <a:rPr lang="en-IN" sz="2400" dirty="0" smtClean="0"/>
              <a:t>portion of electromagnetic spectrum containing wave lengths shorter than visible light and thus having higher energy. They are of two types-</a:t>
            </a:r>
            <a:r>
              <a:rPr lang="en-IN" sz="2400" b="1" dirty="0" smtClean="0"/>
              <a:t> Ionizing (break chromosomes which depends on the type of cell and stage of nuclear cycle)   and nonionizing radiations (do not cause ionization, only excitation, penetrate only surface layer of cells)    </a:t>
            </a:r>
            <a:endParaRPr lang="en-IN" sz="2400" b="1" dirty="0"/>
          </a:p>
        </p:txBody>
      </p:sp>
    </p:spTree>
    <p:extLst>
      <p:ext uri="{BB962C8B-B14F-4D97-AF65-F5344CB8AC3E}">
        <p14:creationId xmlns:p14="http://schemas.microsoft.com/office/powerpoint/2010/main" xmlns="" val="690553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370" y="239282"/>
            <a:ext cx="11724830" cy="6063198"/>
          </a:xfrm>
          <a:prstGeom prst="rect">
            <a:avLst/>
          </a:prstGeom>
          <a:noFill/>
        </p:spPr>
        <p:txBody>
          <a:bodyPr wrap="square" rtlCol="0">
            <a:spAutoFit/>
          </a:bodyPr>
          <a:lstStyle/>
          <a:p>
            <a:r>
              <a:rPr lang="en-IN" sz="2400" b="1" dirty="0" smtClean="0"/>
              <a:t>Mutations and Evolution</a:t>
            </a:r>
            <a:r>
              <a:rPr lang="en-IN" dirty="0" smtClean="0"/>
              <a:t>: </a:t>
            </a:r>
          </a:p>
          <a:p>
            <a:r>
              <a:rPr lang="en-IN" sz="2000" dirty="0" smtClean="0"/>
              <a:t>Variations are the raw materials for evolution. </a:t>
            </a:r>
          </a:p>
          <a:p>
            <a:r>
              <a:rPr lang="en-IN" sz="2000" dirty="0" smtClean="0"/>
              <a:t>Evolution definitely depends on MUTATION because mutation is the only way by which new genes are created.  </a:t>
            </a:r>
          </a:p>
          <a:p>
            <a:r>
              <a:rPr lang="en-IN" sz="2000" dirty="0" smtClean="0"/>
              <a:t>But the main hurdles facing the explanation of the hypothesis are as under:</a:t>
            </a:r>
          </a:p>
          <a:p>
            <a:r>
              <a:rPr lang="en-IN" sz="2000" dirty="0"/>
              <a:t> </a:t>
            </a:r>
            <a:r>
              <a:rPr lang="en-IN" sz="2000" dirty="0" smtClean="0"/>
              <a:t>     most mutations are </a:t>
            </a:r>
            <a:r>
              <a:rPr lang="en-IN" sz="2000" b="1" dirty="0" smtClean="0"/>
              <a:t>harmful</a:t>
            </a:r>
            <a:r>
              <a:rPr lang="en-IN" sz="2000" dirty="0" smtClean="0"/>
              <a:t> or </a:t>
            </a:r>
            <a:r>
              <a:rPr lang="en-IN" sz="2000" b="1" dirty="0" smtClean="0"/>
              <a:t>neutral</a:t>
            </a:r>
            <a:r>
              <a:rPr lang="en-IN" sz="2000" dirty="0" smtClean="0"/>
              <a:t> (encoding the same </a:t>
            </a:r>
            <a:r>
              <a:rPr lang="en-IN" sz="2000" dirty="0" err="1" smtClean="0"/>
              <a:t>aminoacid</a:t>
            </a:r>
            <a:r>
              <a:rPr lang="en-IN" sz="2000" dirty="0" smtClean="0"/>
              <a:t>).</a:t>
            </a:r>
          </a:p>
          <a:p>
            <a:r>
              <a:rPr lang="en-IN" sz="2000" dirty="0"/>
              <a:t> </a:t>
            </a:r>
            <a:r>
              <a:rPr lang="en-IN" sz="2000" dirty="0" smtClean="0"/>
              <a:t>     most mutations occur in the noncoding part of DNA. </a:t>
            </a:r>
          </a:p>
          <a:p>
            <a:r>
              <a:rPr lang="en-IN" sz="2000" dirty="0"/>
              <a:t> </a:t>
            </a:r>
            <a:r>
              <a:rPr lang="en-IN" sz="2000" dirty="0" smtClean="0"/>
              <a:t>     effect single protein product but evolution involves many changes in proteins.   </a:t>
            </a:r>
          </a:p>
          <a:p>
            <a:endParaRPr lang="en-IN" sz="2000" dirty="0"/>
          </a:p>
          <a:p>
            <a:r>
              <a:rPr lang="en-IN" sz="2000" dirty="0" smtClean="0"/>
              <a:t>      Probable Solutions: </a:t>
            </a:r>
          </a:p>
          <a:p>
            <a:r>
              <a:rPr lang="en-IN" sz="2000" dirty="0" smtClean="0"/>
              <a:t>If the genes are present in paired state, as occurs in diploid organisms then one gene (allele) may undergo mutation. The other gene being normal, the mutant may well be tolerated by organism. Now, in due course of time the mutant gene may undergo changes to produce a beneficial phenotype.</a:t>
            </a:r>
          </a:p>
          <a:p>
            <a:r>
              <a:rPr lang="en-IN" sz="2000" dirty="0" smtClean="0"/>
              <a:t>Then mutations occurring in regulatory regions can help in evolution.</a:t>
            </a:r>
          </a:p>
          <a:p>
            <a:r>
              <a:rPr lang="en-IN" sz="2000" dirty="0" smtClean="0"/>
              <a:t>Similarly mutations occurring in noncoding section of DNA can also go the same way.     </a:t>
            </a:r>
          </a:p>
          <a:p>
            <a:endParaRPr lang="en-IN" sz="2000" dirty="0"/>
          </a:p>
          <a:p>
            <a:endParaRPr lang="en-IN" sz="2000" dirty="0" smtClean="0"/>
          </a:p>
          <a:p>
            <a:r>
              <a:rPr lang="en-IN" sz="2000" dirty="0"/>
              <a:t> </a:t>
            </a:r>
            <a:r>
              <a:rPr lang="en-IN" sz="2000" dirty="0" smtClean="0"/>
              <a:t>                                                                                    </a:t>
            </a:r>
            <a:r>
              <a:rPr lang="en-IN" sz="3200" b="1" dirty="0" smtClean="0">
                <a:solidFill>
                  <a:srgbClr val="00B050"/>
                </a:solidFill>
              </a:rPr>
              <a:t>THANK YOU</a:t>
            </a:r>
          </a:p>
          <a:p>
            <a:r>
              <a:rPr lang="en-IN" sz="3200" b="1" dirty="0">
                <a:solidFill>
                  <a:srgbClr val="00B050"/>
                </a:solidFill>
              </a:rPr>
              <a:t> </a:t>
            </a:r>
            <a:r>
              <a:rPr lang="en-IN" sz="3200" b="1" dirty="0" smtClean="0">
                <a:solidFill>
                  <a:srgbClr val="00B050"/>
                </a:solidFill>
              </a:rPr>
              <a:t>         </a:t>
            </a:r>
            <a:endParaRPr lang="en-IN" sz="3200" b="1" dirty="0">
              <a:solidFill>
                <a:srgbClr val="00B050"/>
              </a:solidFill>
            </a:endParaRPr>
          </a:p>
        </p:txBody>
      </p:sp>
      <p:sp>
        <p:nvSpPr>
          <p:cNvPr id="3" name="&quot;No&quot; Symbol 2"/>
          <p:cNvSpPr/>
          <p:nvPr/>
        </p:nvSpPr>
        <p:spPr>
          <a:xfrm>
            <a:off x="324739" y="1657884"/>
            <a:ext cx="222191" cy="162370"/>
          </a:xfrm>
          <a:prstGeom prst="noSmoking">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solidFill>
                <a:schemeClr val="tx1"/>
              </a:solidFill>
            </a:endParaRPr>
          </a:p>
        </p:txBody>
      </p:sp>
      <p:sp>
        <p:nvSpPr>
          <p:cNvPr id="4" name="&quot;No&quot; Symbol 3"/>
          <p:cNvSpPr/>
          <p:nvPr/>
        </p:nvSpPr>
        <p:spPr>
          <a:xfrm>
            <a:off x="324739" y="1949208"/>
            <a:ext cx="222191" cy="162370"/>
          </a:xfrm>
          <a:prstGeom prst="noSmoking">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solidFill>
                <a:schemeClr val="tx1"/>
              </a:solidFill>
            </a:endParaRPr>
          </a:p>
        </p:txBody>
      </p:sp>
      <p:sp>
        <p:nvSpPr>
          <p:cNvPr id="5" name="&quot;No&quot; Symbol 4"/>
          <p:cNvSpPr/>
          <p:nvPr/>
        </p:nvSpPr>
        <p:spPr>
          <a:xfrm>
            <a:off x="324739" y="2241956"/>
            <a:ext cx="222191" cy="162370"/>
          </a:xfrm>
          <a:prstGeom prst="noSmoking">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solidFill>
                <a:schemeClr val="tx1"/>
              </a:solidFill>
            </a:endParaRPr>
          </a:p>
        </p:txBody>
      </p:sp>
      <p:sp>
        <p:nvSpPr>
          <p:cNvPr id="6" name="Donut 5"/>
          <p:cNvSpPr/>
          <p:nvPr/>
        </p:nvSpPr>
        <p:spPr>
          <a:xfrm rot="1221742">
            <a:off x="271560" y="2780376"/>
            <a:ext cx="260182" cy="258934"/>
          </a:xfrm>
          <a:prstGeom prst="donut">
            <a:avLst>
              <a:gd name="adj" fmla="val 27941"/>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xmlns="" val="583230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6194"/>
            <a:ext cx="10515600" cy="5860769"/>
          </a:xfrm>
        </p:spPr>
        <p:txBody>
          <a:bodyPr>
            <a:normAutofit fontScale="92500"/>
          </a:bodyPr>
          <a:lstStyle/>
          <a:p>
            <a:r>
              <a:rPr lang="en-IN" sz="2400" b="1" dirty="0" smtClean="0"/>
              <a:t>Mutations</a:t>
            </a:r>
            <a:r>
              <a:rPr lang="en-IN" sz="2400" dirty="0" smtClean="0"/>
              <a:t> cover those changes that alter the chemical structure of gene at the molecular level.</a:t>
            </a:r>
          </a:p>
          <a:p>
            <a:r>
              <a:rPr lang="en-IN" sz="2400" dirty="0" smtClean="0"/>
              <a:t>These are called gene mutations or point mutations.</a:t>
            </a:r>
          </a:p>
          <a:p>
            <a:r>
              <a:rPr lang="en-IN" sz="2400" b="1" dirty="0" smtClean="0"/>
              <a:t>Hugo de </a:t>
            </a:r>
            <a:r>
              <a:rPr lang="en-IN" sz="2400" b="1" dirty="0" err="1" smtClean="0"/>
              <a:t>Vries</a:t>
            </a:r>
            <a:r>
              <a:rPr lang="en-IN" sz="2400" b="1" dirty="0" smtClean="0"/>
              <a:t> </a:t>
            </a:r>
            <a:r>
              <a:rPr lang="en-IN" sz="2400" dirty="0" smtClean="0"/>
              <a:t>used the term mutations to describe phenotypic changes that were heritable. Although the </a:t>
            </a:r>
            <a:r>
              <a:rPr lang="en-IN" sz="2400" b="1" dirty="0" smtClean="0"/>
              <a:t>“</a:t>
            </a:r>
            <a:r>
              <a:rPr lang="en-IN" sz="2400" b="1" dirty="0" err="1" smtClean="0"/>
              <a:t>gigas</a:t>
            </a:r>
            <a:r>
              <a:rPr lang="en-IN" sz="2400" b="1" dirty="0" smtClean="0"/>
              <a:t>” mutant </a:t>
            </a:r>
            <a:r>
              <a:rPr lang="en-IN" sz="2400" dirty="0" smtClean="0"/>
              <a:t>in </a:t>
            </a:r>
            <a:r>
              <a:rPr lang="en-IN" sz="2400" b="1" i="1" dirty="0" err="1" smtClean="0"/>
              <a:t>Oenothera</a:t>
            </a:r>
            <a:r>
              <a:rPr lang="en-IN" sz="2400" b="1" i="1" dirty="0" smtClean="0"/>
              <a:t> </a:t>
            </a:r>
            <a:r>
              <a:rPr lang="en-IN" sz="2400" b="1" i="1" dirty="0" err="1" smtClean="0"/>
              <a:t>lamarchiana</a:t>
            </a:r>
            <a:r>
              <a:rPr lang="en-IN" sz="2400" b="1" dirty="0" smtClean="0"/>
              <a:t> </a:t>
            </a:r>
            <a:r>
              <a:rPr lang="en-IN" sz="2400" dirty="0" smtClean="0"/>
              <a:t>on which this assumption was based was  later found to be due to polyploidy.</a:t>
            </a:r>
          </a:p>
          <a:p>
            <a:r>
              <a:rPr lang="en-IN" sz="2400" b="1" dirty="0" smtClean="0"/>
              <a:t>Seth Wright (1791) </a:t>
            </a:r>
            <a:r>
              <a:rPr lang="en-IN" sz="2400" dirty="0" smtClean="0"/>
              <a:t>was the first to describe germinal mutations in domesticated animals – </a:t>
            </a:r>
            <a:r>
              <a:rPr lang="en-IN" sz="2400" b="1" dirty="0" smtClean="0"/>
              <a:t>Ancon breed </a:t>
            </a:r>
            <a:r>
              <a:rPr lang="en-IN" sz="2400" dirty="0" smtClean="0"/>
              <a:t>(short legged) in sheep.</a:t>
            </a:r>
          </a:p>
          <a:p>
            <a:r>
              <a:rPr lang="en-IN" sz="2400" dirty="0" smtClean="0"/>
              <a:t>Scientific study of mutations was started in 1910 by </a:t>
            </a:r>
            <a:r>
              <a:rPr lang="en-IN" sz="2400" b="1" dirty="0" smtClean="0"/>
              <a:t>MORGAN</a:t>
            </a:r>
            <a:r>
              <a:rPr lang="en-IN" sz="2400" dirty="0" smtClean="0"/>
              <a:t> with experiments performed on </a:t>
            </a:r>
            <a:r>
              <a:rPr lang="en-IN" sz="2400" b="1" i="1" dirty="0" smtClean="0"/>
              <a:t>Drosophila melanogaster</a:t>
            </a:r>
            <a:r>
              <a:rPr lang="en-IN" sz="2400" i="1" dirty="0" smtClean="0"/>
              <a:t>.</a:t>
            </a:r>
            <a:r>
              <a:rPr lang="en-IN" sz="2400" dirty="0" smtClean="0"/>
              <a:t> He observed a rare </a:t>
            </a:r>
            <a:r>
              <a:rPr lang="en-IN" sz="2400" b="1" dirty="0" smtClean="0"/>
              <a:t>white eyed male </a:t>
            </a:r>
            <a:r>
              <a:rPr lang="en-IN" sz="2400" dirty="0" smtClean="0"/>
              <a:t>among a population of red eyed males. Mutation studies in other organisms such as maize, snapdragon, rodents and man etc. have also yielded good results. Later, it was discovered </a:t>
            </a:r>
            <a:r>
              <a:rPr lang="en-IN" sz="2400" dirty="0"/>
              <a:t>that </a:t>
            </a:r>
            <a:r>
              <a:rPr lang="en-IN" sz="2400" dirty="0" smtClean="0"/>
              <a:t>microorganisms such as </a:t>
            </a:r>
            <a:r>
              <a:rPr lang="en-IN" sz="2400" b="1" i="1" dirty="0"/>
              <a:t>Neurospora</a:t>
            </a:r>
            <a:r>
              <a:rPr lang="en-IN" sz="2400" b="1" dirty="0"/>
              <a:t> </a:t>
            </a:r>
            <a:r>
              <a:rPr lang="en-IN" sz="2400" dirty="0"/>
              <a:t>(fungus), </a:t>
            </a:r>
            <a:r>
              <a:rPr lang="en-IN" sz="2400" b="1" i="1" dirty="0"/>
              <a:t>Escherichia coli</a:t>
            </a:r>
            <a:r>
              <a:rPr lang="en-IN" sz="2400" b="1" dirty="0"/>
              <a:t> </a:t>
            </a:r>
            <a:r>
              <a:rPr lang="en-IN" sz="2400" dirty="0"/>
              <a:t>(bacterium) and </a:t>
            </a:r>
            <a:r>
              <a:rPr lang="en-IN" sz="2400" b="1" dirty="0" smtClean="0"/>
              <a:t>bacteriophages </a:t>
            </a:r>
            <a:r>
              <a:rPr lang="en-IN" sz="2400" dirty="0" smtClean="0"/>
              <a:t>(virus) could serve as a better tool (test organism) for research on mutation. The reason for this being, these organisms have simple organization of genetic material, their several generations could be obtained and observed in shorter span of time and also because they could be easily cultured in laboratory. </a:t>
            </a:r>
            <a:endParaRPr lang="en-IN" sz="2400" dirty="0"/>
          </a:p>
          <a:p>
            <a:endParaRPr lang="en-IN" sz="2400" dirty="0"/>
          </a:p>
        </p:txBody>
      </p:sp>
    </p:spTree>
    <p:extLst>
      <p:ext uri="{BB962C8B-B14F-4D97-AF65-F5344CB8AC3E}">
        <p14:creationId xmlns:p14="http://schemas.microsoft.com/office/powerpoint/2010/main" xmlns="" val="1553372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6374"/>
            <a:ext cx="10515600" cy="5920589"/>
          </a:xfrm>
        </p:spPr>
        <p:txBody>
          <a:bodyPr/>
          <a:lstStyle/>
          <a:p>
            <a:pPr marL="0" indent="0">
              <a:buNone/>
            </a:pPr>
            <a:r>
              <a:rPr lang="en-IN" dirty="0" smtClean="0"/>
              <a:t>                         </a:t>
            </a:r>
          </a:p>
          <a:p>
            <a:pPr marL="0" indent="0">
              <a:buNone/>
            </a:pPr>
            <a:r>
              <a:rPr lang="en-IN" dirty="0"/>
              <a:t> </a:t>
            </a:r>
            <a:r>
              <a:rPr lang="en-IN" dirty="0" smtClean="0"/>
              <a:t>                            +/w                             w/-</a:t>
            </a:r>
          </a:p>
          <a:p>
            <a:pPr marL="0" indent="0">
              <a:buNone/>
            </a:pPr>
            <a:r>
              <a:rPr lang="en-IN" dirty="0"/>
              <a:t> </a:t>
            </a:r>
            <a:r>
              <a:rPr lang="en-IN" dirty="0" smtClean="0"/>
              <a:t>                        </a:t>
            </a:r>
            <a:r>
              <a:rPr lang="en-IN" sz="1800" dirty="0" smtClean="0"/>
              <a:t>Red eyed female</a:t>
            </a:r>
            <a:r>
              <a:rPr lang="en-IN" sz="1600" dirty="0" smtClean="0"/>
              <a:t>                          </a:t>
            </a:r>
            <a:r>
              <a:rPr lang="en-IN" sz="1800" dirty="0" smtClean="0"/>
              <a:t>White eyed male    </a:t>
            </a:r>
          </a:p>
          <a:p>
            <a:pPr marL="0" indent="0">
              <a:buNone/>
            </a:pPr>
            <a:r>
              <a:rPr lang="en-IN" sz="1800" dirty="0" smtClean="0"/>
              <a:t>    </a:t>
            </a:r>
            <a:endParaRPr lang="en-IN" sz="1800" dirty="0"/>
          </a:p>
          <a:p>
            <a:pPr marL="0" indent="0">
              <a:buNone/>
            </a:pPr>
            <a:endParaRPr lang="en-IN" sz="1800" dirty="0" smtClean="0"/>
          </a:p>
          <a:p>
            <a:pPr marL="0" indent="0">
              <a:buNone/>
            </a:pPr>
            <a:endParaRPr lang="en-IN" sz="1800" dirty="0"/>
          </a:p>
          <a:p>
            <a:pPr marL="0" indent="0">
              <a:buNone/>
            </a:pPr>
            <a:endParaRPr lang="en-IN" sz="1800" dirty="0" smtClean="0"/>
          </a:p>
          <a:p>
            <a:pPr marL="0" indent="0">
              <a:buNone/>
            </a:pPr>
            <a:endParaRPr lang="en-IN" sz="1800" dirty="0"/>
          </a:p>
          <a:p>
            <a:pPr marL="0" indent="0">
              <a:buNone/>
            </a:pPr>
            <a:r>
              <a:rPr lang="en-IN" sz="1800" dirty="0" smtClean="0"/>
              <a:t>                                       w/w </a:t>
            </a:r>
            <a:r>
              <a:rPr lang="en-IN" sz="1800" dirty="0" smtClean="0">
                <a:latin typeface="Arial" panose="020B0604020202020204" pitchFamily="34" charset="0"/>
                <a:cs typeface="Arial" panose="020B0604020202020204" pitchFamily="34" charset="0"/>
              </a:rPr>
              <a:t>♀</a:t>
            </a:r>
            <a:r>
              <a:rPr lang="en-IN" sz="1800" dirty="0" smtClean="0"/>
              <a:t>                 w/+</a:t>
            </a:r>
            <a:r>
              <a:rPr lang="en-IN" sz="1800" b="1" dirty="0" smtClean="0">
                <a:latin typeface="Arial" panose="020B0604020202020204" pitchFamily="34" charset="0"/>
                <a:cs typeface="Arial" panose="020B0604020202020204" pitchFamily="34" charset="0"/>
              </a:rPr>
              <a:t>♀</a:t>
            </a:r>
            <a:r>
              <a:rPr lang="en-IN" sz="1800" dirty="0" smtClean="0"/>
              <a:t>                  w/- </a:t>
            </a:r>
            <a:r>
              <a:rPr lang="en-IN" sz="1800" dirty="0" smtClean="0">
                <a:latin typeface="Arial" panose="020B0604020202020204" pitchFamily="34" charset="0"/>
                <a:cs typeface="Arial" panose="020B0604020202020204" pitchFamily="34" charset="0"/>
              </a:rPr>
              <a:t>♂</a:t>
            </a:r>
            <a:r>
              <a:rPr lang="en-IN" sz="1800" dirty="0" smtClean="0"/>
              <a:t>                  +/-  </a:t>
            </a:r>
            <a:r>
              <a:rPr lang="en-IN" sz="1800" dirty="0" smtClean="0">
                <a:latin typeface="Arial" panose="020B0604020202020204" pitchFamily="34" charset="0"/>
                <a:cs typeface="Arial" panose="020B0604020202020204" pitchFamily="34" charset="0"/>
              </a:rPr>
              <a:t>♂</a:t>
            </a:r>
            <a:r>
              <a:rPr lang="en-IN" sz="1800" dirty="0" smtClean="0"/>
              <a:t>                        </a:t>
            </a:r>
          </a:p>
          <a:p>
            <a:pPr marL="0" indent="0">
              <a:buNone/>
            </a:pPr>
            <a:r>
              <a:rPr lang="en-IN" sz="1800" dirty="0"/>
              <a:t> </a:t>
            </a:r>
            <a:r>
              <a:rPr lang="en-IN" sz="1800" dirty="0" smtClean="0"/>
              <a:t>                                 White eyed           Red eyed            White eyed           Red Eyed            </a:t>
            </a:r>
            <a:endParaRPr lang="en-IN" sz="1800" dirty="0"/>
          </a:p>
        </p:txBody>
      </p:sp>
      <p:sp>
        <p:nvSpPr>
          <p:cNvPr id="4" name="Multiply 3"/>
          <p:cNvSpPr/>
          <p:nvPr/>
        </p:nvSpPr>
        <p:spPr>
          <a:xfrm>
            <a:off x="4794191" y="803305"/>
            <a:ext cx="743484" cy="50420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5" name="Down Arrow 4"/>
          <p:cNvSpPr/>
          <p:nvPr/>
        </p:nvSpPr>
        <p:spPr>
          <a:xfrm>
            <a:off x="4956561" y="1854438"/>
            <a:ext cx="418744" cy="136223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2894566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t>
            </a:r>
            <a:endParaRPr lang="en-IN" dirty="0"/>
          </a:p>
        </p:txBody>
      </p:sp>
      <p:sp>
        <p:nvSpPr>
          <p:cNvPr id="3" name="Content Placeholder 2"/>
          <p:cNvSpPr>
            <a:spLocks noGrp="1"/>
          </p:cNvSpPr>
          <p:nvPr>
            <p:ph idx="1"/>
          </p:nvPr>
        </p:nvSpPr>
        <p:spPr>
          <a:xfrm>
            <a:off x="838200" y="365125"/>
            <a:ext cx="10515600" cy="6172408"/>
          </a:xfrm>
        </p:spPr>
        <p:txBody>
          <a:bodyPr>
            <a:normAutofit/>
          </a:bodyPr>
          <a:lstStyle/>
          <a:p>
            <a:pPr marL="0" indent="0">
              <a:buNone/>
            </a:pPr>
            <a:r>
              <a:rPr lang="en-IN" sz="2400" b="1" dirty="0" smtClean="0"/>
              <a:t>General characteristics of Mutations :</a:t>
            </a:r>
          </a:p>
          <a:p>
            <a:pPr marL="0" indent="0">
              <a:buNone/>
            </a:pPr>
            <a:r>
              <a:rPr lang="en-IN" sz="2400" dirty="0" smtClean="0"/>
              <a:t>1. Mutations are generally </a:t>
            </a:r>
            <a:r>
              <a:rPr lang="en-IN" sz="2400" b="1" dirty="0" smtClean="0"/>
              <a:t>recessive</a:t>
            </a:r>
            <a:r>
              <a:rPr lang="en-IN" sz="2400" dirty="0" smtClean="0"/>
              <a:t> (exception- epiloia and achondroplastic dwarfism in man, Notch wing in Drosophila).</a:t>
            </a:r>
          </a:p>
          <a:p>
            <a:pPr marL="0" indent="0">
              <a:buNone/>
            </a:pPr>
            <a:r>
              <a:rPr lang="en-IN" sz="2400" dirty="0" smtClean="0"/>
              <a:t>2. Mutations are </a:t>
            </a:r>
            <a:r>
              <a:rPr lang="en-IN" sz="2400" b="1" dirty="0" smtClean="0"/>
              <a:t>random</a:t>
            </a:r>
            <a:r>
              <a:rPr lang="en-IN" sz="2400" dirty="0" smtClean="0"/>
              <a:t>.</a:t>
            </a:r>
          </a:p>
          <a:p>
            <a:pPr marL="0" indent="0">
              <a:buNone/>
            </a:pPr>
            <a:r>
              <a:rPr lang="en-IN" sz="2400" dirty="0" smtClean="0"/>
              <a:t>3. They are mostly </a:t>
            </a:r>
            <a:r>
              <a:rPr lang="en-IN" sz="2400" b="1" dirty="0" smtClean="0"/>
              <a:t>harmful</a:t>
            </a:r>
            <a:r>
              <a:rPr lang="en-IN" sz="2400" dirty="0" smtClean="0"/>
              <a:t> (only 0.1% useful).</a:t>
            </a:r>
          </a:p>
          <a:p>
            <a:pPr marL="0" indent="0">
              <a:buNone/>
            </a:pPr>
            <a:r>
              <a:rPr lang="en-IN" sz="2400" dirty="0" smtClean="0"/>
              <a:t>4. They may be </a:t>
            </a:r>
            <a:r>
              <a:rPr lang="en-IN" sz="2400" b="1" dirty="0" smtClean="0"/>
              <a:t>recurrent</a:t>
            </a:r>
            <a:r>
              <a:rPr lang="en-IN" sz="2400" dirty="0" smtClean="0"/>
              <a:t>.</a:t>
            </a:r>
          </a:p>
          <a:p>
            <a:pPr marL="0" indent="0">
              <a:buNone/>
            </a:pPr>
            <a:r>
              <a:rPr lang="en-IN" sz="2400" dirty="0" smtClean="0"/>
              <a:t>5. In nature occur at very </a:t>
            </a:r>
            <a:r>
              <a:rPr lang="en-IN" sz="2400" b="1" dirty="0" smtClean="0"/>
              <a:t>low frequency </a:t>
            </a:r>
            <a:r>
              <a:rPr lang="en-IN" sz="2400" dirty="0" smtClean="0"/>
              <a:t>i.e. rate of spontaneous mutations is low and varies from gene to gene (highly stable gene- waxy locus in maize and highly unstable gene- yellow body colour in </a:t>
            </a:r>
            <a:r>
              <a:rPr lang="en-IN" sz="2400" i="1" dirty="0" smtClean="0"/>
              <a:t>Drosophila</a:t>
            </a:r>
            <a:r>
              <a:rPr lang="en-IN" sz="2400" dirty="0" smtClean="0"/>
              <a:t>.</a:t>
            </a:r>
          </a:p>
          <a:p>
            <a:pPr marL="0" indent="0">
              <a:buNone/>
            </a:pPr>
            <a:r>
              <a:rPr lang="en-IN" sz="2400" dirty="0" smtClean="0"/>
              <a:t>6. </a:t>
            </a:r>
            <a:r>
              <a:rPr lang="en-IN" sz="2400" b="1" dirty="0" smtClean="0"/>
              <a:t>Mutable genes </a:t>
            </a:r>
            <a:r>
              <a:rPr lang="en-IN" sz="2400" dirty="0" smtClean="0"/>
              <a:t>are those which have </a:t>
            </a:r>
            <a:r>
              <a:rPr lang="en-IN" sz="2400" dirty="0"/>
              <a:t>a mutation </a:t>
            </a:r>
            <a:r>
              <a:rPr lang="en-IN" sz="2400" dirty="0" smtClean="0"/>
              <a:t>rate higher than usual.</a:t>
            </a:r>
          </a:p>
          <a:p>
            <a:pPr marL="0" indent="0">
              <a:buNone/>
            </a:pPr>
            <a:r>
              <a:rPr lang="en-IN" sz="2400" dirty="0" smtClean="0"/>
              <a:t>7. </a:t>
            </a:r>
            <a:r>
              <a:rPr lang="en-IN" sz="2400" b="1" dirty="0" err="1" smtClean="0"/>
              <a:t>Mutator</a:t>
            </a:r>
            <a:r>
              <a:rPr lang="en-IN" sz="2400" b="1" dirty="0" smtClean="0"/>
              <a:t> gene </a:t>
            </a:r>
            <a:r>
              <a:rPr lang="en-IN" sz="2400" dirty="0" smtClean="0"/>
              <a:t>increases </a:t>
            </a:r>
            <a:r>
              <a:rPr lang="en-IN" sz="2400" dirty="0"/>
              <a:t>the rate of mutation throughout an organism’s genome by inhibiting DNA repair functions. </a:t>
            </a:r>
          </a:p>
          <a:p>
            <a:pPr marL="0" indent="0">
              <a:buNone/>
            </a:pPr>
            <a:r>
              <a:rPr lang="en-IN" sz="2400" dirty="0" smtClean="0"/>
              <a:t>8. </a:t>
            </a:r>
            <a:r>
              <a:rPr lang="en-IN" sz="2400" b="1" dirty="0" smtClean="0"/>
              <a:t>Anti-</a:t>
            </a:r>
            <a:r>
              <a:rPr lang="en-IN" sz="2400" b="1" dirty="0" err="1" smtClean="0"/>
              <a:t>mutator</a:t>
            </a:r>
            <a:r>
              <a:rPr lang="en-IN" sz="2400" b="1" dirty="0" smtClean="0"/>
              <a:t> gene </a:t>
            </a:r>
            <a:r>
              <a:rPr lang="en-IN" sz="2400" dirty="0" smtClean="0"/>
              <a:t>is a mutant gene that decreases the rate of mutation.</a:t>
            </a:r>
          </a:p>
          <a:p>
            <a:pPr marL="0" indent="0">
              <a:buNone/>
            </a:pPr>
            <a:r>
              <a:rPr lang="en-IN" sz="2400" dirty="0" smtClean="0"/>
              <a:t> 9. </a:t>
            </a:r>
            <a:r>
              <a:rPr lang="en-IN" sz="2400" b="1" dirty="0" smtClean="0"/>
              <a:t>Hot Spots </a:t>
            </a:r>
            <a:r>
              <a:rPr lang="en-IN" sz="2400" dirty="0" smtClean="0"/>
              <a:t>are highly mutable sites within a gene.  </a:t>
            </a:r>
          </a:p>
          <a:p>
            <a:pPr marL="0" indent="0">
              <a:buNone/>
            </a:pPr>
            <a:endParaRPr lang="en-IN" dirty="0"/>
          </a:p>
        </p:txBody>
      </p:sp>
    </p:spTree>
    <p:extLst>
      <p:ext uri="{BB962C8B-B14F-4D97-AF65-F5344CB8AC3E}">
        <p14:creationId xmlns:p14="http://schemas.microsoft.com/office/powerpoint/2010/main" xmlns="" val="3232406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828" y="188007"/>
            <a:ext cx="11827379" cy="6001643"/>
          </a:xfrm>
          <a:prstGeom prst="rect">
            <a:avLst/>
          </a:prstGeom>
          <a:noFill/>
        </p:spPr>
        <p:txBody>
          <a:bodyPr wrap="square" rtlCol="0">
            <a:spAutoFit/>
          </a:bodyPr>
          <a:lstStyle/>
          <a:p>
            <a:r>
              <a:rPr lang="en-IN" sz="2400" b="1" dirty="0" smtClean="0"/>
              <a:t>KINDS OF MUTATIONS</a:t>
            </a:r>
            <a:r>
              <a:rPr lang="en-IN" sz="2400" dirty="0" smtClean="0"/>
              <a:t>:</a:t>
            </a:r>
          </a:p>
          <a:p>
            <a:r>
              <a:rPr lang="en-IN" sz="2000" b="1" dirty="0" smtClean="0"/>
              <a:t>Spontaneous  Mutations</a:t>
            </a:r>
            <a:r>
              <a:rPr lang="en-IN" sz="2000" dirty="0" smtClean="0"/>
              <a:t>: Mutations that arise naturally and not due to exposure to certain mutagens are called spontaneous mutations. Examples - mutations arising due to errors during DNA replication or due to </a:t>
            </a:r>
          </a:p>
          <a:p>
            <a:r>
              <a:rPr lang="en-IN" sz="2000" b="1" dirty="0" smtClean="0"/>
              <a:t>Induced Mutations</a:t>
            </a:r>
            <a:r>
              <a:rPr lang="en-IN" sz="2000" dirty="0" smtClean="0"/>
              <a:t>: Mutations that are artificially introduced with the help of mutagenic agents are called induced mutations.</a:t>
            </a:r>
          </a:p>
          <a:p>
            <a:endParaRPr lang="en-IN" sz="2000" dirty="0"/>
          </a:p>
          <a:p>
            <a:r>
              <a:rPr lang="en-IN" sz="2000" b="1" dirty="0" smtClean="0"/>
              <a:t>Somatic Mutations</a:t>
            </a:r>
            <a:r>
              <a:rPr lang="en-IN" sz="2000" dirty="0" smtClean="0"/>
              <a:t>: If mutation occurs in a somatic cell i.e. any cell other than the germ or reproductive </a:t>
            </a:r>
            <a:r>
              <a:rPr lang="en-IN" sz="2000" dirty="0" err="1" smtClean="0"/>
              <a:t>cell,e.g</a:t>
            </a:r>
            <a:r>
              <a:rPr lang="en-IN" sz="2000" dirty="0" smtClean="0"/>
              <a:t>. delicious apple and navel oranges.</a:t>
            </a:r>
          </a:p>
          <a:p>
            <a:r>
              <a:rPr lang="en-IN" sz="2000" b="1" dirty="0" smtClean="0"/>
              <a:t>Germinal Mutations: </a:t>
            </a:r>
            <a:r>
              <a:rPr lang="en-IN" sz="2000" dirty="0" smtClean="0"/>
              <a:t>Mutations that occur in germ cells, e.g. dominant germinal mutation “Ancon” breed in sheep.</a:t>
            </a:r>
          </a:p>
          <a:p>
            <a:endParaRPr lang="en-IN" sz="2000" dirty="0"/>
          </a:p>
          <a:p>
            <a:r>
              <a:rPr lang="en-IN" sz="2000" b="1" dirty="0" smtClean="0"/>
              <a:t>Conditional lethal Mutations: </a:t>
            </a:r>
            <a:r>
              <a:rPr lang="en-IN" sz="2000" dirty="0" smtClean="0"/>
              <a:t>There are certain mutations that are lethal in a specific condition (restrictive condition) but in other condition (permissive condition) they are viable. Mutants which carry conditional lethal mutations are of three types:</a:t>
            </a:r>
          </a:p>
          <a:p>
            <a:r>
              <a:rPr lang="en-IN" sz="2000" dirty="0" err="1" smtClean="0"/>
              <a:t>i</a:t>
            </a:r>
            <a:r>
              <a:rPr lang="en-IN" sz="2000" dirty="0" smtClean="0"/>
              <a:t>) </a:t>
            </a:r>
            <a:r>
              <a:rPr lang="en-IN" sz="2000" b="1" dirty="0" smtClean="0"/>
              <a:t>Auxotrophic mutants  </a:t>
            </a:r>
            <a:r>
              <a:rPr lang="en-IN" sz="2000" dirty="0" smtClean="0"/>
              <a:t>ii) </a:t>
            </a:r>
            <a:r>
              <a:rPr lang="en-IN" sz="2000" b="1" dirty="0" smtClean="0"/>
              <a:t>temperature sensitive mutants  </a:t>
            </a:r>
            <a:r>
              <a:rPr lang="en-IN" sz="2000" dirty="0" smtClean="0"/>
              <a:t>iii) </a:t>
            </a:r>
            <a:r>
              <a:rPr lang="en-IN" sz="2000" b="1" dirty="0" smtClean="0"/>
              <a:t>suppressor – sensitive mutants</a:t>
            </a:r>
          </a:p>
          <a:p>
            <a:r>
              <a:rPr lang="en-IN" sz="2000" dirty="0" smtClean="0"/>
              <a:t>Auxotrophic mutants are not able to synthesize a particular metabolite. They are not able to grow in the absence of that metabolite but grow if the particular metabolite is supplied. </a:t>
            </a:r>
          </a:p>
          <a:p>
            <a:r>
              <a:rPr lang="en-IN" sz="2000" dirty="0" smtClean="0"/>
              <a:t>Temperature sensitive mutants are not able to grow at a particular temperature but can grow at other. </a:t>
            </a:r>
          </a:p>
          <a:p>
            <a:r>
              <a:rPr lang="en-IN" sz="2000" dirty="0" smtClean="0"/>
              <a:t>Suppressor sensitive mutants are able to grow in the presence of a suppressor but cannot grow in its absence.         </a:t>
            </a:r>
            <a:r>
              <a:rPr lang="en-IN" sz="2000" b="1" dirty="0" smtClean="0"/>
              <a:t>    </a:t>
            </a:r>
            <a:endParaRPr lang="en-IN" sz="2000" b="1" dirty="0"/>
          </a:p>
        </p:txBody>
      </p:sp>
    </p:spTree>
    <p:extLst>
      <p:ext uri="{BB962C8B-B14F-4D97-AF65-F5344CB8AC3E}">
        <p14:creationId xmlns:p14="http://schemas.microsoft.com/office/powerpoint/2010/main" xmlns="" val="2173476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9103" y="222191"/>
            <a:ext cx="11528276" cy="5632311"/>
          </a:xfrm>
          <a:prstGeom prst="rect">
            <a:avLst/>
          </a:prstGeom>
          <a:noFill/>
        </p:spPr>
        <p:txBody>
          <a:bodyPr wrap="square" rtlCol="0">
            <a:spAutoFit/>
          </a:bodyPr>
          <a:lstStyle/>
          <a:p>
            <a:pPr algn="just"/>
            <a:r>
              <a:rPr lang="en-IN" sz="2400" b="1" dirty="0" smtClean="0"/>
              <a:t>Sickle cell anaemia </a:t>
            </a:r>
            <a:r>
              <a:rPr lang="en-IN" sz="2000" dirty="0" smtClean="0"/>
              <a:t>develops due to a mutant haemoglobin called sickle cell </a:t>
            </a:r>
            <a:r>
              <a:rPr lang="en-IN" sz="2000" dirty="0"/>
              <a:t>haemoglobin (</a:t>
            </a:r>
            <a:r>
              <a:rPr lang="en-IN" sz="2000" dirty="0" smtClean="0"/>
              <a:t>haemoglobin S) found in some individuals. Individuals homozygous for </a:t>
            </a:r>
            <a:r>
              <a:rPr lang="en-IN" sz="2000" b="1" dirty="0" smtClean="0"/>
              <a:t>haemoglobin S</a:t>
            </a:r>
            <a:r>
              <a:rPr lang="en-IN" sz="2000" dirty="0" smtClean="0"/>
              <a:t> allele (Hb</a:t>
            </a:r>
            <a:r>
              <a:rPr lang="el-GR" sz="2000" baseline="-25000" dirty="0" smtClean="0"/>
              <a:t>ᵦ</a:t>
            </a:r>
            <a:r>
              <a:rPr lang="en-IN" sz="2000" baseline="30000" dirty="0" smtClean="0"/>
              <a:t>s</a:t>
            </a:r>
            <a:r>
              <a:rPr lang="en-IN" sz="2000" dirty="0" smtClean="0"/>
              <a:t>/Hb</a:t>
            </a:r>
            <a:r>
              <a:rPr lang="el-GR" sz="2000" baseline="-25000" dirty="0" smtClean="0"/>
              <a:t>ᵦ</a:t>
            </a:r>
            <a:r>
              <a:rPr lang="en-IN" sz="2000" baseline="30000" dirty="0" smtClean="0"/>
              <a:t>s</a:t>
            </a:r>
            <a:r>
              <a:rPr lang="en-IN" sz="2000" dirty="0" smtClean="0"/>
              <a:t>) develop severe haemolytic </a:t>
            </a:r>
            <a:r>
              <a:rPr lang="en-IN" sz="2000" dirty="0" err="1" smtClean="0"/>
              <a:t>anemia</a:t>
            </a:r>
            <a:r>
              <a:rPr lang="en-IN" sz="2000" dirty="0" smtClean="0"/>
              <a:t>. As haemoglobin S precipitates and forms crystals in deoxygenated state, the red blood cells carrying it elongate and become  sickle shaped. Normal haemoglobin found in human is haemoglobin A.  </a:t>
            </a:r>
          </a:p>
          <a:p>
            <a:pPr algn="just"/>
            <a:r>
              <a:rPr lang="en-IN" sz="2800" dirty="0" smtClean="0"/>
              <a:t> </a:t>
            </a:r>
            <a:r>
              <a:rPr lang="el-GR" sz="2800" dirty="0" smtClean="0"/>
              <a:t>ᵦ</a:t>
            </a:r>
            <a:r>
              <a:rPr lang="en-IN" sz="2800" dirty="0" smtClean="0"/>
              <a:t> </a:t>
            </a:r>
            <a:r>
              <a:rPr lang="en-IN" sz="2000" dirty="0" smtClean="0"/>
              <a:t>subscript is used because haemoglobin S is a variant of beta chain. The  </a:t>
            </a:r>
            <a:r>
              <a:rPr lang="el-GR" sz="2800" dirty="0" smtClean="0"/>
              <a:t>ᵦ</a:t>
            </a:r>
            <a:r>
              <a:rPr lang="en-IN" sz="2800" dirty="0" smtClean="0"/>
              <a:t> </a:t>
            </a:r>
            <a:r>
              <a:rPr lang="en-IN" sz="2000" dirty="0" smtClean="0"/>
              <a:t>chain of the two types of haemoglobin i.e. A and S was compared. It was found that the two haemoglobin differ only in one amino acid. In normal haemoglobin, the sixth amino acid from –NH</a:t>
            </a:r>
            <a:r>
              <a:rPr lang="en-IN" sz="2000" baseline="-25000" dirty="0" smtClean="0"/>
              <a:t>2</a:t>
            </a:r>
            <a:r>
              <a:rPr lang="en-IN" sz="2000" dirty="0" smtClean="0"/>
              <a:t> terminal end is glutamic acid. In haemoglobin S, in place of glutamic acid </a:t>
            </a:r>
            <a:r>
              <a:rPr lang="en-IN" sz="2000" dirty="0" err="1" smtClean="0"/>
              <a:t>valine</a:t>
            </a:r>
            <a:r>
              <a:rPr lang="en-IN" sz="2000" dirty="0" smtClean="0"/>
              <a:t> is present. </a:t>
            </a:r>
          </a:p>
          <a:p>
            <a:pPr algn="just"/>
            <a:endParaRPr lang="en-IN" sz="2400" b="1" dirty="0" smtClean="0"/>
          </a:p>
          <a:p>
            <a:pPr algn="just"/>
            <a:r>
              <a:rPr lang="en-IN" sz="2400" b="1" dirty="0" err="1" smtClean="0"/>
              <a:t>Pleiotropy</a:t>
            </a:r>
            <a:r>
              <a:rPr lang="en-IN" sz="2000" dirty="0" smtClean="0"/>
              <a:t> is the phenomenon in which a single gene affects more than one character</a:t>
            </a:r>
            <a:r>
              <a:rPr lang="en-IN" sz="2000" dirty="0"/>
              <a:t>. </a:t>
            </a:r>
            <a:r>
              <a:rPr lang="en-IN" sz="2000" b="1" dirty="0" err="1"/>
              <a:t>Hb</a:t>
            </a:r>
            <a:r>
              <a:rPr lang="el-GR" sz="2000" b="1" baseline="-25000" dirty="0"/>
              <a:t>ᵦ</a:t>
            </a:r>
            <a:r>
              <a:rPr lang="en-IN" sz="2000" b="1" baseline="30000" dirty="0" smtClean="0"/>
              <a:t>s </a:t>
            </a:r>
            <a:r>
              <a:rPr lang="en-IN" sz="2000" b="1" dirty="0" smtClean="0"/>
              <a:t> </a:t>
            </a:r>
            <a:r>
              <a:rPr lang="en-IN" sz="2000" dirty="0" smtClean="0"/>
              <a:t>allele is a typical example of </a:t>
            </a:r>
            <a:r>
              <a:rPr lang="en-IN" sz="2000" dirty="0" err="1" smtClean="0"/>
              <a:t>pleiotropy</a:t>
            </a:r>
            <a:r>
              <a:rPr lang="en-IN" sz="2000" dirty="0" smtClean="0"/>
              <a:t>. .This allele not only causes haemolytic anaemia but also provides increased resistance to certain type of malaria that is caused by a parasite </a:t>
            </a:r>
            <a:r>
              <a:rPr lang="en-IN" sz="2000" i="1" dirty="0" smtClean="0"/>
              <a:t>Plasmodium falciparum</a:t>
            </a:r>
            <a:r>
              <a:rPr lang="en-IN" sz="2000" dirty="0" smtClean="0"/>
              <a:t> in individuals carrying it.</a:t>
            </a:r>
          </a:p>
          <a:p>
            <a:pPr algn="just"/>
            <a:endParaRPr lang="en-IN" sz="2000" dirty="0"/>
          </a:p>
          <a:p>
            <a:pPr algn="just"/>
            <a:r>
              <a:rPr lang="en-IN" sz="2000" dirty="0" smtClean="0"/>
              <a:t>  </a:t>
            </a:r>
          </a:p>
          <a:p>
            <a:endParaRPr lang="en-IN" sz="2000" dirty="0"/>
          </a:p>
          <a:p>
            <a:endParaRPr lang="en-IN" sz="2000" dirty="0"/>
          </a:p>
        </p:txBody>
      </p:sp>
    </p:spTree>
    <p:extLst>
      <p:ext uri="{BB962C8B-B14F-4D97-AF65-F5344CB8AC3E}">
        <p14:creationId xmlns:p14="http://schemas.microsoft.com/office/powerpoint/2010/main" xmlns="" val="1533836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0378" y="401652"/>
            <a:ext cx="11588097" cy="4093428"/>
          </a:xfrm>
          <a:prstGeom prst="rect">
            <a:avLst/>
          </a:prstGeom>
          <a:noFill/>
        </p:spPr>
        <p:txBody>
          <a:bodyPr wrap="square" rtlCol="0">
            <a:spAutoFit/>
          </a:bodyPr>
          <a:lstStyle/>
          <a:p>
            <a:pPr algn="just"/>
            <a:r>
              <a:rPr lang="en-IN" sz="2000" b="1" dirty="0"/>
              <a:t>Back and suppressor mutations</a:t>
            </a:r>
            <a:r>
              <a:rPr lang="en-IN" dirty="0"/>
              <a:t>  A wild allele mutates to form a mutant allele. This is called </a:t>
            </a:r>
            <a:r>
              <a:rPr lang="en-IN" b="1" dirty="0"/>
              <a:t>forward mutation</a:t>
            </a:r>
            <a:r>
              <a:rPr lang="en-IN" dirty="0"/>
              <a:t>. If due to a subsequent mutation the original wild type phenotype is restored then it is called back mutation or reverse mutation or simply reversion</a:t>
            </a:r>
            <a:r>
              <a:rPr lang="en-IN" dirty="0" smtClean="0"/>
              <a:t>.                   </a:t>
            </a:r>
          </a:p>
          <a:p>
            <a:pPr algn="just"/>
            <a:r>
              <a:rPr lang="en-IN" dirty="0" smtClean="0"/>
              <a:t>Reverse mutation may </a:t>
            </a:r>
            <a:r>
              <a:rPr lang="en-IN" dirty="0"/>
              <a:t>be the result of a mutation occurring in the same allele at the same site. Reversion may also result from a mutation occurring at some other location in the genome which somehow neutralizes the effect of forward mutation.   </a:t>
            </a:r>
            <a:endParaRPr lang="en-IN" dirty="0" smtClean="0"/>
          </a:p>
          <a:p>
            <a:pPr algn="just"/>
            <a:endParaRPr lang="en-IN" dirty="0"/>
          </a:p>
          <a:p>
            <a:pPr algn="just"/>
            <a:r>
              <a:rPr lang="en-IN" sz="2000" b="1" dirty="0" smtClean="0"/>
              <a:t>Neutral Mutations</a:t>
            </a:r>
            <a:r>
              <a:rPr lang="en-IN" dirty="0" smtClean="0"/>
              <a:t> are those changes in DNA sequences which are neither beneficial nor harmful to the ability of </a:t>
            </a:r>
            <a:r>
              <a:rPr lang="en-IN" dirty="0"/>
              <a:t>organisms </a:t>
            </a:r>
            <a:r>
              <a:rPr lang="en-IN" dirty="0" smtClean="0"/>
              <a:t>to survive or reproduce.</a:t>
            </a:r>
          </a:p>
          <a:p>
            <a:pPr algn="just"/>
            <a:r>
              <a:rPr lang="en-IN" sz="2000" b="1" dirty="0" smtClean="0"/>
              <a:t>Silent Mutations </a:t>
            </a:r>
            <a:r>
              <a:rPr lang="en-IN" dirty="0" smtClean="0"/>
              <a:t>are those changes which do not significantly alter the phenotype of the organism, e.g. mutations occurring in INTRON sequences or if occurring in EXON sequences, then synonym mutations ( codon AAA and AUG both code for lysine).</a:t>
            </a:r>
          </a:p>
          <a:p>
            <a:pPr algn="just"/>
            <a:r>
              <a:rPr lang="en-IN" sz="2000" b="1" dirty="0" smtClean="0"/>
              <a:t>Spurious Mutations </a:t>
            </a:r>
            <a:r>
              <a:rPr lang="en-IN" dirty="0" smtClean="0"/>
              <a:t>when recessive genes appear phenotypically by crossing over it is called spurious mutation. They are generally hidden mutations, e.g. pink eye colour in </a:t>
            </a:r>
            <a:r>
              <a:rPr lang="en-IN" i="1" dirty="0" smtClean="0"/>
              <a:t>Drosophila.</a:t>
            </a:r>
            <a:endParaRPr lang="en-IN" i="1" dirty="0"/>
          </a:p>
        </p:txBody>
      </p:sp>
    </p:spTree>
    <p:extLst>
      <p:ext uri="{BB962C8B-B14F-4D97-AF65-F5344CB8AC3E}">
        <p14:creationId xmlns:p14="http://schemas.microsoft.com/office/powerpoint/2010/main" xmlns="" val="566344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2549" y="136732"/>
            <a:ext cx="11776105" cy="6740307"/>
          </a:xfrm>
          <a:prstGeom prst="rect">
            <a:avLst/>
          </a:prstGeom>
          <a:noFill/>
        </p:spPr>
        <p:txBody>
          <a:bodyPr wrap="square" rtlCol="0">
            <a:spAutoFit/>
          </a:bodyPr>
          <a:lstStyle/>
          <a:p>
            <a:r>
              <a:rPr lang="en-IN" sz="2400" b="1" dirty="0" smtClean="0"/>
              <a:t>Molecular basis of </a:t>
            </a:r>
            <a:r>
              <a:rPr lang="en-IN" sz="2400" b="1" dirty="0" err="1" smtClean="0"/>
              <a:t>mutation:Watson</a:t>
            </a:r>
            <a:r>
              <a:rPr lang="en-IN" sz="2400" b="1" dirty="0" smtClean="0"/>
              <a:t> and Crick </a:t>
            </a:r>
            <a:r>
              <a:rPr lang="en-IN" sz="2400" dirty="0" smtClean="0"/>
              <a:t>gave the double helical model of DNA</a:t>
            </a:r>
          </a:p>
          <a:p>
            <a:r>
              <a:rPr lang="en-IN" sz="2400" dirty="0" smtClean="0"/>
              <a:t>According to them DNA replicates in semi-conservative </a:t>
            </a:r>
            <a:r>
              <a:rPr lang="en-IN" sz="2400" dirty="0" err="1" smtClean="0"/>
              <a:t>manner.This</a:t>
            </a:r>
            <a:r>
              <a:rPr lang="en-IN" sz="2400" dirty="0" smtClean="0"/>
              <a:t> mode of replication is nearly full proof and minimises chances of error. But still errors do occur and result in spontaneous mutations.</a:t>
            </a:r>
          </a:p>
          <a:p>
            <a:r>
              <a:rPr lang="en-IN" sz="2400" dirty="0" smtClean="0"/>
              <a:t>Nitrogenous Bases according to them exist in their normal state as </a:t>
            </a:r>
            <a:r>
              <a:rPr lang="en-IN" sz="2400" dirty="0" err="1" smtClean="0"/>
              <a:t>Keto</a:t>
            </a:r>
            <a:r>
              <a:rPr lang="en-IN" sz="2400" dirty="0" smtClean="0"/>
              <a:t> and amino form.</a:t>
            </a:r>
          </a:p>
          <a:p>
            <a:r>
              <a:rPr lang="en-IN" sz="2400" dirty="0" smtClean="0"/>
              <a:t>But shifting of H atom from amino groups to ring nitrogen sometimes occurs. This is called </a:t>
            </a:r>
            <a:r>
              <a:rPr lang="en-IN" sz="2400" b="1" dirty="0" err="1" smtClean="0"/>
              <a:t>tautomerism</a:t>
            </a:r>
            <a:r>
              <a:rPr lang="en-IN" sz="2400" dirty="0" smtClean="0"/>
              <a:t> or </a:t>
            </a:r>
            <a:r>
              <a:rPr lang="en-IN" sz="2400" b="1" dirty="0" err="1" smtClean="0"/>
              <a:t>tautomeric</a:t>
            </a:r>
            <a:r>
              <a:rPr lang="en-IN" sz="2400" b="1" dirty="0" smtClean="0"/>
              <a:t> shifts</a:t>
            </a:r>
            <a:r>
              <a:rPr lang="en-IN" sz="2400" dirty="0" smtClean="0"/>
              <a:t>. The more stable </a:t>
            </a:r>
            <a:r>
              <a:rPr lang="en-IN" sz="2400" b="1" dirty="0" err="1" smtClean="0"/>
              <a:t>keto</a:t>
            </a:r>
            <a:r>
              <a:rPr lang="en-IN" sz="2400" dirty="0" smtClean="0"/>
              <a:t> </a:t>
            </a:r>
            <a:r>
              <a:rPr lang="en-IN" sz="2400" b="1" dirty="0" smtClean="0"/>
              <a:t>form</a:t>
            </a:r>
            <a:r>
              <a:rPr lang="en-IN" sz="2400" dirty="0" smtClean="0"/>
              <a:t> of thymine and guanine </a:t>
            </a:r>
            <a:r>
              <a:rPr lang="en-IN" sz="2400" dirty="0"/>
              <a:t>rarely undergo </a:t>
            </a:r>
            <a:r>
              <a:rPr lang="en-IN" sz="2400" dirty="0" err="1"/>
              <a:t>tautomeric</a:t>
            </a:r>
            <a:r>
              <a:rPr lang="en-IN" sz="2400" dirty="0"/>
              <a:t> shift and convert to less stable </a:t>
            </a:r>
            <a:r>
              <a:rPr lang="en-IN" sz="2400" b="1" dirty="0" err="1"/>
              <a:t>enol</a:t>
            </a:r>
            <a:r>
              <a:rPr lang="en-IN" sz="2400" dirty="0"/>
              <a:t> </a:t>
            </a:r>
            <a:r>
              <a:rPr lang="en-IN" sz="2400" dirty="0" smtClean="0"/>
              <a:t>form. Similarly </a:t>
            </a:r>
            <a:r>
              <a:rPr lang="en-IN" sz="2400" b="1" dirty="0" smtClean="0"/>
              <a:t>amino form </a:t>
            </a:r>
            <a:r>
              <a:rPr lang="en-IN" sz="2400" dirty="0" smtClean="0"/>
              <a:t>of adenine and cytosine change into </a:t>
            </a:r>
            <a:r>
              <a:rPr lang="en-IN" sz="2400" b="1" dirty="0" err="1" smtClean="0"/>
              <a:t>imino</a:t>
            </a:r>
            <a:r>
              <a:rPr lang="en-IN" sz="2400" dirty="0" smtClean="0"/>
              <a:t> form. In </a:t>
            </a:r>
            <a:r>
              <a:rPr lang="en-IN" sz="2400" b="1" dirty="0" err="1" smtClean="0"/>
              <a:t>enol</a:t>
            </a:r>
            <a:r>
              <a:rPr lang="en-IN" sz="2400" dirty="0" smtClean="0"/>
              <a:t> and </a:t>
            </a:r>
            <a:r>
              <a:rPr lang="en-IN" sz="2400" b="1" dirty="0" err="1" smtClean="0"/>
              <a:t>imino</a:t>
            </a:r>
            <a:r>
              <a:rPr lang="en-IN" sz="2400" dirty="0" smtClean="0"/>
              <a:t> forms, bases undergo </a:t>
            </a:r>
            <a:r>
              <a:rPr lang="en-IN" sz="2400" b="1" dirty="0" smtClean="0"/>
              <a:t>adenine-cytosine </a:t>
            </a:r>
            <a:r>
              <a:rPr lang="en-IN" sz="2400" dirty="0" smtClean="0"/>
              <a:t>and </a:t>
            </a:r>
            <a:r>
              <a:rPr lang="en-IN" sz="2400" b="1" dirty="0" smtClean="0"/>
              <a:t>guanine-thymine</a:t>
            </a:r>
            <a:r>
              <a:rPr lang="en-IN" sz="2400" dirty="0" smtClean="0"/>
              <a:t> pairing. This mismatched base pairing  finally results into  </a:t>
            </a:r>
            <a:r>
              <a:rPr lang="en-IN" sz="2400" b="1" dirty="0" smtClean="0"/>
              <a:t>A-T</a:t>
            </a:r>
            <a:r>
              <a:rPr lang="en-IN" sz="2400" dirty="0" smtClean="0"/>
              <a:t> base pair converting into </a:t>
            </a:r>
            <a:r>
              <a:rPr lang="en-IN" sz="2400" b="1" dirty="0" smtClean="0"/>
              <a:t>G-C</a:t>
            </a:r>
            <a:r>
              <a:rPr lang="en-IN" sz="2400" dirty="0" smtClean="0"/>
              <a:t> base pair or </a:t>
            </a:r>
            <a:r>
              <a:rPr lang="en-IN" sz="2400" b="1" dirty="0" smtClean="0"/>
              <a:t>G-C</a:t>
            </a:r>
            <a:r>
              <a:rPr lang="en-IN" sz="2400" dirty="0" smtClean="0"/>
              <a:t> into </a:t>
            </a:r>
            <a:r>
              <a:rPr lang="en-IN" sz="2400" b="1" dirty="0" smtClean="0"/>
              <a:t>A-T</a:t>
            </a:r>
            <a:r>
              <a:rPr lang="en-IN" sz="2400" dirty="0" smtClean="0"/>
              <a:t> base pair substitution. Such type of changes in which a Purine changes into another Purine and a Pyrimidine changes to another Pyrimidine are called </a:t>
            </a:r>
            <a:r>
              <a:rPr lang="en-IN" sz="2400" b="1" dirty="0" smtClean="0"/>
              <a:t>TRANSITION</a:t>
            </a:r>
            <a:r>
              <a:rPr lang="en-IN" sz="2400" dirty="0" smtClean="0"/>
              <a:t> changes. But another type of change in which a Purine changes into a Pyrimidine and </a:t>
            </a:r>
            <a:r>
              <a:rPr lang="en-IN" sz="2400" dirty="0" err="1" smtClean="0"/>
              <a:t>vise</a:t>
            </a:r>
            <a:r>
              <a:rPr lang="en-IN" sz="2400" dirty="0" smtClean="0"/>
              <a:t>-versa, also takes place. Such changes are called </a:t>
            </a:r>
            <a:r>
              <a:rPr lang="en-IN" sz="2400" b="1" dirty="0" smtClean="0"/>
              <a:t>TRANSVERSION</a:t>
            </a:r>
            <a:r>
              <a:rPr lang="en-IN" sz="2400" dirty="0" smtClean="0"/>
              <a:t> changes. Both transition and </a:t>
            </a:r>
            <a:r>
              <a:rPr lang="en-IN" sz="2400" dirty="0" err="1" smtClean="0"/>
              <a:t>transversion</a:t>
            </a:r>
            <a:r>
              <a:rPr lang="en-IN" sz="2400" dirty="0" smtClean="0"/>
              <a:t> are </a:t>
            </a:r>
            <a:r>
              <a:rPr lang="en-IN" sz="2400" b="1" dirty="0" smtClean="0"/>
              <a:t>BASE PAIR SUBSTITUTION </a:t>
            </a:r>
            <a:r>
              <a:rPr lang="en-IN" sz="2400" dirty="0" smtClean="0"/>
              <a:t>reactions i.e. a base pair is replaced by another base pair. </a:t>
            </a:r>
          </a:p>
          <a:p>
            <a:r>
              <a:rPr lang="en-IN" sz="2400" dirty="0" smtClean="0"/>
              <a:t>Besides this, </a:t>
            </a:r>
            <a:r>
              <a:rPr lang="en-IN" sz="2400" b="1" cap="all" dirty="0" smtClean="0"/>
              <a:t>deletion</a:t>
            </a:r>
            <a:r>
              <a:rPr lang="en-IN" sz="2400" dirty="0" smtClean="0"/>
              <a:t>  and </a:t>
            </a:r>
            <a:r>
              <a:rPr lang="en-IN" sz="2400" b="1" dirty="0" smtClean="0"/>
              <a:t>ADDITION</a:t>
            </a:r>
            <a:r>
              <a:rPr lang="en-IN" sz="2400" dirty="0" smtClean="0"/>
              <a:t> of bases also occurs. These come under </a:t>
            </a:r>
            <a:r>
              <a:rPr lang="en-IN" sz="2400" b="1" dirty="0" smtClean="0"/>
              <a:t>FRAME SHIFT MUTATIONS</a:t>
            </a:r>
            <a:r>
              <a:rPr lang="en-IN" sz="2400" dirty="0" smtClean="0"/>
              <a:t> as the entire frame of codons ahead of deleted or added base is changed.</a:t>
            </a:r>
            <a:endParaRPr lang="en-IN" sz="2400" dirty="0"/>
          </a:p>
        </p:txBody>
      </p:sp>
    </p:spTree>
    <p:extLst>
      <p:ext uri="{BB962C8B-B14F-4D97-AF65-F5344CB8AC3E}">
        <p14:creationId xmlns:p14="http://schemas.microsoft.com/office/powerpoint/2010/main" xmlns="" val="1033125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5836" y="264920"/>
            <a:ext cx="11579551" cy="6001643"/>
          </a:xfrm>
          <a:prstGeom prst="rect">
            <a:avLst/>
          </a:prstGeom>
          <a:noFill/>
        </p:spPr>
        <p:txBody>
          <a:bodyPr wrap="square" rtlCol="0">
            <a:spAutoFit/>
          </a:bodyPr>
          <a:lstStyle/>
          <a:p>
            <a:r>
              <a:rPr lang="en-IN" dirty="0" smtClean="0"/>
              <a:t>                                                                         </a:t>
            </a:r>
            <a:r>
              <a:rPr lang="en-IN" sz="3600" b="1" dirty="0" smtClean="0">
                <a:solidFill>
                  <a:srgbClr val="00B0F0"/>
                </a:solidFill>
              </a:rPr>
              <a:t>T</a:t>
            </a:r>
          </a:p>
          <a:p>
            <a:endParaRPr lang="en-IN" dirty="0"/>
          </a:p>
          <a:p>
            <a:endParaRPr lang="en-IN" dirty="0" smtClean="0"/>
          </a:p>
          <a:p>
            <a:endParaRPr lang="en-IN" dirty="0"/>
          </a:p>
          <a:p>
            <a:endParaRPr lang="en-IN" dirty="0" smtClean="0"/>
          </a:p>
          <a:p>
            <a:r>
              <a:rPr lang="en-IN" sz="3600" b="1" dirty="0" smtClean="0"/>
              <a:t>              </a:t>
            </a:r>
            <a:r>
              <a:rPr lang="en-IN" sz="3600" b="1" dirty="0" smtClean="0">
                <a:solidFill>
                  <a:srgbClr val="FF0000"/>
                </a:solidFill>
              </a:rPr>
              <a:t>A</a:t>
            </a:r>
            <a:r>
              <a:rPr lang="en-IN" dirty="0" smtClean="0"/>
              <a:t>                                                                                        </a:t>
            </a:r>
            <a:r>
              <a:rPr lang="en-IN" sz="3600" b="1" dirty="0" smtClean="0">
                <a:solidFill>
                  <a:srgbClr val="FF0000"/>
                </a:solidFill>
              </a:rPr>
              <a:t>G</a:t>
            </a:r>
          </a:p>
          <a:p>
            <a:r>
              <a:rPr lang="en-IN" dirty="0"/>
              <a:t> </a:t>
            </a:r>
            <a:endParaRPr lang="en-IN" dirty="0" smtClean="0"/>
          </a:p>
          <a:p>
            <a:endParaRPr lang="en-IN" dirty="0"/>
          </a:p>
          <a:p>
            <a:endParaRPr lang="en-IN" dirty="0" smtClean="0"/>
          </a:p>
          <a:p>
            <a:endParaRPr lang="en-IN" dirty="0"/>
          </a:p>
          <a:p>
            <a:endParaRPr lang="en-IN" dirty="0" smtClean="0"/>
          </a:p>
          <a:p>
            <a:endParaRPr lang="en-IN" dirty="0"/>
          </a:p>
          <a:p>
            <a:r>
              <a:rPr lang="en-IN" dirty="0" smtClean="0"/>
              <a:t>                                                                             </a:t>
            </a:r>
            <a:r>
              <a:rPr lang="en-IN" sz="3600" b="1" dirty="0" smtClean="0">
                <a:solidFill>
                  <a:srgbClr val="00B0F0"/>
                </a:solidFill>
              </a:rPr>
              <a:t>C</a:t>
            </a:r>
          </a:p>
          <a:p>
            <a:r>
              <a:rPr lang="en-IN" sz="2400" b="1" dirty="0" smtClean="0">
                <a:solidFill>
                  <a:srgbClr val="FF0000"/>
                </a:solidFill>
              </a:rPr>
              <a:t>A and G = Purine </a:t>
            </a:r>
            <a:r>
              <a:rPr lang="en-IN" sz="2400" b="1" dirty="0" smtClean="0"/>
              <a:t>;</a:t>
            </a:r>
            <a:r>
              <a:rPr lang="en-IN" sz="2400" b="1" dirty="0" smtClean="0">
                <a:solidFill>
                  <a:srgbClr val="00B0F0"/>
                </a:solidFill>
              </a:rPr>
              <a:t> T and C = Pyrimidine</a:t>
            </a:r>
          </a:p>
          <a:p>
            <a:r>
              <a:rPr lang="en-IN" sz="2400" b="1" dirty="0" smtClean="0">
                <a:solidFill>
                  <a:srgbClr val="00B0F0"/>
                </a:solidFill>
              </a:rPr>
              <a:t>                            </a:t>
            </a:r>
            <a:r>
              <a:rPr lang="en-IN" sz="2400" b="1" dirty="0" smtClean="0">
                <a:solidFill>
                  <a:srgbClr val="FF0000"/>
                </a:solidFill>
              </a:rPr>
              <a:t>Transitions (four possible types)</a:t>
            </a:r>
          </a:p>
          <a:p>
            <a:r>
              <a:rPr lang="en-IN" sz="2400" b="1" dirty="0" smtClean="0">
                <a:solidFill>
                  <a:srgbClr val="00B0F0"/>
                </a:solidFill>
              </a:rPr>
              <a:t>                            </a:t>
            </a:r>
            <a:r>
              <a:rPr lang="en-IN" sz="2400" b="1" dirty="0" err="1" smtClean="0"/>
              <a:t>Transversions</a:t>
            </a:r>
            <a:r>
              <a:rPr lang="en-IN" sz="2400" b="1" dirty="0" smtClean="0"/>
              <a:t> (eight possible types)</a:t>
            </a:r>
          </a:p>
          <a:p>
            <a:endParaRPr lang="en-IN" sz="2400" b="1" dirty="0"/>
          </a:p>
        </p:txBody>
      </p:sp>
      <p:cxnSp>
        <p:nvCxnSpPr>
          <p:cNvPr id="4" name="Straight Arrow Connector 3"/>
          <p:cNvCxnSpPr/>
          <p:nvPr/>
        </p:nvCxnSpPr>
        <p:spPr>
          <a:xfrm flipH="1">
            <a:off x="2256090" y="598206"/>
            <a:ext cx="1905712" cy="142714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flipV="1">
            <a:off x="2367185" y="734938"/>
            <a:ext cx="1931350" cy="1461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4751462" y="734938"/>
            <a:ext cx="2033899" cy="1461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flipH="1" flipV="1">
            <a:off x="4794191" y="538385"/>
            <a:ext cx="2085173" cy="14869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flipV="1">
            <a:off x="2196269" y="2597921"/>
            <a:ext cx="2196269" cy="18288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2367185" y="2478280"/>
            <a:ext cx="2136449" cy="17775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flipV="1">
            <a:off x="4879649" y="2478280"/>
            <a:ext cx="1999715" cy="17775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flipH="1">
            <a:off x="4948015" y="2597921"/>
            <a:ext cx="2050991" cy="18288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a:off x="2572284" y="2196269"/>
            <a:ext cx="3956703" cy="0"/>
          </a:xfrm>
          <a:prstGeom prst="straightConnector1">
            <a:avLst/>
          </a:prstGeom>
          <a:ln>
            <a:solidFill>
              <a:srgbClr val="FF0000"/>
            </a:solidFill>
            <a:tailEnd type="triangle"/>
          </a:ln>
        </p:spPr>
        <p:style>
          <a:lnRef idx="1">
            <a:schemeClr val="accent4"/>
          </a:lnRef>
          <a:fillRef idx="0">
            <a:schemeClr val="accent4"/>
          </a:fillRef>
          <a:effectRef idx="0">
            <a:schemeClr val="accent4"/>
          </a:effectRef>
          <a:fontRef idx="minor">
            <a:schemeClr val="tx1"/>
          </a:fontRef>
        </p:style>
      </p:cxnSp>
      <p:cxnSp>
        <p:nvCxnSpPr>
          <p:cNvPr id="24" name="Straight Arrow Connector 23"/>
          <p:cNvCxnSpPr/>
          <p:nvPr/>
        </p:nvCxnSpPr>
        <p:spPr>
          <a:xfrm flipH="1" flipV="1">
            <a:off x="2572284" y="2375731"/>
            <a:ext cx="3888337" cy="17091"/>
          </a:xfrm>
          <a:prstGeom prst="straightConnector1">
            <a:avLst/>
          </a:prstGeom>
          <a:ln>
            <a:solidFill>
              <a:srgbClr val="FF0000"/>
            </a:solidFill>
            <a:tailEnd type="triangle"/>
          </a:ln>
        </p:spPr>
        <p:style>
          <a:lnRef idx="1">
            <a:schemeClr val="accent4"/>
          </a:lnRef>
          <a:fillRef idx="0">
            <a:schemeClr val="accent4"/>
          </a:fillRef>
          <a:effectRef idx="0">
            <a:schemeClr val="accent4"/>
          </a:effectRef>
          <a:fontRef idx="minor">
            <a:schemeClr val="tx1"/>
          </a:fontRef>
        </p:style>
      </p:cxnSp>
      <p:cxnSp>
        <p:nvCxnSpPr>
          <p:cNvPr id="26" name="Straight Arrow Connector 25"/>
          <p:cNvCxnSpPr/>
          <p:nvPr/>
        </p:nvCxnSpPr>
        <p:spPr>
          <a:xfrm>
            <a:off x="4392538" y="999858"/>
            <a:ext cx="188008" cy="2991028"/>
          </a:xfrm>
          <a:prstGeom prst="straightConnector1">
            <a:avLst/>
          </a:prstGeom>
          <a:ln>
            <a:solidFill>
              <a:srgbClr val="FF0000"/>
            </a:solidFill>
            <a:tailEnd type="triangle"/>
          </a:ln>
        </p:spPr>
        <p:style>
          <a:lnRef idx="1">
            <a:schemeClr val="accent4"/>
          </a:lnRef>
          <a:fillRef idx="0">
            <a:schemeClr val="accent4"/>
          </a:fillRef>
          <a:effectRef idx="0">
            <a:schemeClr val="accent4"/>
          </a:effectRef>
          <a:fontRef idx="minor">
            <a:schemeClr val="tx1"/>
          </a:fontRef>
        </p:style>
      </p:cxnSp>
      <p:cxnSp>
        <p:nvCxnSpPr>
          <p:cNvPr id="28" name="Straight Arrow Connector 27"/>
          <p:cNvCxnSpPr/>
          <p:nvPr/>
        </p:nvCxnSpPr>
        <p:spPr>
          <a:xfrm flipH="1" flipV="1">
            <a:off x="4589093" y="940037"/>
            <a:ext cx="162369" cy="3050849"/>
          </a:xfrm>
          <a:prstGeom prst="straightConnector1">
            <a:avLst/>
          </a:prstGeom>
          <a:ln>
            <a:solidFill>
              <a:srgbClr val="FF0000"/>
            </a:solidFill>
            <a:tailEnd type="triangle"/>
          </a:ln>
        </p:spPr>
        <p:style>
          <a:lnRef idx="1">
            <a:schemeClr val="accent4"/>
          </a:lnRef>
          <a:fillRef idx="0">
            <a:schemeClr val="accent4"/>
          </a:fillRef>
          <a:effectRef idx="0">
            <a:schemeClr val="accent4"/>
          </a:effectRef>
          <a:fontRef idx="minor">
            <a:schemeClr val="tx1"/>
          </a:fontRef>
        </p:style>
      </p:cxnSp>
      <p:cxnSp>
        <p:nvCxnSpPr>
          <p:cNvPr id="31" name="Straight Arrow Connector 30"/>
          <p:cNvCxnSpPr/>
          <p:nvPr/>
        </p:nvCxnSpPr>
        <p:spPr>
          <a:xfrm flipV="1">
            <a:off x="598206" y="5614587"/>
            <a:ext cx="1768979" cy="2563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p:cNvCxnSpPr/>
          <p:nvPr/>
        </p:nvCxnSpPr>
        <p:spPr>
          <a:xfrm flipV="1">
            <a:off x="598206" y="5230026"/>
            <a:ext cx="1768979" cy="17093"/>
          </a:xfrm>
          <a:prstGeom prst="straightConnector1">
            <a:avLst/>
          </a:prstGeom>
          <a:ln>
            <a:solidFill>
              <a:srgbClr val="FF0000"/>
            </a:solidFill>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xmlns="" val="1216501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TotalTime>
  <Words>2309</Words>
  <Application>Microsoft Office PowerPoint</Application>
  <PresentationFormat>Custom</PresentationFormat>
  <Paragraphs>177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B.Sc II Paper II Unit 3rd MUTATIONS </vt:lpstr>
      <vt:lpstr>Slide 2</vt:lpstr>
      <vt:lpstr>Slide 3</vt:lpstr>
      <vt:lpstr>.</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MUTATIONS</dc:title>
  <dc:creator>HP</dc:creator>
  <cp:lastModifiedBy>SUJIT SINGH</cp:lastModifiedBy>
  <cp:revision>88</cp:revision>
  <dcterms:created xsi:type="dcterms:W3CDTF">2020-07-28T09:54:30Z</dcterms:created>
  <dcterms:modified xsi:type="dcterms:W3CDTF">2020-08-12T12:25:35Z</dcterms:modified>
</cp:coreProperties>
</file>