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xmlns="" id="{35762EBE-EBBC-43EA-BC1C-0DEE37D6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29FFF-D87F-4DB4-92CD-D409F2B385A0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xmlns="" id="{4B1FCC61-C76F-45C6-B9A7-F967C6CCE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xmlns="" id="{32EF1AB8-AC31-4D68-B000-D449518BA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B7737405-10B9-4CF7-BE4B-B4332F22A1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4636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E87DF5D5-DBB5-4C1E-9BFB-A73543B4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6BC20-F1C0-4008-B1DA-4EFD5BB58C16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5F7FE98B-8DB3-42CE-81A1-AC298CFC3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A1628FB4-4FA9-4C93-B418-95E96CEB6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E6219-5FEC-4C6E-AF27-4F09CEB337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7530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8A0622F6-C8F9-4938-B4B1-D9D40A1E3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9FEF5-4DAC-433D-ACCA-9BBEE9838EC6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D097866F-FB58-4C18-82FA-FEA1EE86C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BFBBD2CE-8DB4-48E6-8E29-F4F96695F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0EB7D-D122-46F0-82BD-E841BC58FE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9755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705918CD-6B85-4259-84AE-376209D84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62B48-E032-4BA5-AC16-7A303CF8FB9D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C420CAC7-5036-4CAE-90FD-9B1E596FA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315DD5D7-8848-4D58-A81F-5B758AF29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9446E-FC23-4C54-B16C-B174BEB69D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3862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FE52C0-161E-405F-B61F-00F166CAC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CC5BC-A98E-40FF-AEF0-BA1401B7518B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92D8F08-5B50-47B4-B934-8DEC7ED0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AB0C1C-C5C4-4821-B822-7F9C0390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0098A691-2240-48A7-B1FB-1B8F196C3C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14607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xmlns="" id="{7A38ACF7-21C0-4120-B2F3-F77DA942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5DF6A-1D22-4956-89C2-920891CF1589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xmlns="" id="{D0AE1A79-D3CE-4A0D-8038-96FF2C990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xmlns="" id="{9F9F0C39-86EC-446A-B5F3-EF426CF05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FD070-7F8B-4210-95B8-F6F8D7F4D0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9869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xmlns="" id="{E475B50F-45AF-427C-86AF-02222E2E7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90AA9-7B9D-4AA6-8386-BE0B34E8C9F2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xmlns="" id="{EFA2AB16-52FB-4CA7-B1FF-99756B976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xmlns="" id="{10FB0263-E797-44A3-B54A-653007AD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248F5-409B-472E-8641-70896B0E18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0396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xmlns="" id="{45704A13-9BF0-4068-9A5A-4B7D64D3E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E37ED-7C6A-42F3-A6A2-77FE17ED0924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xmlns="" id="{14FF7DC0-C90E-45BC-A8F8-01BB4B8E5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xmlns="" id="{5FE03AF8-E379-43DD-B225-4EBD6D06F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AF4F3-1671-4F76-BDC0-28EB5FC0E9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0828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xmlns="" id="{92A4B77A-2D32-4585-9EDA-9B2F28235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35A39-FEE9-4C42-9337-87006EA9BED3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xmlns="" id="{6F485CA9-8792-466B-B7D9-37B0766C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xmlns="" id="{5D6CBA1E-963C-4166-A8CD-E606BB3D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2F1EA-D05A-4153-9C94-CE6DF53251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1585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xmlns="" id="{552A50B7-1AF9-4A93-9907-77070632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7E369-9CEA-4F32-9129-023E7B46DD4B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xmlns="" id="{6B10E268-7250-4098-B08D-FA168BCF7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xmlns="" id="{507A6339-5CB0-4808-96F3-24069C1A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FC001-8B88-4E6C-957A-AF5A55475B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888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xmlns="" id="{0A1E833C-531C-4859-925D-537619CE12D4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xmlns="" id="{B15B22E1-BA29-4407-A051-A3282ED54E41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xmlns="" id="{B558E79D-5C45-4C06-B47E-6CC47F2DE1D9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xmlns="" id="{3600FA55-599B-4C1A-A08E-31C10BF4D5F1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xmlns="" id="{00118B49-A39F-41B5-A596-D72D43497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307AC-F21C-4777-AA8B-B8E5A8CB0F87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xmlns="" id="{1DCF16D3-95BE-49C1-92FB-96A3A5C2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xmlns="" id="{1C08D1A2-C236-4543-8849-BA28861F6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B51EBECA-81DC-499F-A69B-0D2731C586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5256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xmlns="" id="{6007C10E-1A8A-4C27-BF22-137FA7DC3929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xmlns="" id="{469CF423-C963-4111-844A-0601F2F85CBD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xmlns="" id="{34331B60-C22C-4473-8118-F1A5463EDA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xmlns="" id="{C77DE348-3A83-4338-9CD4-412354A25D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027AC9E3-6423-453A-882E-CBAC168B37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E8BB35-70B4-468D-81C3-16D6F8EE6356}" type="datetimeFigureOut">
              <a:rPr lang="en-US"/>
              <a:pPr>
                <a:defRPr/>
              </a:pPr>
              <a:t>21/08/2020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xmlns="" id="{F662B81B-6B6E-4975-93FA-A35BB1FC18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xmlns="" id="{94CE2FA9-ED9B-4977-A96E-44F593372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372BA02E-C937-466F-AC09-1347A684DEB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xmlns="" id="{106FE9E6-74FE-40F5-BF8E-79DBB5C4DAF8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xmlns="" id="{4D8C0B85-F3B9-446E-8979-2A421DCEF2C2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xmlns="" id="{889BA969-6580-4D8B-8C9A-883B192788DC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 descr="E:\BA II E CONTENTS\unnamed.jpg">
            <a:extLst>
              <a:ext uri="{FF2B5EF4-FFF2-40B4-BE49-F238E27FC236}">
                <a16:creationId xmlns:a16="http://schemas.microsoft.com/office/drawing/2014/main" xmlns="" id="{8B6FE247-6C1E-4C66-AA9D-73E1B9445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428736"/>
            <a:ext cx="7363896" cy="40990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698C8D-9113-4A27-AD20-1A7217933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590" y="642918"/>
            <a:ext cx="7967690" cy="92869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N" sz="40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Unit-I: </a:t>
            </a:r>
            <a:r>
              <a:rPr lang="en-US" sz="40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ORGANIZATIONAL BEHAVIOUR</a:t>
            </a:r>
            <a:r>
              <a:rPr lang="en-IN" sz="40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4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0287537-631C-4DCC-A336-DC5DD18BE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188" y="4962525"/>
            <a:ext cx="8358187" cy="1538288"/>
          </a:xfrm>
        </p:spPr>
        <p:txBody>
          <a:bodyPr>
            <a:normAutofit/>
          </a:bodyPr>
          <a:lstStyle/>
          <a:p>
            <a:pPr marR="0" algn="ctr">
              <a:lnSpc>
                <a:spcPct val="80000"/>
              </a:lnSpc>
            </a:pPr>
            <a:r>
              <a:rPr lang="en-IN" altLang="en-US" sz="2700" b="1">
                <a:solidFill>
                  <a:schemeClr val="bg1"/>
                </a:solidFill>
              </a:rPr>
              <a:t>Dr. Udayan Misra</a:t>
            </a:r>
          </a:p>
          <a:p>
            <a:pPr marR="0" algn="ctr">
              <a:lnSpc>
                <a:spcPct val="80000"/>
              </a:lnSpc>
            </a:pPr>
            <a:r>
              <a:rPr lang="en-IN" altLang="en-US" sz="2400">
                <a:solidFill>
                  <a:schemeClr val="bg1"/>
                </a:solidFill>
              </a:rPr>
              <a:t>Department of Psychology</a:t>
            </a:r>
          </a:p>
          <a:p>
            <a:pPr marR="0" algn="ctr">
              <a:lnSpc>
                <a:spcPct val="80000"/>
              </a:lnSpc>
            </a:pPr>
            <a:r>
              <a:rPr lang="en-IN" altLang="en-US" sz="2400">
                <a:solidFill>
                  <a:schemeClr val="bg1"/>
                </a:solidFill>
              </a:rPr>
              <a:t>Harishchandra P.G. College</a:t>
            </a:r>
          </a:p>
          <a:p>
            <a:pPr marR="0" algn="ctr">
              <a:lnSpc>
                <a:spcPct val="80000"/>
              </a:lnSpc>
            </a:pPr>
            <a:r>
              <a:rPr lang="en-IN" altLang="en-US" sz="2400">
                <a:solidFill>
                  <a:schemeClr val="bg1"/>
                </a:solidFill>
              </a:rPr>
              <a:t>Varanasi</a:t>
            </a:r>
            <a:endParaRPr lang="en-US" altLang="en-US" sz="2400">
              <a:solidFill>
                <a:schemeClr val="bg1"/>
              </a:solidFill>
            </a:endParaRPr>
          </a:p>
          <a:p>
            <a:pPr marR="0">
              <a:lnSpc>
                <a:spcPct val="80000"/>
              </a:lnSpc>
            </a:pPr>
            <a:endParaRPr lang="en-US" altLang="en-US" sz="2200"/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xmlns="" id="{DA5849D9-CF7D-4589-911F-90F04EB16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938" y="71438"/>
            <a:ext cx="600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/>
            <a:r>
              <a:rPr lang="en-US" altLang="en-US"/>
              <a:t>B.A. Part – III</a:t>
            </a:r>
          </a:p>
          <a:p>
            <a:pPr algn="ctr"/>
            <a:r>
              <a:rPr lang="en-US" altLang="en-US"/>
              <a:t> Optional Paper: ORGANIZATIONAL BEHAVIOUR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C77EDB4E-AF11-4361-A4B4-A515F373C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5829300" cy="795338"/>
          </a:xfrm>
        </p:spPr>
        <p:txBody>
          <a:bodyPr/>
          <a:lstStyle/>
          <a:p>
            <a:r>
              <a:rPr lang="hi-IN" altLang="en-US" sz="3600">
                <a:ea typeface="Mangal" panose="02040503050203030202" pitchFamily="18" charset="0"/>
              </a:rPr>
              <a:t>संगठन की प्रांसगिकता:</a:t>
            </a:r>
            <a:endParaRPr lang="en-US" altLang="en-US" sz="3600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xmlns="" id="{B5DA39B4-691C-4B7F-A555-736338932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altLang="en-US">
                <a:ea typeface="Mangal" panose="02040503050203030202" pitchFamily="18" charset="0"/>
              </a:rPr>
              <a:t>1.लक्ष्य को पूरा करने में सहायक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2. क्षमता में वृद्धि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3. भौतिक स्त्रोतों का अधिक उपयोग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4. उचित समन्वय और प्रभावी संप्रेषण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5. कार्य मूल्यांकन में मददगार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6. प्रशिक्षण एवं विकास में मददगार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7. रचनात्मकता को बढ़ावा देता 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8. उद्यम में तीव्रता से वृद्धि</a:t>
            </a: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xmlns="" id="{E0E0472B-07EA-40E5-B4DC-E9821D528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7531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6A757294-7D3A-4C8B-AD33-AEBCE531D935}"/>
              </a:ext>
            </a:extLst>
          </p:cNvPr>
          <p:cNvSpPr/>
          <p:nvPr/>
        </p:nvSpPr>
        <p:spPr>
          <a:xfrm>
            <a:off x="3143250" y="2643188"/>
            <a:ext cx="2428875" cy="207168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2000" dirty="0"/>
              <a:t>Significance of Organisation</a:t>
            </a:r>
            <a:endParaRPr lang="en-US" sz="20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0EC0B93A-FDCE-4DF6-842C-05350256D9C7}"/>
              </a:ext>
            </a:extLst>
          </p:cNvPr>
          <p:cNvCxnSpPr/>
          <p:nvPr/>
        </p:nvCxnSpPr>
        <p:spPr>
          <a:xfrm rot="16200000" flipH="1">
            <a:off x="2964657" y="2035969"/>
            <a:ext cx="857250" cy="3571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29CB1C82-ED6A-49A7-AD34-E3B6C7052E12}"/>
              </a:ext>
            </a:extLst>
          </p:cNvPr>
          <p:cNvCxnSpPr/>
          <p:nvPr/>
        </p:nvCxnSpPr>
        <p:spPr>
          <a:xfrm flipV="1">
            <a:off x="2143125" y="3786188"/>
            <a:ext cx="714375" cy="2143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F2D87A56-8CB2-4079-9BFD-43B38BBAC51E}"/>
              </a:ext>
            </a:extLst>
          </p:cNvPr>
          <p:cNvCxnSpPr/>
          <p:nvPr/>
        </p:nvCxnSpPr>
        <p:spPr>
          <a:xfrm>
            <a:off x="2214563" y="2857500"/>
            <a:ext cx="857250" cy="2857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3F9AF079-CD18-4317-B5B6-1D5ADAAA7673}"/>
              </a:ext>
            </a:extLst>
          </p:cNvPr>
          <p:cNvCxnSpPr/>
          <p:nvPr/>
        </p:nvCxnSpPr>
        <p:spPr>
          <a:xfrm rot="10800000" flipV="1">
            <a:off x="5500688" y="2571750"/>
            <a:ext cx="714375" cy="5000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5039C44F-208E-4214-9714-D77CF9B51B37}"/>
              </a:ext>
            </a:extLst>
          </p:cNvPr>
          <p:cNvCxnSpPr/>
          <p:nvPr/>
        </p:nvCxnSpPr>
        <p:spPr>
          <a:xfrm rot="5400000">
            <a:off x="4358481" y="1999457"/>
            <a:ext cx="714375" cy="2873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D7257453-FE6E-4D6F-B5AD-C36DEBD4D01B}"/>
              </a:ext>
            </a:extLst>
          </p:cNvPr>
          <p:cNvCxnSpPr/>
          <p:nvPr/>
        </p:nvCxnSpPr>
        <p:spPr>
          <a:xfrm rot="5400000">
            <a:off x="3214688" y="4929188"/>
            <a:ext cx="500062" cy="2143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B339304D-6E68-46F8-A7F5-A42CC96A9022}"/>
              </a:ext>
            </a:extLst>
          </p:cNvPr>
          <p:cNvCxnSpPr>
            <a:endCxn id="0" idx="2"/>
          </p:cNvCxnSpPr>
          <p:nvPr/>
        </p:nvCxnSpPr>
        <p:spPr>
          <a:xfrm>
            <a:off x="5786438" y="4000500"/>
            <a:ext cx="500062" cy="1079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4DBD6FC2-4766-4F08-AFD6-0BC1280B6B08}"/>
              </a:ext>
            </a:extLst>
          </p:cNvPr>
          <p:cNvCxnSpPr/>
          <p:nvPr/>
        </p:nvCxnSpPr>
        <p:spPr>
          <a:xfrm rot="16200000" flipH="1">
            <a:off x="4929188" y="4929188"/>
            <a:ext cx="500062" cy="2143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xmlns="" id="{984F7FDB-1C48-4AB0-9175-B7CA51A74888}"/>
              </a:ext>
            </a:extLst>
          </p:cNvPr>
          <p:cNvSpPr/>
          <p:nvPr/>
        </p:nvSpPr>
        <p:spPr>
          <a:xfrm>
            <a:off x="357158" y="1714488"/>
            <a:ext cx="2000264" cy="1643074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2.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 Helpful in  competency-growth</a:t>
            </a: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xmlns="" id="{CC70E6E0-75F2-415C-A30E-5CFC63E69882}"/>
              </a:ext>
            </a:extLst>
          </p:cNvPr>
          <p:cNvSpPr/>
          <p:nvPr/>
        </p:nvSpPr>
        <p:spPr>
          <a:xfrm>
            <a:off x="1928794" y="285728"/>
            <a:ext cx="2000264" cy="1643074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3.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Helpful in using physical resources</a:t>
            </a: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xmlns="" id="{75BFDAE3-6576-4C85-B5F6-E2697432C65B}"/>
              </a:ext>
            </a:extLst>
          </p:cNvPr>
          <p:cNvSpPr/>
          <p:nvPr/>
        </p:nvSpPr>
        <p:spPr>
          <a:xfrm>
            <a:off x="4143372" y="285728"/>
            <a:ext cx="1928826" cy="1643074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4.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1600" dirty="0"/>
              <a:t>Appropriate coordination  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1600" dirty="0"/>
              <a:t>Communication</a:t>
            </a:r>
            <a:endParaRPr lang="en-US" sz="160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xmlns="" id="{BA5F96DA-586A-4F5C-A00A-A9DB8D1EC04D}"/>
              </a:ext>
            </a:extLst>
          </p:cNvPr>
          <p:cNvSpPr/>
          <p:nvPr/>
        </p:nvSpPr>
        <p:spPr>
          <a:xfrm>
            <a:off x="357158" y="3500438"/>
            <a:ext cx="2000264" cy="1643074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1.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Helpful in chasing target</a:t>
            </a: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xmlns="" id="{8D49FA2B-E71D-40F7-9D99-2192ADDEE9C6}"/>
              </a:ext>
            </a:extLst>
          </p:cNvPr>
          <p:cNvSpPr/>
          <p:nvPr/>
        </p:nvSpPr>
        <p:spPr>
          <a:xfrm>
            <a:off x="5786446" y="1428736"/>
            <a:ext cx="2000264" cy="1643074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5.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Helpful in work-appraisal</a:t>
            </a:r>
            <a:endParaRPr lang="en-US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xmlns="" id="{88D68AB0-369D-485A-895F-600FEAEB6E83}"/>
              </a:ext>
            </a:extLst>
          </p:cNvPr>
          <p:cNvSpPr/>
          <p:nvPr/>
        </p:nvSpPr>
        <p:spPr>
          <a:xfrm>
            <a:off x="6286512" y="3286124"/>
            <a:ext cx="2000264" cy="1643074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6.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1600" dirty="0"/>
              <a:t>Helpful in Training &amp; development </a:t>
            </a:r>
            <a:endParaRPr lang="en-US" sz="1600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xmlns="" id="{14B4DB55-8783-40E7-ABB8-C510B6E3FCE3}"/>
              </a:ext>
            </a:extLst>
          </p:cNvPr>
          <p:cNvSpPr/>
          <p:nvPr/>
        </p:nvSpPr>
        <p:spPr>
          <a:xfrm>
            <a:off x="4572000" y="5072074"/>
            <a:ext cx="2000264" cy="1643074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7.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Helpful in Creativity</a:t>
            </a:r>
            <a:endParaRPr lang="en-US" dirty="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xmlns="" id="{47DE42CB-BCB9-4984-8AF1-F578CF201BBD}"/>
              </a:ext>
            </a:extLst>
          </p:cNvPr>
          <p:cNvSpPr/>
          <p:nvPr/>
        </p:nvSpPr>
        <p:spPr>
          <a:xfrm>
            <a:off x="2000232" y="5000636"/>
            <a:ext cx="2000264" cy="1643074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8.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dirty="0"/>
              <a:t>Helpful in speedy productivity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7F37AF20-353F-4DF5-AB1F-C450E8CF7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altLang="en-US" sz="4000">
                <a:ea typeface="Mangal" panose="02040503050203030202" pitchFamily="18" charset="0"/>
              </a:rPr>
              <a:t>संगठनात्मक मनोविज्ञान</a:t>
            </a:r>
            <a:endParaRPr lang="en-US" altLang="en-US" sz="400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6933FA9B-A2CB-4E86-9726-301E16493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60588"/>
            <a:ext cx="8229600" cy="3911600"/>
          </a:xfrm>
        </p:spPr>
        <p:txBody>
          <a:bodyPr/>
          <a:lstStyle/>
          <a:p>
            <a:pPr algn="just"/>
            <a:r>
              <a:rPr lang="hi-IN" altLang="en-US">
                <a:ea typeface="Mangal" panose="02040503050203030202" pitchFamily="18" charset="0"/>
              </a:rPr>
              <a:t>संगठन से संबंधित व्यवहार का अध्ययन ही संगठनात्मक मनोविज्ञान है।</a:t>
            </a:r>
            <a:endParaRPr lang="en-IN" altLang="en-US"/>
          </a:p>
          <a:p>
            <a:pPr algn="just"/>
            <a:r>
              <a:rPr lang="hi-IN" altLang="en-US">
                <a:ea typeface="Mangal" panose="02040503050203030202" pitchFamily="18" charset="0"/>
              </a:rPr>
              <a:t>ये दो या दो से अधिक व्यक्तियों की सामाजिक ईकाई है जो एक समान लक्ष्य को प्राप्त करने के लिए सतत् प्रयास करते है।</a:t>
            </a:r>
            <a:endParaRPr lang="en-IN" altLang="en-US"/>
          </a:p>
          <a:p>
            <a:pPr algn="just"/>
            <a:r>
              <a:rPr lang="hi-IN" altLang="en-US">
                <a:ea typeface="Mangal" panose="02040503050203030202" pitchFamily="18" charset="0"/>
              </a:rPr>
              <a:t>कारखाने, विद्यालय, विभिन्न कार्यालय और इकाइयां आदि इसके उदाहरण।</a:t>
            </a:r>
            <a:endParaRPr lang="en-IN" altLang="en-US"/>
          </a:p>
          <a:p>
            <a:pPr algn="just"/>
            <a:r>
              <a:rPr lang="hi-IN" altLang="en-US">
                <a:ea typeface="Mangal" panose="02040503050203030202" pitchFamily="18" charset="0"/>
              </a:rPr>
              <a:t>सामान्य तौर पर संगठन से संबंधित व्यवहार ही संगठनात्मक व्यवहार कहलाता है।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94BFDDB0-E6F3-4786-882B-89739A59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DD0A0D10-D387-44CE-A806-D60A94316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altLang="en-US">
                <a:ea typeface="Mangal" panose="02040503050203030202" pitchFamily="18" charset="0"/>
              </a:rPr>
              <a:t>संगठनात्मक व्यवहार का अर्थ है: मानव क्षेत्र में व्यवहार का प्रबंधन।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मानव व्यवहार प्रबंधन के पांच आधार स्तंभ है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1.योजना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2.संगठित करना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3.निर्देशित करना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4.प्रेरित करना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5.नियंत्रित करना</a:t>
            </a: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6223BB3F-989F-4B98-9C41-B3100E11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altLang="en-US" sz="3200">
                <a:ea typeface="Mangal" panose="02040503050203030202" pitchFamily="18" charset="0"/>
              </a:rPr>
              <a:t>संगठनात्मक मनोविज्ञान की विशेषता:</a:t>
            </a:r>
            <a:r>
              <a:rPr lang="en-IN" altLang="en-US" sz="3200"/>
              <a:t/>
            </a:r>
            <a:br>
              <a:rPr lang="en-IN" altLang="en-US" sz="3200"/>
            </a:br>
            <a:endParaRPr lang="en-US" altLang="en-US" sz="320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xmlns="" id="{2DC5E46C-8C68-410C-9141-4C8A7EBB4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357687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IN" altLang="en-US"/>
              <a:t>	</a:t>
            </a:r>
            <a:r>
              <a:rPr lang="hi-IN" altLang="en-US">
                <a:ea typeface="Mangal" panose="02040503050203030202" pitchFamily="18" charset="0"/>
              </a:rPr>
              <a:t>&gt; संगठनात्मक मनोविज्ञान सामाजिक विज्ञान या कला की शाखा है जिसमें वैज्ञानिक आधार पर मानव व्यवहार को समझा, नियंत्रित और पूर्वकथित किया जाता है।</a:t>
            </a:r>
            <a:endParaRPr lang="en-IN" altLang="en-US"/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IN" altLang="en-US"/>
              <a:t>	</a:t>
            </a:r>
            <a:r>
              <a:rPr lang="hi-IN" altLang="en-US">
                <a:ea typeface="Mangal" panose="02040503050203030202" pitchFamily="18" charset="0"/>
              </a:rPr>
              <a:t>&gt;संगठनात्मक व्यवहार एक प्रकार से अंतर-विषयी उपागम है जिसमें मनोविज्ञान, नृविज्ञान, इतिहास, अर्थशास्त्र, राजनीति शास्त्र, समाजशास्त्र, वाणिज्य आदि के विषय शामिल रहते है।</a:t>
            </a: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C2DFEEFA-7EB2-4A5E-94DB-4C8F0A103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FAC2CD4E-86ED-452C-AE1C-13F5D7816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altLang="en-US">
                <a:ea typeface="Mangal" panose="02040503050203030202" pitchFamily="18" charset="0"/>
              </a:rPr>
              <a:t>इसमें मानव व्यवहार का अध्ययन तीन स्तर पर होता है</a:t>
            </a:r>
            <a:r>
              <a:rPr lang="en-IN" altLang="en-US"/>
              <a:t>i</a:t>
            </a:r>
          </a:p>
          <a:p>
            <a:pPr>
              <a:buFont typeface="Wingdings 2" panose="05020102010507070707" pitchFamily="18" charset="2"/>
              <a:buNone/>
            </a:pP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1. व्यक्तिगत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2. समूह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3. संगठन</a:t>
            </a: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C0D1F1B2-5D6F-40DD-B400-B53FF517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xmlns="" id="{0AC11BCC-49FA-41A8-A469-D3FEA6EC9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hi-IN" altLang="en-US">
                <a:ea typeface="Mangal" panose="02040503050203030202" pitchFamily="18" charset="0"/>
              </a:rPr>
              <a:t>संगठनात्मक प्रभावशीलता के कारण संगठनात्मक व्यवहार लक्ष्य एवं क्रिया उन्मुख होता है</a:t>
            </a:r>
            <a:r>
              <a:rPr lang="en-IN" altLang="en-US"/>
              <a:t>i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IN" altLang="en-US"/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hi-IN" altLang="en-US">
                <a:ea typeface="Mangal" panose="02040503050203030202" pitchFamily="18" charset="0"/>
              </a:rPr>
              <a:t> संगठनात्मक व्यवहार में संगठनात्मक लक्ष्य की प्राप्ति तभी संभव हो पाती है जबकि व्यक्ति की व्यक्तिगत आवश्यकता जैसे मकान, भोजन, जलपान,बस,स्कूल,आदि सुविधाओं पर ध्यान दिया जाय।</a:t>
            </a: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12F1B2A5-E66B-4041-BC1F-C8DD68020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12BAE659-E327-4658-98CE-68F9CD248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IN" altLang="en-US"/>
              <a:t>	</a:t>
            </a:r>
            <a:r>
              <a:rPr lang="hi-IN" altLang="en-US">
                <a:ea typeface="Mangal" panose="02040503050203030202" pitchFamily="18" charset="0"/>
              </a:rPr>
              <a:t>&gt; संगठन में दायित्वों का निर्धारण स्पष्ट रुप से होता है</a:t>
            </a:r>
            <a:r>
              <a:rPr lang="en-IN" altLang="en-US"/>
              <a:t>I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IN" altLang="en-US"/>
              <a:t>	</a:t>
            </a:r>
            <a:r>
              <a:rPr lang="hi-IN" altLang="en-US">
                <a:ea typeface="Mangal" panose="02040503050203030202" pitchFamily="18" charset="0"/>
              </a:rPr>
              <a:t>&gt; संगठन में कार्य करने वालों का पोजिशन स्पष्ट होता है जिसके आधार पर कर्मी अपने वरिष्ठ, कनिष्ठ या समकक्ष की पहचान करता है।</a:t>
            </a:r>
            <a:endParaRPr lang="en-IN" altLang="en-US"/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IN" altLang="en-US"/>
              <a:t>	</a:t>
            </a:r>
            <a:r>
              <a:rPr lang="hi-IN" altLang="en-US">
                <a:ea typeface="Mangal" panose="02040503050203030202" pitchFamily="18" charset="0"/>
              </a:rPr>
              <a:t>&gt;संगठन में नेतृत्वकर्ता अपने अधीनस्थों का मार्गदर्शन करते हुए निर्देशित, नियंत्रित, और समन्वित करता है।</a:t>
            </a: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EE283ECB-4D93-4DEC-960D-E741EEA8B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F082E566-FE69-41A8-BA23-F22727DB7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hi-IN" altLang="en-US">
                <a:ea typeface="Mangal" panose="02040503050203030202" pitchFamily="18" charset="0"/>
              </a:rPr>
              <a:t>&gt;संगठन में चार तत्व अत्यंत महत्वपूर्ण है</a:t>
            </a:r>
            <a:r>
              <a:rPr lang="en-IN" altLang="en-US"/>
              <a:t>I</a:t>
            </a:r>
          </a:p>
          <a:p>
            <a:pPr>
              <a:buFont typeface="Wingdings 2" panose="05020102010507070707" pitchFamily="18" charset="2"/>
              <a:buNone/>
            </a:pP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1. लोग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2. संरचना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3. तकनीकी</a:t>
            </a:r>
            <a:endParaRPr lang="en-IN" altLang="en-US"/>
          </a:p>
          <a:p>
            <a:r>
              <a:rPr lang="hi-IN" altLang="en-US">
                <a:ea typeface="Mangal" panose="02040503050203030202" pitchFamily="18" charset="0"/>
              </a:rPr>
              <a:t>4. पर्यावरण</a:t>
            </a: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69CFAC3D-DF1F-49DD-9707-0C41EA4CF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180C0F-1020-4CAF-A908-DD1E2AAF9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i-IN" dirty="0"/>
              <a:t>&gt;ये चार तत्व किसी भी संगठन के चार बातों पर प्रभाव डालते है</a:t>
            </a:r>
            <a:endParaRPr lang="en-IN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IN" dirty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hi-IN" dirty="0"/>
              <a:t>उत्पादकता</a:t>
            </a:r>
            <a:endParaRPr lang="en-IN" dirty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hi-IN" dirty="0"/>
              <a:t>अनुपस्थिति</a:t>
            </a:r>
            <a:endParaRPr lang="en-IN" dirty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hi-IN" dirty="0"/>
              <a:t>टर्न ओवर</a:t>
            </a:r>
            <a:endParaRPr lang="en-IN" dirty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hi-IN" dirty="0"/>
              <a:t>कार्य संतुष्टि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</TotalTime>
  <Words>335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Unit-I: ORGANIZATIONAL BEHAVIOUR </vt:lpstr>
      <vt:lpstr>संगठनात्मक मनोविज्ञान</vt:lpstr>
      <vt:lpstr>Slide 3</vt:lpstr>
      <vt:lpstr>संगठनात्मक मनोविज्ञान की विशेषता: </vt:lpstr>
      <vt:lpstr>Slide 5</vt:lpstr>
      <vt:lpstr>Slide 6</vt:lpstr>
      <vt:lpstr>Slide 7</vt:lpstr>
      <vt:lpstr>Slide 8</vt:lpstr>
      <vt:lpstr>Slide 9</vt:lpstr>
      <vt:lpstr>संगठन की प्रांसगिकता: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Rajesh</dc:creator>
  <cp:lastModifiedBy>abc</cp:lastModifiedBy>
  <cp:revision>15</cp:revision>
  <dcterms:created xsi:type="dcterms:W3CDTF">2020-08-21T05:32:17Z</dcterms:created>
  <dcterms:modified xsi:type="dcterms:W3CDTF">2020-08-21T07:53:16Z</dcterms:modified>
</cp:coreProperties>
</file>