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9" r:id="rId8"/>
    <p:sldId id="27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922E205-7BA6-465D-A79D-05F9F630A6AD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xmlns="" id="{8E26F308-39E8-4DC5-898C-19E6588F79D3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>
            <a:extLst>
              <a:ext uri="{FF2B5EF4-FFF2-40B4-BE49-F238E27FC236}">
                <a16:creationId xmlns:a16="http://schemas.microsoft.com/office/drawing/2014/main" xmlns="" id="{5769B3CC-56AB-4AE2-839D-EF0300E52D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D99A90A-1505-4C43-951B-8DB7035A7414}" type="datetimeFigureOut">
              <a:rPr/>
              <a:pPr>
                <a:defRPr/>
              </a:pPr>
              <a:t>9/25/2020</a:t>
            </a:fld>
            <a:endParaRPr/>
          </a:p>
        </p:txBody>
      </p:sp>
      <p:sp>
        <p:nvSpPr>
          <p:cNvPr id="7" name="Footer Placeholder 17">
            <a:extLst>
              <a:ext uri="{FF2B5EF4-FFF2-40B4-BE49-F238E27FC236}">
                <a16:creationId xmlns:a16="http://schemas.microsoft.com/office/drawing/2014/main" xmlns="" id="{8472A27E-B5E8-4B3A-844D-914D8B88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>
            <a:extLst>
              <a:ext uri="{FF2B5EF4-FFF2-40B4-BE49-F238E27FC236}">
                <a16:creationId xmlns:a16="http://schemas.microsoft.com/office/drawing/2014/main" xmlns="" id="{C39C1882-3071-4DE6-A116-16A68D4B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CCEF2A-9FD9-4CF1-8FEF-A7B9070C24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31289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xmlns="" id="{5AA4FEBC-BFEE-4F46-9730-9D365F2F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D4C5-F27C-4545-BBDC-ED40C8D0A3C1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7B3E651D-B7AC-43B7-97EB-44B5879E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xmlns="" id="{36DEDFE4-80B4-48F7-AB4A-736181AB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8696D-3C7A-469F-B692-F3AE3834A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9597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B2CC23-FEE8-4F3D-A8BB-31536744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4D26C-4D48-406F-B056-801A8FF8773E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374EB0-3C0B-45E7-9D0C-20D997AF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BFDF9B-E72A-418F-ADFD-821A17354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133DE0D1-D693-41DB-BA81-06594E345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156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xmlns="" id="{F1589B86-0206-42A5-B907-55803C33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873BF-7383-42EC-BE44-98BC1CBD87A4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293822AE-DC7F-49BA-A9C3-E7C83483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xmlns="" id="{B90C5099-E436-4CE5-BCF1-077727056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E549A-65A7-49D2-95D6-10548F4664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5216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D950F2-38BD-4C15-8F27-ED8A1BDC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72B6587-4455-48CD-85B7-03324F63C78B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38E508-B20C-47BA-BF84-12F125D1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8E412A-6585-4E45-B8BC-1AE2C36A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FB4D9746-50BD-4A8A-9CB1-DE80C4801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36388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xmlns="" id="{49EBC052-135F-4414-9626-610CF05C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91474-EC2F-45DD-9440-20F157BC04A9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204E7BE5-9E2F-4816-B332-F9FCD633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xmlns="" id="{0FA12ADF-864D-4EA7-B53E-10180F12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5F6BA-831F-42C1-AE22-F2AF5D88EA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641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>
            <a:extLst>
              <a:ext uri="{FF2B5EF4-FFF2-40B4-BE49-F238E27FC236}">
                <a16:creationId xmlns:a16="http://schemas.microsoft.com/office/drawing/2014/main" xmlns="" id="{61C50934-DDB2-4A9A-A70B-4D3B0CCA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4A0D-3F44-4F86-BF36-63A4C28835C1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420835F4-898F-44B6-AADE-BE66180A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xmlns="" id="{B2BF05A7-DD33-4AC4-807A-71B2AF1C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773F-0202-48B0-B930-B1683F505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3650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>
            <a:extLst>
              <a:ext uri="{FF2B5EF4-FFF2-40B4-BE49-F238E27FC236}">
                <a16:creationId xmlns:a16="http://schemas.microsoft.com/office/drawing/2014/main" xmlns="" id="{9FCF108E-A5D4-4076-ABCA-E4A3FF50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7E75-C9C0-452B-9D46-9B7BC629B4BB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CFF512-5AB6-4504-B88D-9D3C3078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xmlns="" id="{42D726AA-0EF7-4652-8B10-22B3F596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1440A-C25C-4D99-9749-F6FFF97AB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1837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>
            <a:extLst>
              <a:ext uri="{FF2B5EF4-FFF2-40B4-BE49-F238E27FC236}">
                <a16:creationId xmlns:a16="http://schemas.microsoft.com/office/drawing/2014/main" xmlns="" id="{5E2C104B-0789-4570-ADB0-4208EC4D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F22CF-0D64-47B2-81C9-5286E52E2812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xmlns="" id="{26408C25-4BFA-4EB2-BB69-312F0FF4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xmlns="" id="{C8B5846D-7F08-4198-9BE8-2E745F01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B714B-86F7-47E1-B061-A66C95359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9945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xmlns="" id="{5778C983-0CEA-417E-B5FB-D63B7C37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E702-AB73-465C-990A-27190F10B7C6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3C3221DA-4844-4DC7-AFC9-7187BB0E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xmlns="" id="{CBB0A756-E1C9-4324-BF1C-2DD7E91D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06D8A-5C91-48A7-9106-8EEFD43D44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3273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FF39B5-F3EF-4215-8491-6D3714CDAB05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A6DEA01-8D80-41C1-BC98-A557DFE97BA3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FA8B628F-C1BE-484B-95B9-13D7D9DF6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7B2F-EFC4-4E33-8EE1-C03B172FA954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6C9608DE-80CB-4FFA-93AF-FDBE0F8E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2117210B-5E79-42D2-BD69-A5684B13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98D07-23D8-486B-8BB5-3A0271CA6B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12835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91D0B00-5C60-4B35-A8ED-CAC5F63EAF85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xmlns="" id="{2FC64EC1-60B0-4CA5-ACEC-3B5EF9707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>
            <a:extLst>
              <a:ext uri="{FF2B5EF4-FFF2-40B4-BE49-F238E27FC236}">
                <a16:creationId xmlns:a16="http://schemas.microsoft.com/office/drawing/2014/main" xmlns="" id="{0A131A06-1DCE-44B5-A00A-B109ED2B48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xmlns="" id="{1CEB8E0F-2175-44BC-B7BD-A6712F2EA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3867753-0526-452F-99BD-BA2BBCB856F7}" type="datetimeFigureOut">
              <a:rPr lang="en-US"/>
              <a:pPr>
                <a:defRPr/>
              </a:pPr>
              <a:t>26/09/2020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85C818-F5F4-4A05-B5CA-0F2BA2E6F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xmlns="" id="{1B04D996-113B-4A6F-8030-8D9E79A44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BC08FDD-B85E-45D4-93B4-91F41A3C4D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8" r:id="rId2"/>
    <p:sldLayoutId id="2147483736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7" r:id="rId9"/>
    <p:sldLayoutId id="2147483734" r:id="rId10"/>
    <p:sldLayoutId id="214748373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E10C29-8F54-4364-ACFF-2001A5F0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590" y="642918"/>
            <a:ext cx="7967690" cy="92869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IN" sz="40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Unit-II: </a:t>
            </a:r>
            <a:r>
              <a:rPr lang="hi-IN" sz="4000" dirty="0">
                <a:ea typeface="Mangal"/>
              </a:rPr>
              <a:t>सामाजिक प्रत्यक्षीकरण</a:t>
            </a:r>
            <a:endParaRPr lang="en-US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xmlns="" id="{91C56CDF-7002-4DD3-BC3E-9B4E57E20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4962525"/>
            <a:ext cx="8358187" cy="15382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IN" altLang="en-US" sz="2700" b="1">
                <a:solidFill>
                  <a:schemeClr val="bg1"/>
                </a:solidFill>
              </a:rPr>
              <a:t>Dr. Udayan Misra</a:t>
            </a:r>
          </a:p>
          <a:p>
            <a:pPr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Department of Psychology</a:t>
            </a:r>
          </a:p>
          <a:p>
            <a:pPr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Harishchandra P.G. College</a:t>
            </a:r>
          </a:p>
          <a:p>
            <a:pPr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Varanasi</a:t>
            </a:r>
            <a:endParaRPr lang="en-US" altLang="en-US" sz="24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altLang="en-US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D9A73326-6B73-4B9E-A15A-D8D30833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8" y="71438"/>
            <a:ext cx="600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FF00"/>
                </a:solidFill>
                <a:latin typeface="Constantia" panose="02030602050306030303" pitchFamily="18" charset="0"/>
              </a:rPr>
              <a:t>B.A. Part – II</a:t>
            </a:r>
          </a:p>
          <a:p>
            <a:pPr algn="ctr" eaLnBrk="1" hangingPunct="1"/>
            <a:r>
              <a:rPr lang="en-US" altLang="en-US">
                <a:solidFill>
                  <a:srgbClr val="FFFF00"/>
                </a:solidFill>
                <a:latin typeface="Constantia" panose="02030602050306030303" pitchFamily="18" charset="0"/>
              </a:rPr>
              <a:t> </a:t>
            </a:r>
            <a:r>
              <a:rPr lang="en-US" altLang="en-US">
                <a:solidFill>
                  <a:srgbClr val="FFFF00"/>
                </a:solidFill>
              </a:rPr>
              <a:t>PAPER – II : SOCIAL PSYCHOLOGY</a:t>
            </a:r>
            <a:endParaRPr lang="en-US" altLang="en-US">
              <a:solidFill>
                <a:srgbClr val="FFFF00"/>
              </a:solidFill>
              <a:latin typeface="Constantia" panose="02030602050306030303" pitchFamily="18" charset="0"/>
            </a:endParaRPr>
          </a:p>
        </p:txBody>
      </p:sp>
      <p:pic>
        <p:nvPicPr>
          <p:cNvPr id="5129" name="Picture 9" descr="The Liberal Arts &amp; the Limits of Social Psychology ~ The Imaginative  Conservative">
            <a:extLst>
              <a:ext uri="{FF2B5EF4-FFF2-40B4-BE49-F238E27FC236}">
                <a16:creationId xmlns:a16="http://schemas.microsoft.com/office/drawing/2014/main" xmlns="" id="{7D2A5B33-F29D-4E8C-9A98-1F5D3F9EC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00174"/>
            <a:ext cx="6087021" cy="34290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63733A06-E0E7-49C5-8D00-8B75F6C6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285750"/>
            <a:ext cx="85725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i-IN" sz="3600" dirty="0">
                <a:ea typeface="Mangal"/>
              </a:rPr>
              <a:t>सामाजिक प्रत्यक्षीकरण</a:t>
            </a:r>
            <a:endParaRPr lang="en-US" sz="3600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7D264D2B-8E4D-4C14-9ACC-DC22F007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1481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i-IN" altLang="en-US">
                <a:ea typeface="Mangal" panose="02040503050203030202" pitchFamily="18" charset="0"/>
              </a:rPr>
              <a:t>जब व्यक्ति किसी वस्तु का प्रत्यक्षण करता है तो ऐसी दशा में वह अपने मानकों और सांस्कृतिक कारकों से प्रभावित होता है, इसी को सामाजिक प्रत्यक्षीकरण कहते हैं।</a:t>
            </a:r>
            <a:endParaRPr lang="en-US" altLang="en-US">
              <a:ea typeface="Mangal" panose="02040503050203030202" pitchFamily="18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hi-IN" altLang="en-US">
                <a:ea typeface="Mangal" panose="02040503050203030202" pitchFamily="18" charset="0"/>
              </a:rPr>
              <a:t>सामाजिक प्रत्यक्षीकरण हमारे सामाजिक संज्ञान से जुड़ा है अर्थात सामाजिक उद्दीपक को किस प्रकार प्रत्यक्षीकृत करते, समझते, याद करते, तर्क देते और चिंतन करते हैं।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xmlns="" id="{2E3C28EF-00FD-46C2-9DE8-F8849C92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4746625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एक ही परिस्थिति का अलग अलग व्यक्ति प्रत्क्षीकरण करें तो उसकी व्याख्या भी अलग अलग ही हो जाती है क्योंकि वो व्याख्या उसके संज्ञान पर निर्भर होती है।</a:t>
            </a: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संज्ञानो का विकास:  निम्न कारकों पर निर्भर</a:t>
            </a:r>
            <a:endParaRPr lang="en-US" dirty="0">
              <a:ea typeface="Mangal"/>
            </a:endParaRP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i-IN" dirty="0">
                <a:ea typeface="Mangal"/>
              </a:rPr>
              <a:t>भौतिक और सामाजिक वातावरण</a:t>
            </a:r>
            <a:endParaRPr lang="en-US" dirty="0">
              <a:ea typeface="Mangal"/>
            </a:endParaRP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i-IN" dirty="0">
                <a:ea typeface="Mangal"/>
              </a:rPr>
              <a:t>आवश्यकता एवं लक्ष्य</a:t>
            </a:r>
            <a:endParaRPr lang="en-US" dirty="0">
              <a:ea typeface="Mangal"/>
            </a:endParaRP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i-IN" dirty="0">
                <a:ea typeface="Mangal"/>
              </a:rPr>
              <a:t>पूर्व अनुभव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xmlns="" id="{8561C9E2-0AB5-45B7-8710-28AD6ABF8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642938"/>
            <a:ext cx="8186737" cy="5500687"/>
          </a:xfrm>
        </p:spPr>
        <p:txBody>
          <a:bodyPr>
            <a:normAutofit/>
          </a:bodyPr>
          <a:lstStyle/>
          <a:p>
            <a:pPr marL="274320" indent="-27432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IN" dirty="0"/>
              <a:t>	</a:t>
            </a:r>
            <a:r>
              <a:rPr lang="hi-IN" dirty="0">
                <a:ea typeface="Mangal"/>
              </a:rPr>
              <a:t>संज्ञानों के निर्धारक: संज्ञानो के निम्न निर्धारक है</a:t>
            </a: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1. उद्दीपक संबंधी : इसका संबंध निम्न बातों से होता है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बारंबारता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en-US" dirty="0">
                <a:ea typeface="Mangal"/>
              </a:rPr>
              <a:t> </a:t>
            </a:r>
            <a:r>
              <a:rPr lang="hi-IN" dirty="0">
                <a:ea typeface="Mangal"/>
              </a:rPr>
              <a:t>तीव्रता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en-US" dirty="0">
                <a:ea typeface="Mangal"/>
              </a:rPr>
              <a:t> </a:t>
            </a:r>
            <a:r>
              <a:rPr lang="hi-IN" dirty="0">
                <a:ea typeface="Mangal"/>
              </a:rPr>
              <a:t>गति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i-IN" dirty="0"/>
              <a:t>2. व्यक्ति संबंधी: व्यक्ति संबंधी निम्न कारक है</a:t>
            </a:r>
            <a:endParaRPr lang="en-US" dirty="0"/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/>
              <a:t>बोध विस्तार</a:t>
            </a:r>
            <a:endParaRPr lang="en-US" dirty="0"/>
          </a:p>
          <a:p>
            <a:pPr marL="571500" indent="-571500" algn="just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en-US" dirty="0"/>
              <a:t> </a:t>
            </a:r>
            <a:r>
              <a:rPr lang="hi-IN" dirty="0"/>
              <a:t>चयनात्मक प्रवृत्ति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4E57E8AD-579A-42F2-8519-96CCA3E5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6984A34F-0095-4F41-A011-31AA6DE82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279775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आलपोर्ट (1955) के अनुसार सामाजिक प्रत्यक्षीकरण का तात्पर्य सामाजिक परिस्थिति के संबंध में व्यक्ति के संपूर्ण ज्ञान विस्तार से है।</a:t>
            </a: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सामाजिक प्रत्यक्षीकरण के निर्धारक: </a:t>
            </a:r>
            <a:endParaRPr lang="en-US" dirty="0">
              <a:ea typeface="Mangal"/>
            </a:endParaRPr>
          </a:p>
          <a:p>
            <a:pPr marL="274320" indent="-274320" algn="just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इसके मुख्यत: दो निर्धारक है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AE83BD0F-C25D-40AD-918D-9984D1DC0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610225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lnSpc>
                <a:spcPct val="20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1. संरचनात्मक निर्धारक : ये कारक भौतिक उद्दीपक से जुड़ा होता है, ये निम्न कारकों से प्रभावित होता है: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उद्दीपक तीव्रता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उद्दीपक की आवृत्ति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उद्दीपक संख्या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उद्दीपक गति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उद्दीपक के प्रति अभिवृत्ति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89491E73-7B3C-4CBD-97E6-57ACC11CB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/>
          </a:bodyPr>
          <a:lstStyle/>
          <a:p>
            <a:pPr marL="274320" indent="-274320" algn="just" fontAlgn="auto">
              <a:lnSpc>
                <a:spcPct val="20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i-IN" dirty="0">
                <a:ea typeface="Mangal"/>
              </a:rPr>
              <a:t>2. प्रकार्यात्मक निर्धारक: इसके अंतर्गत व्यक्ति की आवश्यकताएं, पूर्व अनुभव, व्यक्ति की मनोदशा एवं स्मृति आदि शामिल होते हैं। इनसे जुड़े कुछ कारक निम्न हैं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hi-IN" dirty="0">
                <a:ea typeface="Mangal"/>
              </a:rPr>
              <a:t>सामाजिक अंत:क्रिया की प्रकृति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en-US" dirty="0">
                <a:ea typeface="Mangal"/>
              </a:rPr>
              <a:t>ii. </a:t>
            </a:r>
            <a:r>
              <a:rPr lang="hi-IN" dirty="0">
                <a:ea typeface="Mangal"/>
              </a:rPr>
              <a:t>प्रत्यक्षीकरण कर्त्ता की क्षमता</a:t>
            </a:r>
            <a:endParaRPr lang="en-US" dirty="0">
              <a:ea typeface="Mangal"/>
            </a:endParaRPr>
          </a:p>
          <a:p>
            <a:pPr marL="571500" indent="-571500" algn="just" fontAlgn="auto">
              <a:lnSpc>
                <a:spcPct val="200000"/>
              </a:lnSpc>
              <a:spcAft>
                <a:spcPts val="0"/>
              </a:spcAft>
              <a:buFont typeface="Wingdings 2"/>
              <a:buAutoNum type="romanLcPeriod"/>
              <a:defRPr/>
            </a:pPr>
            <a:r>
              <a:rPr lang="en-US" dirty="0">
                <a:ea typeface="Mangal"/>
              </a:rPr>
              <a:t>iii. </a:t>
            </a:r>
            <a:r>
              <a:rPr lang="hi-IN" dirty="0">
                <a:ea typeface="Mangal"/>
              </a:rPr>
              <a:t>दूसरे व्यक्ति की विशेषता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xmlns="" id="{027588B0-BEA2-4162-B94A-26D2EFC8A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389438"/>
          </a:xfrm>
        </p:spPr>
        <p:txBody>
          <a:bodyPr/>
          <a:lstStyle/>
          <a:p>
            <a:pPr>
              <a:lnSpc>
                <a:spcPct val="200000"/>
              </a:lnSpc>
              <a:buFont typeface="Wingdings 2" panose="05020102010507070707" pitchFamily="18" charset="2"/>
              <a:buNone/>
            </a:pPr>
            <a:r>
              <a:rPr lang="en-US" altLang="en-US">
                <a:ea typeface="Mangal" panose="02040503050203030202" pitchFamily="18" charset="0"/>
                <a:cs typeface="Mangal" panose="02040503050203030202" pitchFamily="18" charset="0"/>
              </a:rPr>
              <a:t>iv. </a:t>
            </a:r>
            <a:r>
              <a:rPr lang="hi-IN" altLang="en-US">
                <a:ea typeface="Mangal" panose="02040503050203030202" pitchFamily="18" charset="0"/>
              </a:rPr>
              <a:t>आवश्यकता एवं अनुक्रिया प्रबलता</a:t>
            </a:r>
            <a:endParaRPr lang="en-US" altLang="en-US">
              <a:ea typeface="Mangal" panose="02040503050203030202" pitchFamily="18" charset="0"/>
              <a:cs typeface="Mangal" panose="02040503050203030202" pitchFamily="18" charset="0"/>
            </a:endParaRPr>
          </a:p>
          <a:p>
            <a:pPr>
              <a:lnSpc>
                <a:spcPct val="200000"/>
              </a:lnSpc>
              <a:buFont typeface="Wingdings 2" panose="05020102010507070707" pitchFamily="18" charset="2"/>
              <a:buNone/>
            </a:pPr>
            <a:r>
              <a:rPr lang="en-US" altLang="en-US"/>
              <a:t>v. </a:t>
            </a:r>
            <a:r>
              <a:rPr lang="hi-IN" altLang="en-US">
                <a:ea typeface="Mangal" panose="02040503050203030202" pitchFamily="18" charset="0"/>
              </a:rPr>
              <a:t>मूल्य प्रणाली</a:t>
            </a:r>
            <a:endParaRPr lang="en-US" altLang="en-US"/>
          </a:p>
          <a:p>
            <a:pPr>
              <a:lnSpc>
                <a:spcPct val="200000"/>
              </a:lnSpc>
              <a:buFont typeface="Wingdings 2" panose="05020102010507070707" pitchFamily="18" charset="2"/>
              <a:buNone/>
            </a:pPr>
            <a:r>
              <a:rPr lang="en-US" altLang="en-US"/>
              <a:t>vi. </a:t>
            </a:r>
            <a:r>
              <a:rPr lang="hi-IN" altLang="en-US">
                <a:ea typeface="Mangal" panose="02040503050203030202" pitchFamily="18" charset="0"/>
              </a:rPr>
              <a:t>प्रात्यक्षिक सतर्कता</a:t>
            </a:r>
            <a:endParaRPr lang="en-US" altLang="en-US"/>
          </a:p>
          <a:p>
            <a:pPr>
              <a:lnSpc>
                <a:spcPct val="200000"/>
              </a:lnSpc>
              <a:buFont typeface="Wingdings 2" panose="05020102010507070707" pitchFamily="18" charset="2"/>
              <a:buNone/>
            </a:pPr>
            <a:r>
              <a:rPr lang="en-US" altLang="en-US"/>
              <a:t>vii. </a:t>
            </a:r>
            <a:r>
              <a:rPr lang="hi-IN" altLang="en-US">
                <a:ea typeface="Mangal" panose="02040503050203030202" pitchFamily="18" charset="0"/>
              </a:rPr>
              <a:t>अंत:क्रमिक और अंतर क्रमिक कारक</a:t>
            </a:r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178</TotalTime>
  <Words>271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Unit-II: सामाजिक प्रत्यक्षीकरण</vt:lpstr>
      <vt:lpstr>सामाजिक प्रत्यक्षीकरण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Rajesh</dc:creator>
  <cp:lastModifiedBy>abc</cp:lastModifiedBy>
  <cp:revision>26</cp:revision>
  <dcterms:created xsi:type="dcterms:W3CDTF">2020-08-21T05:32:17Z</dcterms:created>
  <dcterms:modified xsi:type="dcterms:W3CDTF">2020-09-26T09:40:53Z</dcterms:modified>
</cp:coreProperties>
</file>