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6D9B86-4E55-4B50-B11D-1B5315B6E165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0AF384-75AC-4134-8FE5-1600CA4105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7848600" cy="19272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hi-IN" dirty="0" smtClean="0"/>
              <a:t> </a:t>
            </a:r>
            <a:r>
              <a:rPr lang="hi-IN" b="1" dirty="0" smtClean="0">
                <a:latin typeface="Utsaah" pitchFamily="34" charset="0"/>
                <a:cs typeface="Utsaah" pitchFamily="34" charset="0"/>
              </a:rPr>
              <a:t>श्री हरिश्चंद्र स्नातकोत्तर महाविद्यालय                               </a:t>
            </a:r>
            <a:r>
              <a:rPr lang="hi-IN" sz="2700" b="1" dirty="0" smtClean="0">
                <a:latin typeface="Utsaah" pitchFamily="34" charset="0"/>
                <a:cs typeface="Utsaah" pitchFamily="34" charset="0"/>
              </a:rPr>
              <a:t>मैदागिन</a:t>
            </a:r>
            <a:r>
              <a:rPr lang="en-US" sz="2700" b="1" dirty="0" smtClean="0">
                <a:latin typeface="Utsaah" pitchFamily="34" charset="0"/>
                <a:cs typeface="Utsaah" pitchFamily="34" charset="0"/>
              </a:rPr>
              <a:t>,</a:t>
            </a:r>
            <a:r>
              <a:rPr lang="hi-IN" sz="2700" b="1" dirty="0" smtClean="0">
                <a:latin typeface="Utsaah" pitchFamily="34" charset="0"/>
                <a:cs typeface="Utsaah" pitchFamily="34" charset="0"/>
              </a:rPr>
              <a:t> वाराणसी -221001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1200" y="4419600"/>
            <a:ext cx="2895600" cy="1143000"/>
          </a:xfrm>
        </p:spPr>
        <p:txBody>
          <a:bodyPr>
            <a:normAutofit/>
          </a:bodyPr>
          <a:lstStyle/>
          <a:p>
            <a:r>
              <a:rPr lang="en-US" sz="1800" i="1" dirty="0" err="1" smtClean="0">
                <a:solidFill>
                  <a:schemeClr val="tx1"/>
                </a:solidFill>
              </a:rPr>
              <a:t>Dharmendra</a:t>
            </a:r>
            <a:r>
              <a:rPr lang="en-US" sz="1800" i="1" dirty="0" smtClean="0">
                <a:solidFill>
                  <a:schemeClr val="tx1"/>
                </a:solidFill>
              </a:rPr>
              <a:t> Kumar Gupta</a:t>
            </a:r>
          </a:p>
          <a:p>
            <a:r>
              <a:rPr lang="en-US" sz="1800" i="1" dirty="0" smtClean="0">
                <a:solidFill>
                  <a:schemeClr val="tx1"/>
                </a:solidFill>
              </a:rPr>
              <a:t>Assistant Professor </a:t>
            </a:r>
          </a:p>
          <a:p>
            <a:r>
              <a:rPr lang="en-US" sz="1800" i="1" dirty="0" smtClean="0">
                <a:solidFill>
                  <a:schemeClr val="tx1"/>
                </a:solidFill>
              </a:rPr>
              <a:t>Faculty of Law</a:t>
            </a:r>
            <a:endParaRPr lang="en-US" sz="1800" i="1" dirty="0">
              <a:solidFill>
                <a:schemeClr val="tx1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772400" y="304800"/>
            <a:ext cx="1028700" cy="990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:\Users\Lenovo\Desktop\images (3)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381000"/>
            <a:ext cx="836295" cy="887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04800" y="304800"/>
            <a:ext cx="990600" cy="933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C:\Users\Lenovo\Desktop\images (2)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81000"/>
            <a:ext cx="812165" cy="800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295400" y="2743200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parajita" pitchFamily="34" charset="0"/>
                <a:cs typeface="Aparajita" pitchFamily="34" charset="0"/>
              </a:rPr>
              <a:t>APPEAL </a:t>
            </a:r>
            <a:r>
              <a:rPr lang="en-US" sz="72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parajita" pitchFamily="34" charset="0"/>
                <a:cs typeface="Aparajita" pitchFamily="34" charset="0"/>
              </a:rPr>
              <a:t>part </a:t>
            </a:r>
            <a:r>
              <a:rPr lang="en-US" sz="72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parajita" pitchFamily="34" charset="0"/>
                <a:cs typeface="Aparajita" pitchFamily="34" charset="0"/>
              </a:rPr>
              <a:t>-v</a:t>
            </a:r>
            <a:r>
              <a:rPr lang="en-US" sz="4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parajita" pitchFamily="34" charset="0"/>
                <a:cs typeface="Aparajita" pitchFamily="34" charset="0"/>
              </a:rPr>
              <a:t> </a:t>
            </a:r>
            <a:r>
              <a:rPr lang="hi-IN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parajita" pitchFamily="34" charset="0"/>
                <a:cs typeface="Aparajita" pitchFamily="34" charset="0"/>
              </a:rPr>
              <a:t> </a:t>
            </a:r>
            <a:endParaRPr lang="en-US" sz="6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5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53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53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53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53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4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3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4" presetID="24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6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4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1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4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6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7" presetID="24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9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3" presetID="24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5" dur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8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9" presetID="24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1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50" presetClass="entr" presetSubtype="0" decel="10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50" presetClass="entr" presetSubtype="0" decel="10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50" presetClass="entr" presetSubtype="0" decel="10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50" presetClass="entr" presetSubtype="0" decel="10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50" presetClass="entr" presetSubtype="0" decel="10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50" presetClass="entr" presetSubtype="0" decel="10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50" presetClass="entr" presetSubtype="0" decel="10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50" presetClass="entr" presetSubtype="0" decel="10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50" presetClass="entr" presetSubtype="0" decel="10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50" presetClass="entr" presetSubtype="0" decel="10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50" presetClass="entr" presetSubtype="0" decel="10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50" presetClass="entr" presetSubtype="0" decel="10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9" presetID="50" presetClass="entr" presetSubtype="0" decel="10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50" presetClass="entr" presetSubtype="0" decel="10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" grpId="3"/>
      <p:bldP spid="2" grpId="4"/>
      <p:bldP spid="2" grpId="5"/>
      <p:bldP spid="2" grpId="6"/>
      <p:bldP spid="2" grpId="7"/>
      <p:bldP spid="3" grpId="0" build="p"/>
      <p:bldP spid="3" grpId="1" build="p"/>
      <p:bldP spid="3" grpId="2" build="p"/>
      <p:bldP spid="3" grpId="3" build="p"/>
      <p:bldP spid="3" grpId="4" build="p"/>
      <p:bldP spid="3" grpId="5" build="p"/>
      <p:bldP spid="3" grpId="6" build="p"/>
      <p:bldP spid="3" grpId="7" build="p"/>
      <p:bldP spid="1026" grpId="0" animBg="1"/>
      <p:bldP spid="1026" grpId="1" animBg="1"/>
      <p:bldP spid="1026" grpId="2" animBg="1"/>
      <p:bldP spid="1026" grpId="3" animBg="1"/>
      <p:bldP spid="1026" grpId="4" animBg="1"/>
      <p:bldP spid="1026" grpId="5" animBg="1"/>
      <p:bldP spid="1026" grpId="6" animBg="1"/>
      <p:bldP spid="1026" grpId="7" animBg="1"/>
      <p:bldP spid="1027" grpId="0" animBg="1"/>
      <p:bldP spid="1027" grpId="1" animBg="1"/>
      <p:bldP spid="1027" grpId="2" animBg="1"/>
      <p:bldP spid="1027" grpId="3" animBg="1"/>
      <p:bldP spid="1027" grpId="4" animBg="1"/>
      <p:bldP spid="1027" grpId="5" animBg="1"/>
      <p:bldP spid="1027" grpId="6" animBg="1"/>
      <p:bldP spid="1027" grpId="7" animBg="1"/>
      <p:bldP spid="8" grpId="0"/>
      <p:bldP spid="8" grpId="1"/>
      <p:bldP spid="8" grpId="2"/>
      <p:bldP spid="8" grpId="3"/>
      <p:bldP spid="8" grpId="4"/>
      <p:bldP spid="8" grpId="5"/>
      <p:bldP spid="8" grpId="6"/>
      <p:bldP spid="8" grpId="7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905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Remedies to a person aggrieved by any decree or order passed by Court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610394" y="31996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38200" y="2971800"/>
            <a:ext cx="73914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3124994" y="31996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5715794" y="31996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8001794" y="31996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4800" y="3429000"/>
            <a:ext cx="99418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Appeal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667000" y="3429000"/>
            <a:ext cx="124425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Reference 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410200" y="3429000"/>
            <a:ext cx="10070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Review 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620000" y="3429000"/>
            <a:ext cx="113043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Revision </a:t>
            </a:r>
            <a:endParaRPr lang="en-US" dirty="0"/>
          </a:p>
        </p:txBody>
      </p:sp>
      <p:cxnSp>
        <p:nvCxnSpPr>
          <p:cNvPr id="25" name="Shape 24"/>
          <p:cNvCxnSpPr>
            <a:stCxn id="13" idx="2"/>
          </p:cNvCxnSpPr>
          <p:nvPr/>
        </p:nvCxnSpPr>
        <p:spPr>
          <a:xfrm rot="16200000" flipH="1">
            <a:off x="2528712" y="2071512"/>
            <a:ext cx="468868" cy="3922508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4610100" y="43815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43000" y="4494212"/>
            <a:ext cx="68580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456406" y="5180806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2513806" y="47236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6200" y="5906869"/>
            <a:ext cx="205857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      First Appeal</a:t>
            </a:r>
          </a:p>
          <a:p>
            <a:r>
              <a:rPr lang="en-US" dirty="0" smtClean="0"/>
              <a:t>S.96-99A and O.41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493454" y="4992469"/>
            <a:ext cx="246894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       Second Appeal</a:t>
            </a:r>
          </a:p>
          <a:p>
            <a:r>
              <a:rPr lang="en-US" dirty="0" smtClean="0"/>
              <a:t>S.100-103,107,108 O.42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642855" y="5906869"/>
            <a:ext cx="214834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Apple from Orders</a:t>
            </a:r>
          </a:p>
          <a:p>
            <a:r>
              <a:rPr lang="en-US" dirty="0" smtClean="0"/>
              <a:t>S.104-108 and O.43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517398" y="4992469"/>
            <a:ext cx="217880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Appeal by Indigent</a:t>
            </a:r>
          </a:p>
          <a:p>
            <a:r>
              <a:rPr lang="en-US" dirty="0" smtClean="0"/>
              <a:t>      Person O.44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705600" y="5858470"/>
            <a:ext cx="2353529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Appeal to Supreme</a:t>
            </a:r>
          </a:p>
          <a:p>
            <a:r>
              <a:rPr lang="en-US" dirty="0" smtClean="0"/>
              <a:t>Court S.109,112, O.45</a:t>
            </a:r>
          </a:p>
          <a:p>
            <a:r>
              <a:rPr lang="en-US" dirty="0" smtClean="0"/>
              <a:t>    The Constitution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 rot="5400000">
            <a:off x="7314405" y="5180806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>
            <a:off x="4037806" y="5180806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6400006" y="47236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in Appeal Proceeding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066800"/>
            <a:ext cx="273664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Memorandum of appeal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600200"/>
            <a:ext cx="424988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registration of memorandum and costs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2133600"/>
            <a:ext cx="3012363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summary dismissal or</a:t>
            </a:r>
          </a:p>
          <a:p>
            <a:r>
              <a:rPr lang="en-US" b="1" dirty="0" smtClean="0"/>
              <a:t> fixation of day for hearing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2971800"/>
            <a:ext cx="201850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Notice of hearing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3505200"/>
            <a:ext cx="214674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Hearing of Appeal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4038600"/>
            <a:ext cx="241604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adjourn or </a:t>
            </a:r>
          </a:p>
          <a:p>
            <a:r>
              <a:rPr lang="en-US" b="1" dirty="0" smtClean="0"/>
              <a:t>dismiss in default or </a:t>
            </a:r>
          </a:p>
          <a:p>
            <a:r>
              <a:rPr lang="en-US" b="1" dirty="0" smtClean="0"/>
              <a:t>ex parte order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5105400"/>
            <a:ext cx="4068743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steps on sufficient evidence or</a:t>
            </a:r>
          </a:p>
          <a:p>
            <a:r>
              <a:rPr lang="en-US" b="1" dirty="0" smtClean="0"/>
              <a:t>steps when no sufficient evidence or</a:t>
            </a:r>
          </a:p>
          <a:p>
            <a:r>
              <a:rPr lang="en-US" b="1" dirty="0" smtClean="0"/>
              <a:t>refer / remand to original court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9600" y="6183868"/>
            <a:ext cx="241604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Judgment and decree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257800" y="1066800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Rule  1- 4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410200" y="1600200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Rule 9-10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867400" y="1905000"/>
            <a:ext cx="171713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Rule 11 and 19</a:t>
            </a:r>
          </a:p>
          <a:p>
            <a:r>
              <a:rPr lang="en-US" b="1" dirty="0" smtClean="0"/>
              <a:t>Rule 12</a:t>
            </a:r>
          </a:p>
          <a:p>
            <a:endParaRPr lang="en-US" b="1" dirty="0" smtClean="0"/>
          </a:p>
          <a:p>
            <a:r>
              <a:rPr lang="en-US" b="1" dirty="0" smtClean="0"/>
              <a:t>Rule 14</a:t>
            </a:r>
          </a:p>
          <a:p>
            <a:endParaRPr lang="en-US" b="1" dirty="0" smtClean="0"/>
          </a:p>
          <a:p>
            <a:r>
              <a:rPr lang="en-US" b="1" dirty="0" smtClean="0"/>
              <a:t>Rule 16</a:t>
            </a:r>
          </a:p>
          <a:p>
            <a:endParaRPr lang="en-US" b="1" dirty="0" smtClean="0"/>
          </a:p>
          <a:p>
            <a:r>
              <a:rPr lang="en-US" b="1" dirty="0" smtClean="0"/>
              <a:t>Rule 16 and 20</a:t>
            </a:r>
          </a:p>
          <a:p>
            <a:r>
              <a:rPr lang="en-US" b="1" dirty="0" smtClean="0"/>
              <a:t>Rule 17 and 19</a:t>
            </a:r>
          </a:p>
          <a:p>
            <a:r>
              <a:rPr lang="en-US" b="1" dirty="0" smtClean="0"/>
              <a:t>Rule 17 and 21</a:t>
            </a:r>
          </a:p>
          <a:p>
            <a:endParaRPr lang="en-US" b="1" dirty="0" smtClean="0"/>
          </a:p>
          <a:p>
            <a:r>
              <a:rPr lang="en-US" b="1" dirty="0" smtClean="0"/>
              <a:t>Rule 24</a:t>
            </a:r>
          </a:p>
          <a:p>
            <a:r>
              <a:rPr lang="en-US" b="1" dirty="0" smtClean="0"/>
              <a:t>Rule 27-29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76800" y="5638800"/>
            <a:ext cx="178125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Refer-R.25-26A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705600" y="5638800"/>
            <a:ext cx="233269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Remand-23-23A,26A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433880" y="6172200"/>
            <a:ext cx="128112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Rule 30-37</a:t>
            </a:r>
            <a:endParaRPr lang="en-US" b="1" dirty="0"/>
          </a:p>
        </p:txBody>
      </p:sp>
      <p:cxnSp>
        <p:nvCxnSpPr>
          <p:cNvPr id="20" name="Straight Arrow Connector 19"/>
          <p:cNvCxnSpPr>
            <a:stCxn id="4" idx="3"/>
            <a:endCxn id="13" idx="1"/>
          </p:cNvCxnSpPr>
          <p:nvPr/>
        </p:nvCxnSpPr>
        <p:spPr>
          <a:xfrm>
            <a:off x="3346247" y="1251466"/>
            <a:ext cx="191155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3"/>
            <a:endCxn id="14" idx="1"/>
          </p:cNvCxnSpPr>
          <p:nvPr/>
        </p:nvCxnSpPr>
        <p:spPr>
          <a:xfrm>
            <a:off x="4859481" y="1784866"/>
            <a:ext cx="55071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3048000" y="2133600"/>
            <a:ext cx="28194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3505200" y="2438400"/>
            <a:ext cx="23622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7" idx="3"/>
          </p:cNvCxnSpPr>
          <p:nvPr/>
        </p:nvCxnSpPr>
        <p:spPr>
          <a:xfrm flipV="1">
            <a:off x="2628101" y="2895600"/>
            <a:ext cx="3315499" cy="2608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8" idx="3"/>
          </p:cNvCxnSpPr>
          <p:nvPr/>
        </p:nvCxnSpPr>
        <p:spPr>
          <a:xfrm flipV="1">
            <a:off x="2756342" y="3505200"/>
            <a:ext cx="3187258" cy="184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1905000" y="4038600"/>
            <a:ext cx="40386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2895600" y="4267200"/>
            <a:ext cx="29718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2209800" y="4572000"/>
            <a:ext cx="37338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3962400" y="5105400"/>
            <a:ext cx="19812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4495800" y="5410200"/>
            <a:ext cx="14478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16" idx="1"/>
          </p:cNvCxnSpPr>
          <p:nvPr/>
        </p:nvCxnSpPr>
        <p:spPr>
          <a:xfrm flipV="1">
            <a:off x="4038600" y="5823466"/>
            <a:ext cx="838200" cy="439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2" idx="3"/>
            <a:endCxn id="18" idx="1"/>
          </p:cNvCxnSpPr>
          <p:nvPr/>
        </p:nvCxnSpPr>
        <p:spPr>
          <a:xfrm flipV="1">
            <a:off x="3025646" y="6356866"/>
            <a:ext cx="1408234" cy="116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 Appeal or Appeal from Appellate Decrees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en-US" dirty="0" smtClean="0"/>
              <a:t>Section 100 to 103, 107-8 and Order 42 deals with Second Appeal.</a:t>
            </a:r>
          </a:p>
          <a:p>
            <a:pPr algn="ctr">
              <a:buNone/>
            </a:pPr>
            <a:r>
              <a:rPr lang="en-US" dirty="0" smtClean="0"/>
              <a:t>Section 100 of the Code allows</a:t>
            </a:r>
          </a:p>
          <a:p>
            <a:pPr algn="ctr">
              <a:buNone/>
            </a:pPr>
            <a:r>
              <a:rPr lang="en-US" dirty="0" smtClean="0"/>
              <a:t>filing of second appeals in the High Court, if the High Court is satisfied that “the case involves a substantial question of law” but not on any other ground.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Principles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smtClean="0"/>
              <a:t>A second appeal shall lie in the High Court.</a:t>
            </a:r>
          </a:p>
          <a:p>
            <a:r>
              <a:rPr lang="en-US" dirty="0" smtClean="0"/>
              <a:t>There must be a substantial question of law in all second appeal.</a:t>
            </a:r>
          </a:p>
          <a:p>
            <a:r>
              <a:rPr lang="en-US" dirty="0" smtClean="0"/>
              <a:t>An appeal lies also against an </a:t>
            </a:r>
            <a:r>
              <a:rPr lang="en-US" i="1" dirty="0" smtClean="0"/>
              <a:t>ex parte </a:t>
            </a:r>
            <a:r>
              <a:rPr lang="en-US" dirty="0" smtClean="0"/>
              <a:t>decree. </a:t>
            </a:r>
          </a:p>
          <a:p>
            <a:r>
              <a:rPr lang="en-US" dirty="0" smtClean="0"/>
              <a:t>No second appeal lies except on grounds mentioned in Section 100 of the Code.</a:t>
            </a:r>
          </a:p>
          <a:p>
            <a:r>
              <a:rPr lang="en-US" dirty="0" smtClean="0"/>
              <a:t>No second appeal lies in a money decree, where the amount does not exceed 25 thousand rupees.</a:t>
            </a:r>
          </a:p>
          <a:p>
            <a:r>
              <a:rPr lang="en-US" dirty="0" smtClean="0"/>
              <a:t>The memorandum of appeal shall state substantial question of law.</a:t>
            </a:r>
          </a:p>
          <a:p>
            <a:r>
              <a:rPr lang="en-US" dirty="0" smtClean="0"/>
              <a:t>The High Court should formulate a substantial question of law while admitting an appeal and appeal will be heard only on such questions.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Continue…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dirty="0" smtClean="0"/>
              <a:t>The High Court may hear on any other substantial question of law not so formulated.</a:t>
            </a:r>
          </a:p>
          <a:p>
            <a:r>
              <a:rPr lang="en-US" dirty="0" smtClean="0"/>
              <a:t>At the hearing the respondent can argue that there is no such question.</a:t>
            </a:r>
          </a:p>
          <a:p>
            <a:r>
              <a:rPr lang="en-US" dirty="0" smtClean="0"/>
              <a:t>A substantial question of law does not mean a question of general importance but a question arising between the parties to the appeal.</a:t>
            </a:r>
          </a:p>
          <a:p>
            <a:r>
              <a:rPr lang="en-US" dirty="0" smtClean="0"/>
              <a:t>The High Court may decide an issue of fact.</a:t>
            </a:r>
          </a:p>
          <a:p>
            <a:r>
              <a:rPr lang="en-US" dirty="0" smtClean="0"/>
              <a:t>Procedure at the hearing will be the same as that of the first appeal.</a:t>
            </a:r>
          </a:p>
          <a:p>
            <a:r>
              <a:rPr lang="en-US" dirty="0" smtClean="0"/>
              <a:t>No letters patent appeal lies against the decision in the second appeal.</a:t>
            </a:r>
          </a:p>
          <a:p>
            <a:r>
              <a:rPr lang="en-US" dirty="0" smtClean="0"/>
              <a:t>For second appeal the limitation period is 90 days.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Principles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Apple from Orders S.104-108 and O.43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According to S. 2(14) an order is the formal expression of a civil court which is not a decree.</a:t>
            </a:r>
          </a:p>
          <a:p>
            <a:r>
              <a:rPr lang="en-US" dirty="0" smtClean="0"/>
              <a:t>Section 104 and Order 43 Rule 1 has made certain order appealable and no appeal lies from other orders.</a:t>
            </a:r>
          </a:p>
          <a:p>
            <a:r>
              <a:rPr lang="en-US" dirty="0" smtClean="0"/>
              <a:t>Such appeal shall lie to the court to which an appeal would lie from the decree in the suit in which the order is made.</a:t>
            </a:r>
          </a:p>
          <a:p>
            <a:r>
              <a:rPr lang="en-US" dirty="0" smtClean="0"/>
              <a:t>The provisions of O.41 shall apply to appeal from orders also.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3864</TotalTime>
  <Words>510</Words>
  <Application>Microsoft Office PowerPoint</Application>
  <PresentationFormat>On-screen Show (4:3)</PresentationFormat>
  <Paragraphs>79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श्री हरिश्चंद्र स्नातकोत्तर महाविद्यालय                               मैदागिन, वाराणसी -221001  </vt:lpstr>
      <vt:lpstr>Remedies to a person aggrieved by any decree or order passed by Court</vt:lpstr>
      <vt:lpstr>Steps in Appeal Proceeding</vt:lpstr>
      <vt:lpstr>Second Appeal or Appeal from Appellate Decrees </vt:lpstr>
      <vt:lpstr>General Principles</vt:lpstr>
      <vt:lpstr>General Principles</vt:lpstr>
      <vt:lpstr>Apple from Orders S.104-108 and O.43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322</cp:revision>
  <dcterms:created xsi:type="dcterms:W3CDTF">2006-08-16T00:00:00Z</dcterms:created>
  <dcterms:modified xsi:type="dcterms:W3CDTF">2020-05-13T15:20:53Z</dcterms:modified>
</cp:coreProperties>
</file>