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5/13/2020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200329"/>
          </a:xfrm>
          <a:prstGeom prst="rect">
            <a:avLst/>
          </a:prstGeom>
          <a:noFill/>
        </p:spPr>
        <p:txBody>
          <a:bodyPr wrap="square" rtlCol="0">
            <a:sp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APPEAL part -</a:t>
            </a: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iv</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r>
              <a:rPr lang="hi-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Decree of the Appellate Court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006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The decree of the Appellate Court shall bear date the day on which the judgment was pronounced.</a:t>
            </a:r>
          </a:p>
          <a:p>
            <a:r>
              <a:rPr lang="en-US" dirty="0" smtClean="0"/>
              <a:t>The decree shall contain the number of the appeal, the names and descriptions of the appellant and respondent, and a clear specification of the relief granted or other adjudication made. </a:t>
            </a:r>
          </a:p>
          <a:p>
            <a:r>
              <a:rPr lang="en-US" dirty="0" smtClean="0"/>
              <a:t>The decree shall also state the amount of costs incurred in the appeal, and by whom, or out of what property, and in what proportions such costs and the costs in the suit are to be paid. </a:t>
            </a:r>
          </a:p>
          <a:p>
            <a:r>
              <a:rPr lang="en-US" dirty="0" smtClean="0"/>
              <a:t>The decree shall be signed and dated by the Judge or Judges who passed it. But Judge dissenting from judgment need not sign decree.</a:t>
            </a:r>
          </a:p>
          <a:p>
            <a:r>
              <a:rPr lang="en-US" dirty="0" smtClean="0"/>
              <a:t>Provided that where there are more Judges than one and there is a difference of opinion among them, it shall not be necessary for any Judge dissenting from the judgment of the Court to sign the decree.</a:t>
            </a:r>
          </a:p>
          <a:p>
            <a:pPr>
              <a:buNone/>
            </a:pPr>
            <a:r>
              <a:rPr lang="en-US" dirty="0" smtClean="0"/>
              <a:t>                                                                                         </a:t>
            </a:r>
            <a:r>
              <a:rPr lang="en-US" b="1" dirty="0" smtClean="0">
                <a:effectLst>
                  <a:outerShdw blurRad="38100" dist="38100" dir="2700000" algn="tl">
                    <a:srgbClr val="000000">
                      <a:alpha val="43137"/>
                    </a:srgbClr>
                  </a:outerShdw>
                </a:effectLst>
              </a:rPr>
              <a:t>Continue…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r>
              <a:rPr lang="en-US" dirty="0" smtClean="0"/>
              <a:t>Certified copies of the judgment and decree in appeal shall be furnished to the parties on application to the Appellate Court and at their expense. </a:t>
            </a:r>
          </a:p>
          <a:p>
            <a:r>
              <a:rPr lang="en-US" dirty="0" smtClean="0"/>
              <a:t>A copy of the judgment and of the decree, certified by the Appellate Court or such officer as it appoints in this behalf, shall be sent to the Court which passed the decree appealed from and shall be filed with the original proceedings in the suit, and an entry of the judgment of the Appellate Court shall be made in the register of civil suits.</a:t>
            </a:r>
            <a:endParaRPr lang="en-US" dirty="0"/>
          </a:p>
        </p:txBody>
      </p:sp>
      <p:sp>
        <p:nvSpPr>
          <p:cNvPr id="4" name="Title 1"/>
          <p:cNvSpPr>
            <a:spLocks noGrp="1"/>
          </p:cNvSpPr>
          <p:nvPr>
            <p:ph type="title"/>
          </p:nvPr>
        </p:nvSpPr>
        <p:spPr>
          <a:xfrm>
            <a:off x="457200" y="274638"/>
            <a:ext cx="8229600"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Decree of the Appellate Court</a:t>
            </a:r>
            <a:endParaRPr lang="en-US"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905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Remedies to a person aggrieved by any decree or order passed by Court</a:t>
            </a:r>
            <a:endParaRPr lang="en-US" b="1" dirty="0">
              <a:effectLst>
                <a:outerShdw blurRad="38100" dist="38100" dir="2700000" algn="tl">
                  <a:srgbClr val="000000">
                    <a:alpha val="43137"/>
                  </a:srgbClr>
                </a:outerShdw>
              </a:effectLst>
            </a:endParaRPr>
          </a:p>
        </p:txBody>
      </p:sp>
      <p:cxnSp>
        <p:nvCxnSpPr>
          <p:cNvPr id="7" name="Straight Arrow Connector 6"/>
          <p:cNvCxnSpPr/>
          <p:nvPr/>
        </p:nvCxnSpPr>
        <p:spPr>
          <a:xfrm rot="5400000">
            <a:off x="6103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838200" y="2971800"/>
            <a:ext cx="73914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rot="5400000">
            <a:off x="31249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5715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5400000">
            <a:off x="8001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304800" y="3429000"/>
            <a:ext cx="99418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a:t>
            </a:r>
            <a:endParaRPr lang="en-US" dirty="0"/>
          </a:p>
        </p:txBody>
      </p:sp>
      <p:sp>
        <p:nvSpPr>
          <p:cNvPr id="14" name="TextBox 13"/>
          <p:cNvSpPr txBox="1"/>
          <p:nvPr/>
        </p:nvSpPr>
        <p:spPr>
          <a:xfrm>
            <a:off x="2667000" y="3429000"/>
            <a:ext cx="124425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Reference </a:t>
            </a:r>
            <a:endParaRPr lang="en-US" dirty="0"/>
          </a:p>
        </p:txBody>
      </p:sp>
      <p:sp>
        <p:nvSpPr>
          <p:cNvPr id="15" name="TextBox 14"/>
          <p:cNvSpPr txBox="1"/>
          <p:nvPr/>
        </p:nvSpPr>
        <p:spPr>
          <a:xfrm>
            <a:off x="5410200" y="3429000"/>
            <a:ext cx="100700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Review </a:t>
            </a:r>
            <a:endParaRPr lang="en-US" dirty="0"/>
          </a:p>
        </p:txBody>
      </p:sp>
      <p:sp>
        <p:nvSpPr>
          <p:cNvPr id="16" name="TextBox 15"/>
          <p:cNvSpPr txBox="1"/>
          <p:nvPr/>
        </p:nvSpPr>
        <p:spPr>
          <a:xfrm>
            <a:off x="7620000" y="3429000"/>
            <a:ext cx="113043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Revision </a:t>
            </a:r>
            <a:endParaRPr lang="en-US" dirty="0"/>
          </a:p>
        </p:txBody>
      </p:sp>
      <p:cxnSp>
        <p:nvCxnSpPr>
          <p:cNvPr id="25" name="Shape 24"/>
          <p:cNvCxnSpPr>
            <a:stCxn id="13" idx="2"/>
          </p:cNvCxnSpPr>
          <p:nvPr/>
        </p:nvCxnSpPr>
        <p:spPr>
          <a:xfrm rot="16200000" flipH="1">
            <a:off x="2528712" y="2071512"/>
            <a:ext cx="468868" cy="3922508"/>
          </a:xfrm>
          <a:prstGeom prst="bentConnector2">
            <a:avLst/>
          </a:prstGeom>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5400000">
            <a:off x="4610100" y="4381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1143000" y="4494212"/>
            <a:ext cx="6858000" cy="1588"/>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rot="5400000">
            <a:off x="4564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rot="5400000">
            <a:off x="25138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76200" y="5906869"/>
            <a:ext cx="2058577"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First Appeal</a:t>
            </a:r>
          </a:p>
          <a:p>
            <a:r>
              <a:rPr lang="en-US" dirty="0" smtClean="0"/>
              <a:t>S.96-99A and O.41</a:t>
            </a:r>
            <a:endParaRPr lang="en-US" dirty="0"/>
          </a:p>
        </p:txBody>
      </p:sp>
      <p:sp>
        <p:nvSpPr>
          <p:cNvPr id="33" name="TextBox 32"/>
          <p:cNvSpPr txBox="1"/>
          <p:nvPr/>
        </p:nvSpPr>
        <p:spPr>
          <a:xfrm>
            <a:off x="1493454" y="4992469"/>
            <a:ext cx="2468946"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Second Appeal</a:t>
            </a:r>
          </a:p>
          <a:p>
            <a:r>
              <a:rPr lang="en-US" dirty="0" smtClean="0"/>
              <a:t>S.100-103,107,108 O.42</a:t>
            </a:r>
            <a:endParaRPr lang="en-US" dirty="0"/>
          </a:p>
        </p:txBody>
      </p:sp>
      <p:sp>
        <p:nvSpPr>
          <p:cNvPr id="36" name="TextBox 35"/>
          <p:cNvSpPr txBox="1"/>
          <p:nvPr/>
        </p:nvSpPr>
        <p:spPr>
          <a:xfrm>
            <a:off x="3642855" y="5906869"/>
            <a:ext cx="2148345"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Apple from Orders</a:t>
            </a:r>
          </a:p>
          <a:p>
            <a:r>
              <a:rPr lang="en-US" dirty="0" smtClean="0"/>
              <a:t>S.104-108 and O.43</a:t>
            </a:r>
            <a:endParaRPr lang="en-US" dirty="0"/>
          </a:p>
        </p:txBody>
      </p:sp>
      <p:sp>
        <p:nvSpPr>
          <p:cNvPr id="37" name="TextBox 36"/>
          <p:cNvSpPr txBox="1"/>
          <p:nvPr/>
        </p:nvSpPr>
        <p:spPr>
          <a:xfrm>
            <a:off x="5517398" y="4992469"/>
            <a:ext cx="2178802"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by Indigent</a:t>
            </a:r>
          </a:p>
          <a:p>
            <a:r>
              <a:rPr lang="en-US" dirty="0" smtClean="0"/>
              <a:t>      Person O.44</a:t>
            </a:r>
            <a:endParaRPr lang="en-US" dirty="0"/>
          </a:p>
        </p:txBody>
      </p:sp>
      <p:sp>
        <p:nvSpPr>
          <p:cNvPr id="38" name="TextBox 37"/>
          <p:cNvSpPr txBox="1"/>
          <p:nvPr/>
        </p:nvSpPr>
        <p:spPr>
          <a:xfrm>
            <a:off x="6705600" y="5858470"/>
            <a:ext cx="235352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to Supreme</a:t>
            </a:r>
          </a:p>
          <a:p>
            <a:r>
              <a:rPr lang="en-US" dirty="0" smtClean="0"/>
              <a:t>Court S.109,112, O.45</a:t>
            </a:r>
          </a:p>
          <a:p>
            <a:r>
              <a:rPr lang="en-US" dirty="0" smtClean="0"/>
              <a:t>    The Constitution</a:t>
            </a:r>
            <a:endParaRPr lang="en-US" dirty="0"/>
          </a:p>
        </p:txBody>
      </p:sp>
      <p:cxnSp>
        <p:nvCxnSpPr>
          <p:cNvPr id="39" name="Straight Arrow Connector 38"/>
          <p:cNvCxnSpPr/>
          <p:nvPr/>
        </p:nvCxnSpPr>
        <p:spPr>
          <a:xfrm rot="5400000">
            <a:off x="7314405"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rot="5400000">
            <a:off x="40378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rot="5400000">
            <a:off x="64000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Steps in Appeal Proceeding</a:t>
            </a:r>
            <a:endParaRPr lang="en-US" b="1" dirty="0">
              <a:effectLst>
                <a:outerShdw blurRad="38100" dist="38100" dir="2700000" algn="tl">
                  <a:srgbClr val="000000">
                    <a:alpha val="43137"/>
                  </a:srgbClr>
                </a:outerShdw>
              </a:effectLst>
            </a:endParaRPr>
          </a:p>
        </p:txBody>
      </p:sp>
      <p:sp>
        <p:nvSpPr>
          <p:cNvPr id="4" name="TextBox 3"/>
          <p:cNvSpPr txBox="1"/>
          <p:nvPr/>
        </p:nvSpPr>
        <p:spPr>
          <a:xfrm>
            <a:off x="609600" y="1066800"/>
            <a:ext cx="27366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Memorandum of appeal</a:t>
            </a:r>
            <a:endParaRPr lang="en-US" dirty="0"/>
          </a:p>
        </p:txBody>
      </p:sp>
      <p:sp>
        <p:nvSpPr>
          <p:cNvPr id="5" name="TextBox 4"/>
          <p:cNvSpPr txBox="1"/>
          <p:nvPr/>
        </p:nvSpPr>
        <p:spPr>
          <a:xfrm>
            <a:off x="609600" y="1600200"/>
            <a:ext cx="424988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registration of memorandum and costs</a:t>
            </a:r>
            <a:endParaRPr lang="en-US" dirty="0"/>
          </a:p>
        </p:txBody>
      </p:sp>
      <p:sp>
        <p:nvSpPr>
          <p:cNvPr id="6" name="TextBox 5"/>
          <p:cNvSpPr txBox="1"/>
          <p:nvPr/>
        </p:nvSpPr>
        <p:spPr>
          <a:xfrm>
            <a:off x="609600" y="2133600"/>
            <a:ext cx="3012363"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summary dismissal or</a:t>
            </a:r>
          </a:p>
          <a:p>
            <a:r>
              <a:rPr lang="en-US" b="1" dirty="0" smtClean="0"/>
              <a:t> fixation of day for hearing</a:t>
            </a:r>
            <a:endParaRPr lang="en-US" dirty="0"/>
          </a:p>
        </p:txBody>
      </p:sp>
      <p:sp>
        <p:nvSpPr>
          <p:cNvPr id="7" name="TextBox 6"/>
          <p:cNvSpPr txBox="1"/>
          <p:nvPr/>
        </p:nvSpPr>
        <p:spPr>
          <a:xfrm>
            <a:off x="609600" y="2971800"/>
            <a:ext cx="201850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Notice of hearing</a:t>
            </a:r>
            <a:endParaRPr lang="en-US" dirty="0"/>
          </a:p>
        </p:txBody>
      </p:sp>
      <p:sp>
        <p:nvSpPr>
          <p:cNvPr id="8" name="TextBox 7"/>
          <p:cNvSpPr txBox="1"/>
          <p:nvPr/>
        </p:nvSpPr>
        <p:spPr>
          <a:xfrm>
            <a:off x="609600" y="3505200"/>
            <a:ext cx="214674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Hearing of Appeal</a:t>
            </a:r>
            <a:endParaRPr lang="en-US" dirty="0"/>
          </a:p>
        </p:txBody>
      </p:sp>
      <p:sp>
        <p:nvSpPr>
          <p:cNvPr id="10" name="TextBox 9"/>
          <p:cNvSpPr txBox="1"/>
          <p:nvPr/>
        </p:nvSpPr>
        <p:spPr>
          <a:xfrm>
            <a:off x="609600" y="4038600"/>
            <a:ext cx="2416046"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adjourn or </a:t>
            </a:r>
          </a:p>
          <a:p>
            <a:r>
              <a:rPr lang="en-US" b="1" dirty="0" smtClean="0"/>
              <a:t>dismiss in default or </a:t>
            </a:r>
          </a:p>
          <a:p>
            <a:r>
              <a:rPr lang="en-US" b="1" dirty="0" smtClean="0"/>
              <a:t>ex parte order</a:t>
            </a:r>
            <a:endParaRPr lang="en-US" dirty="0"/>
          </a:p>
        </p:txBody>
      </p:sp>
      <p:sp>
        <p:nvSpPr>
          <p:cNvPr id="11" name="TextBox 10"/>
          <p:cNvSpPr txBox="1"/>
          <p:nvPr/>
        </p:nvSpPr>
        <p:spPr>
          <a:xfrm>
            <a:off x="609600" y="5105400"/>
            <a:ext cx="4068743"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steps on sufficient evidence or</a:t>
            </a:r>
          </a:p>
          <a:p>
            <a:r>
              <a:rPr lang="en-US" b="1" dirty="0" smtClean="0"/>
              <a:t>steps when no sufficient evidence or</a:t>
            </a:r>
          </a:p>
          <a:p>
            <a:r>
              <a:rPr lang="en-US" b="1" dirty="0" smtClean="0"/>
              <a:t>refer / remand to original court</a:t>
            </a:r>
            <a:endParaRPr lang="en-US" dirty="0"/>
          </a:p>
        </p:txBody>
      </p:sp>
      <p:sp>
        <p:nvSpPr>
          <p:cNvPr id="12" name="TextBox 11"/>
          <p:cNvSpPr txBox="1"/>
          <p:nvPr/>
        </p:nvSpPr>
        <p:spPr>
          <a:xfrm>
            <a:off x="609600" y="6183868"/>
            <a:ext cx="241604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Judgment and decree</a:t>
            </a:r>
            <a:endParaRPr lang="en-US" b="1" dirty="0"/>
          </a:p>
        </p:txBody>
      </p:sp>
      <p:sp>
        <p:nvSpPr>
          <p:cNvPr id="13" name="TextBox 12"/>
          <p:cNvSpPr txBox="1"/>
          <p:nvPr/>
        </p:nvSpPr>
        <p:spPr>
          <a:xfrm>
            <a:off x="5257800" y="1066800"/>
            <a:ext cx="1165704" cy="369332"/>
          </a:xfrm>
          <a:prstGeom prst="rect">
            <a:avLst/>
          </a:prstGeom>
          <a:noFill/>
        </p:spPr>
        <p:txBody>
          <a:bodyPr wrap="none" rtlCol="0">
            <a:spAutoFit/>
          </a:bodyPr>
          <a:lstStyle/>
          <a:p>
            <a:r>
              <a:rPr lang="en-US" b="1" dirty="0" smtClean="0"/>
              <a:t>Rule  1- 4</a:t>
            </a:r>
            <a:endParaRPr lang="en-US" b="1" dirty="0"/>
          </a:p>
        </p:txBody>
      </p:sp>
      <p:sp>
        <p:nvSpPr>
          <p:cNvPr id="14" name="TextBox 13"/>
          <p:cNvSpPr txBox="1"/>
          <p:nvPr/>
        </p:nvSpPr>
        <p:spPr>
          <a:xfrm>
            <a:off x="5410200" y="1600200"/>
            <a:ext cx="1165704" cy="369332"/>
          </a:xfrm>
          <a:prstGeom prst="rect">
            <a:avLst/>
          </a:prstGeom>
          <a:noFill/>
        </p:spPr>
        <p:txBody>
          <a:bodyPr wrap="none" rtlCol="0">
            <a:spAutoFit/>
          </a:bodyPr>
          <a:lstStyle/>
          <a:p>
            <a:r>
              <a:rPr lang="en-US" b="1" dirty="0" smtClean="0"/>
              <a:t>Rule 9-10</a:t>
            </a:r>
            <a:endParaRPr lang="en-US" b="1" dirty="0"/>
          </a:p>
        </p:txBody>
      </p:sp>
      <p:sp>
        <p:nvSpPr>
          <p:cNvPr id="15" name="TextBox 14"/>
          <p:cNvSpPr txBox="1"/>
          <p:nvPr/>
        </p:nvSpPr>
        <p:spPr>
          <a:xfrm>
            <a:off x="5867400" y="1905000"/>
            <a:ext cx="1717137" cy="3693319"/>
          </a:xfrm>
          <a:prstGeom prst="rect">
            <a:avLst/>
          </a:prstGeom>
          <a:noFill/>
        </p:spPr>
        <p:txBody>
          <a:bodyPr wrap="none" rtlCol="0">
            <a:spAutoFit/>
          </a:bodyPr>
          <a:lstStyle/>
          <a:p>
            <a:r>
              <a:rPr lang="en-US" b="1" dirty="0" smtClean="0"/>
              <a:t>Rule 11 and 19</a:t>
            </a:r>
          </a:p>
          <a:p>
            <a:r>
              <a:rPr lang="en-US" b="1" dirty="0" smtClean="0"/>
              <a:t>Rule 12</a:t>
            </a:r>
          </a:p>
          <a:p>
            <a:endParaRPr lang="en-US" b="1" dirty="0" smtClean="0"/>
          </a:p>
          <a:p>
            <a:r>
              <a:rPr lang="en-US" b="1" dirty="0" smtClean="0"/>
              <a:t>Rule 14</a:t>
            </a:r>
          </a:p>
          <a:p>
            <a:endParaRPr lang="en-US" b="1" dirty="0" smtClean="0"/>
          </a:p>
          <a:p>
            <a:r>
              <a:rPr lang="en-US" b="1" dirty="0" smtClean="0"/>
              <a:t>Rule 16</a:t>
            </a:r>
          </a:p>
          <a:p>
            <a:endParaRPr lang="en-US" b="1" dirty="0" smtClean="0"/>
          </a:p>
          <a:p>
            <a:r>
              <a:rPr lang="en-US" b="1" dirty="0" smtClean="0"/>
              <a:t>Rule 16 and 20</a:t>
            </a:r>
          </a:p>
          <a:p>
            <a:r>
              <a:rPr lang="en-US" b="1" dirty="0" smtClean="0"/>
              <a:t>Rule 17 and 19</a:t>
            </a:r>
          </a:p>
          <a:p>
            <a:r>
              <a:rPr lang="en-US" b="1" dirty="0" smtClean="0"/>
              <a:t>Rule 17 and 21</a:t>
            </a:r>
          </a:p>
          <a:p>
            <a:endParaRPr lang="en-US" b="1" dirty="0" smtClean="0"/>
          </a:p>
          <a:p>
            <a:r>
              <a:rPr lang="en-US" b="1" dirty="0" smtClean="0"/>
              <a:t>Rule 24</a:t>
            </a:r>
          </a:p>
          <a:p>
            <a:r>
              <a:rPr lang="en-US" b="1" dirty="0" smtClean="0"/>
              <a:t>Rule 27-29</a:t>
            </a:r>
          </a:p>
        </p:txBody>
      </p:sp>
      <p:sp>
        <p:nvSpPr>
          <p:cNvPr id="16" name="TextBox 15"/>
          <p:cNvSpPr txBox="1"/>
          <p:nvPr/>
        </p:nvSpPr>
        <p:spPr>
          <a:xfrm>
            <a:off x="4876800" y="5638800"/>
            <a:ext cx="178125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Refer-R.25-26A</a:t>
            </a:r>
            <a:endParaRPr lang="en-US" b="1" dirty="0"/>
          </a:p>
        </p:txBody>
      </p:sp>
      <p:sp>
        <p:nvSpPr>
          <p:cNvPr id="17" name="TextBox 16"/>
          <p:cNvSpPr txBox="1"/>
          <p:nvPr/>
        </p:nvSpPr>
        <p:spPr>
          <a:xfrm>
            <a:off x="6705600" y="5638800"/>
            <a:ext cx="23326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Remand-23-23A,26A</a:t>
            </a:r>
            <a:endParaRPr lang="en-US" b="1" dirty="0"/>
          </a:p>
        </p:txBody>
      </p:sp>
      <p:sp>
        <p:nvSpPr>
          <p:cNvPr id="18" name="TextBox 17"/>
          <p:cNvSpPr txBox="1"/>
          <p:nvPr/>
        </p:nvSpPr>
        <p:spPr>
          <a:xfrm>
            <a:off x="4433880" y="6172200"/>
            <a:ext cx="128112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Rule 30-37</a:t>
            </a:r>
            <a:endParaRPr lang="en-US" b="1" dirty="0"/>
          </a:p>
        </p:txBody>
      </p:sp>
      <p:cxnSp>
        <p:nvCxnSpPr>
          <p:cNvPr id="20" name="Straight Arrow Connector 19"/>
          <p:cNvCxnSpPr>
            <a:stCxn id="4" idx="3"/>
            <a:endCxn id="13" idx="1"/>
          </p:cNvCxnSpPr>
          <p:nvPr/>
        </p:nvCxnSpPr>
        <p:spPr>
          <a:xfrm>
            <a:off x="3346247" y="1251466"/>
            <a:ext cx="191155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5" idx="3"/>
            <a:endCxn id="14" idx="1"/>
          </p:cNvCxnSpPr>
          <p:nvPr/>
        </p:nvCxnSpPr>
        <p:spPr>
          <a:xfrm>
            <a:off x="4859481" y="1784866"/>
            <a:ext cx="550719"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V="1">
            <a:off x="3048000" y="2133600"/>
            <a:ext cx="28194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3505200" y="2438400"/>
            <a:ext cx="2362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stCxn id="7" idx="3"/>
          </p:cNvCxnSpPr>
          <p:nvPr/>
        </p:nvCxnSpPr>
        <p:spPr>
          <a:xfrm flipV="1">
            <a:off x="2628101" y="2895600"/>
            <a:ext cx="3315499" cy="2608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8" idx="3"/>
          </p:cNvCxnSpPr>
          <p:nvPr/>
        </p:nvCxnSpPr>
        <p:spPr>
          <a:xfrm flipV="1">
            <a:off x="2756342" y="3505200"/>
            <a:ext cx="3187258" cy="1846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1905000" y="4038600"/>
            <a:ext cx="40386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V="1">
            <a:off x="2895600" y="4267200"/>
            <a:ext cx="2971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V="1">
            <a:off x="2209800" y="4572000"/>
            <a:ext cx="3733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flipV="1">
            <a:off x="3962400" y="5105400"/>
            <a:ext cx="1981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V="1">
            <a:off x="4495800" y="5410200"/>
            <a:ext cx="14478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a:endCxn id="16" idx="1"/>
          </p:cNvCxnSpPr>
          <p:nvPr/>
        </p:nvCxnSpPr>
        <p:spPr>
          <a:xfrm flipV="1">
            <a:off x="4038600" y="5823466"/>
            <a:ext cx="838200" cy="4393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a:stCxn id="12" idx="3"/>
            <a:endCxn id="18" idx="1"/>
          </p:cNvCxnSpPr>
          <p:nvPr/>
        </p:nvCxnSpPr>
        <p:spPr>
          <a:xfrm flipV="1">
            <a:off x="3025646" y="6356866"/>
            <a:ext cx="1408234" cy="116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effectLst>
                  <a:outerShdw blurRad="38100" dist="38100" dir="2700000" algn="tl">
                    <a:srgbClr val="000000">
                      <a:alpha val="43137"/>
                    </a:srgbClr>
                  </a:outerShdw>
                </a:effectLst>
              </a:rPr>
              <a:t>Decision, Judgment and Decree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2209800"/>
            <a:ext cx="7162800" cy="2133600"/>
          </a:xfrm>
        </p:spPr>
        <p:style>
          <a:lnRef idx="2">
            <a:schemeClr val="dk1"/>
          </a:lnRef>
          <a:fillRef idx="1">
            <a:schemeClr val="lt1"/>
          </a:fillRef>
          <a:effectRef idx="0">
            <a:schemeClr val="dk1"/>
          </a:effectRef>
          <a:fontRef idx="minor">
            <a:schemeClr val="dk1"/>
          </a:fontRef>
        </p:style>
        <p:txBody>
          <a:bodyPr/>
          <a:lstStyle/>
          <a:p>
            <a:r>
              <a:rPr lang="en-US" dirty="0" smtClean="0"/>
              <a:t>Decision –S. 98, 99, 99A, R.34, 2</a:t>
            </a:r>
          </a:p>
          <a:p>
            <a:r>
              <a:rPr lang="en-US" dirty="0" smtClean="0"/>
              <a:t>Judgment- O.41 R. 11(4),24,30-34</a:t>
            </a:r>
          </a:p>
          <a:p>
            <a:r>
              <a:rPr lang="en-US" dirty="0" smtClean="0"/>
              <a:t>Decree- O.41 R. 35-37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Decision making </a:t>
            </a:r>
            <a:r>
              <a:rPr lang="en-US" dirty="0" smtClean="0">
                <a:effectLst>
                  <a:outerShdw blurRad="38100" dist="38100" dir="2700000" algn="tl">
                    <a:srgbClr val="000000">
                      <a:alpha val="43137"/>
                    </a:srgbClr>
                  </a:outerShdw>
                </a:effectLst>
              </a:rPr>
              <a:t>in Appeal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Appellate Court, in deciding the appeal, shall not be confined to the grounds of objections set forth in the memorandum of appeal or taken by leave of the Court. </a:t>
            </a:r>
          </a:p>
          <a:p>
            <a:r>
              <a:rPr lang="en-US" dirty="0" smtClean="0"/>
              <a:t>Where the Appeal is heard by more judges than one, any judge dissenting from the judgment of the Court shall state in writing the decision or order which he thinks should be passed on the appeal, and he may state his reasons for the same.</a:t>
            </a:r>
          </a:p>
          <a:p>
            <a:pPr>
              <a:buNone/>
            </a:pPr>
            <a:r>
              <a:rPr lang="en-US" i="1" dirty="0" smtClean="0">
                <a:effectLst>
                  <a:outerShdw blurRad="38100" dist="38100" dir="2700000" algn="tl">
                    <a:srgbClr val="000000">
                      <a:alpha val="43137"/>
                    </a:srgbClr>
                  </a:outerShdw>
                </a:effectLst>
              </a:rPr>
              <a:t>                                                              Continue…</a:t>
            </a:r>
            <a:endParaRPr lang="en-US" i="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5257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Where an appeal is heard by a Bench of two or more Judges, the appeal shall be decided in accordance with the opinion of such Judges or of the majority (if any) of such Judges.</a:t>
            </a:r>
          </a:p>
          <a:p>
            <a:r>
              <a:rPr lang="en-US" dirty="0" smtClean="0"/>
              <a:t>Where there is no such majority which concurs in a judgment varying or reversing the decree appealed from, such decree shall be confirmed. </a:t>
            </a:r>
          </a:p>
          <a:p>
            <a:r>
              <a:rPr lang="en-US" dirty="0" smtClean="0"/>
              <a:t>Where the Bench hearing the appeal is composed of two or other even number of Judges belonging to a Court consisting of more Judges than those constituting the Bench and the Judges composing the Bench differ in opinion on a point of law, they may state the point of law upon which they differ and the appeal shall then be heard upon that point only by one or more of the other Judges, and such point shall be decided according to the opinion of the majority (if any) of the Judges who have heard the appeal, including those who first heard it.</a:t>
            </a:r>
          </a:p>
          <a:p>
            <a:r>
              <a:rPr lang="en-US" dirty="0" smtClean="0"/>
              <a:t>Nothing in this section shall be deemed to alter or otherwise affect any provision of the letters to patent of any High Court.</a:t>
            </a:r>
          </a:p>
          <a:p>
            <a:pPr>
              <a:buNone/>
            </a:pPr>
            <a:r>
              <a:rPr lang="en-US" dirty="0" smtClean="0"/>
              <a:t>                                                                                           </a:t>
            </a:r>
            <a:r>
              <a:rPr lang="en-US" i="1" dirty="0" smtClean="0">
                <a:effectLst>
                  <a:outerShdw blurRad="38100" dist="38100" dir="2700000" algn="tl">
                    <a:srgbClr val="000000">
                      <a:alpha val="43137"/>
                    </a:srgbClr>
                  </a:outerShdw>
                </a:effectLst>
              </a:rPr>
              <a:t>Continue…</a:t>
            </a:r>
            <a:endParaRPr lang="en-US" dirty="0"/>
          </a:p>
        </p:txBody>
      </p:sp>
      <p:sp>
        <p:nvSpPr>
          <p:cNvPr id="4" name="Title 1"/>
          <p:cNvSpPr>
            <a:spLocks noGrp="1"/>
          </p:cNvSpPr>
          <p:nvPr>
            <p:ph type="title"/>
          </p:nvPr>
        </p:nvSpPr>
        <p:spPr>
          <a:xfrm>
            <a:off x="457200" y="274638"/>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Decision making </a:t>
            </a:r>
            <a:r>
              <a:rPr lang="en-US" dirty="0" smtClean="0">
                <a:effectLst>
                  <a:outerShdw blurRad="38100" dist="38100" dir="2700000" algn="tl">
                    <a:srgbClr val="000000">
                      <a:alpha val="43137"/>
                    </a:srgbClr>
                  </a:outerShdw>
                </a:effectLst>
              </a:rPr>
              <a:t>in Appeal</a:t>
            </a:r>
            <a:endParaRPr lang="en-US"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No decree shall be reversed or substantially varied, in appeal on account of any </a:t>
            </a:r>
            <a:r>
              <a:rPr lang="en-US" dirty="0" err="1" smtClean="0"/>
              <a:t>misjoinder</a:t>
            </a:r>
            <a:r>
              <a:rPr lang="en-US" dirty="0" smtClean="0"/>
              <a:t> or non-</a:t>
            </a:r>
            <a:r>
              <a:rPr lang="en-US" dirty="0" err="1" smtClean="0"/>
              <a:t>joinder</a:t>
            </a:r>
            <a:r>
              <a:rPr lang="en-US" dirty="0" smtClean="0"/>
              <a:t> of parties or causes of action or any error, defect or irregularity in any proceedings in the suit, not affecting the merits of the case or the jurisdiction of the Court. But this rule shall apply to non-</a:t>
            </a:r>
            <a:r>
              <a:rPr lang="en-US" dirty="0" err="1" smtClean="0"/>
              <a:t>joinder</a:t>
            </a:r>
            <a:r>
              <a:rPr lang="en-US" dirty="0" smtClean="0"/>
              <a:t> of a necessary party.</a:t>
            </a:r>
          </a:p>
          <a:p>
            <a:r>
              <a:rPr lang="en-US" dirty="0" smtClean="0"/>
              <a:t>No order under section 47 shall be reversed or substantially varied, on account of any error, defect or irregularity in any proceeding relating to such order, unless such error, defect or irregularity has prejudicially affected the decision of the case. </a:t>
            </a:r>
          </a:p>
          <a:p>
            <a:endParaRPr lang="en-US" dirty="0"/>
          </a:p>
        </p:txBody>
      </p:sp>
      <p:sp>
        <p:nvSpPr>
          <p:cNvPr id="4" name="Title 1"/>
          <p:cNvSpPr>
            <a:spLocks noGrp="1"/>
          </p:cNvSpPr>
          <p:nvPr>
            <p:ph type="title"/>
          </p:nvPr>
        </p:nvSpPr>
        <p:spPr>
          <a:xfrm>
            <a:off x="457200" y="274638"/>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Decision making </a:t>
            </a:r>
            <a:r>
              <a:rPr lang="en-US" dirty="0" smtClean="0">
                <a:effectLst>
                  <a:outerShdw blurRad="38100" dist="38100" dir="2700000" algn="tl">
                    <a:srgbClr val="000000">
                      <a:alpha val="43137"/>
                    </a:srgbClr>
                  </a:outerShdw>
                </a:effectLst>
              </a:rPr>
              <a:t>in Appeal</a:t>
            </a:r>
            <a:endParaRPr lang="en-US"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Judgment in Appeal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686800" cy="51054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The court shall pronounce judgment in open Court, either at once or on some future day of which notice shall be given to the parties or their pleaders.</a:t>
            </a:r>
          </a:p>
          <a:p>
            <a:r>
              <a:rPr lang="en-US" dirty="0" smtClean="0"/>
              <a:t>It shall be sufficient if the points for determination, the decision thereon and the final order passed in the appeal are read out and it shall not be necessary for the Court to read out the whole judgment, but a copy of the whole judgment shall be made available for the perusal of the parties or their pleaders immediately after the judgment is pronounced. </a:t>
            </a:r>
          </a:p>
          <a:p>
            <a:r>
              <a:rPr lang="en-US" b="1" dirty="0" smtClean="0">
                <a:effectLst>
                  <a:outerShdw blurRad="38100" dist="38100" dir="2700000" algn="tl">
                    <a:srgbClr val="000000">
                      <a:alpha val="43137"/>
                    </a:srgbClr>
                  </a:outerShdw>
                </a:effectLst>
              </a:rPr>
              <a:t>Content</a:t>
            </a:r>
            <a:r>
              <a:rPr lang="en-US" dirty="0" smtClean="0"/>
              <a:t>- The judgment shall be in writing and shall state— (</a:t>
            </a:r>
            <a:r>
              <a:rPr lang="en-US" i="1" dirty="0" smtClean="0"/>
              <a:t>a</a:t>
            </a:r>
            <a:r>
              <a:rPr lang="en-US" dirty="0" smtClean="0"/>
              <a:t>) the points for determination; (</a:t>
            </a:r>
            <a:r>
              <a:rPr lang="en-US" i="1" dirty="0" smtClean="0"/>
              <a:t>b</a:t>
            </a:r>
            <a:r>
              <a:rPr lang="en-US" dirty="0" smtClean="0"/>
              <a:t>) the decision thereon; (</a:t>
            </a:r>
            <a:r>
              <a:rPr lang="en-US" i="1" dirty="0" smtClean="0"/>
              <a:t>c</a:t>
            </a:r>
            <a:r>
              <a:rPr lang="en-US" dirty="0" smtClean="0"/>
              <a:t>) the reasons for the decision; and, (</a:t>
            </a:r>
            <a:r>
              <a:rPr lang="en-US" i="1" dirty="0" smtClean="0"/>
              <a:t>d</a:t>
            </a:r>
            <a:r>
              <a:rPr lang="en-US" dirty="0" smtClean="0"/>
              <a:t>) where the decree appealed from is reversed or varied, the relief to which the appellant is entitled; and shall at the time that it is pronounced be signed and dated by the Judge or by the Judges concurring therein.</a:t>
            </a:r>
          </a:p>
          <a:p>
            <a:pPr>
              <a:buNone/>
            </a:pPr>
            <a:r>
              <a:rPr lang="en-US" b="1" dirty="0" smtClean="0">
                <a:effectLst>
                  <a:outerShdw blurRad="38100" dist="38100" dir="2700000" algn="tl">
                    <a:srgbClr val="000000">
                      <a:alpha val="43137"/>
                    </a:srgbClr>
                  </a:outerShdw>
                </a:effectLst>
              </a:rPr>
              <a:t>                                                                                            Continue…</a:t>
            </a:r>
            <a:endParaRPr lang="en-US"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8915400" cy="4953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The Appellate Court shall have power to pass any decree and make</a:t>
            </a:r>
            <a:br>
              <a:rPr lang="en-US" dirty="0" smtClean="0"/>
            </a:br>
            <a:r>
              <a:rPr lang="en-US" dirty="0" smtClean="0"/>
              <a:t>any order which ought to have been passed or made and to pass or make such further or other decree or</a:t>
            </a:r>
            <a:br>
              <a:rPr lang="en-US" dirty="0" smtClean="0"/>
            </a:br>
            <a:r>
              <a:rPr lang="en-US" dirty="0" smtClean="0"/>
              <a:t>order as the case may require, </a:t>
            </a:r>
          </a:p>
          <a:p>
            <a:r>
              <a:rPr lang="en-US" dirty="0" smtClean="0"/>
              <a:t>This power may be exercised by the Court notwithstanding that the appeal is as to part only of the decree and may be exercised in </a:t>
            </a:r>
            <a:r>
              <a:rPr lang="en-US" dirty="0" err="1" smtClean="0"/>
              <a:t>favour</a:t>
            </a:r>
            <a:r>
              <a:rPr lang="en-US" dirty="0" smtClean="0"/>
              <a:t> of all or any of the respondents or parties, although such respondents or parties may not have filed any appeal or objection .</a:t>
            </a:r>
          </a:p>
          <a:p>
            <a:r>
              <a:rPr lang="en-US" dirty="0" smtClean="0"/>
              <a:t>Where there have been decrees in cross-suits or where two or more decrees are passed in one suit, this power may be exercised in respect of all or any of the decrees, although an appeal may not have been filed against such decrees</a:t>
            </a:r>
          </a:p>
          <a:p>
            <a:r>
              <a:rPr lang="en-US" dirty="0" smtClean="0"/>
              <a:t>Provided that the Appellate Court shall not make any order under section 35A in pursuance of any objection on which the Court from whose decree the appeal is preferred has omitted or refused to make such order.</a:t>
            </a:r>
          </a:p>
        </p:txBody>
      </p:sp>
      <p:sp>
        <p:nvSpPr>
          <p:cNvPr id="4" name="Title 1"/>
          <p:cNvSpPr>
            <a:spLocks noGrp="1"/>
          </p:cNvSpPr>
          <p:nvPr>
            <p:ph type="title"/>
          </p:nvPr>
        </p:nvSpPr>
        <p:spPr>
          <a:xfrm>
            <a:off x="457200" y="274638"/>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Judgment in Appeal</a:t>
            </a:r>
            <a:endParaRPr lang="en-US"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3862</TotalTime>
  <Words>1051</Words>
  <Application>Microsoft Office PowerPoint</Application>
  <PresentationFormat>On-screen Show (4:3)</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श्री हरिश्चंद्र स्नातकोत्तर महाविद्यालय                               मैदागिन, वाराणसी -221001  </vt:lpstr>
      <vt:lpstr>Remedies to a person aggrieved by any decree or order passed by Court</vt:lpstr>
      <vt:lpstr>Steps in Appeal Proceeding</vt:lpstr>
      <vt:lpstr>Decision, Judgment and Decree</vt:lpstr>
      <vt:lpstr>Decision making in Appeal</vt:lpstr>
      <vt:lpstr>Decision making in Appeal</vt:lpstr>
      <vt:lpstr>Decision making in Appeal</vt:lpstr>
      <vt:lpstr>Judgment in Appeal</vt:lpstr>
      <vt:lpstr>Judgment in Appeal</vt:lpstr>
      <vt:lpstr>Decree of the Appellate Court</vt:lpstr>
      <vt:lpstr>Decree of the Appellate Court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320</cp:revision>
  <dcterms:created xsi:type="dcterms:W3CDTF">2006-08-16T00:00:00Z</dcterms:created>
  <dcterms:modified xsi:type="dcterms:W3CDTF">2020-05-13T03:02:51Z</dcterms:modified>
</cp:coreProperties>
</file>