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200329"/>
          </a:xfrm>
          <a:prstGeom prst="rect">
            <a:avLst/>
          </a:prstGeom>
          <a:noFill/>
        </p:spPr>
        <p:txBody>
          <a:bodyPr wrap="square" rtlCol="0">
            <a:sp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APPEAL part -</a:t>
            </a:r>
            <a:r>
              <a:rPr lang="en-US" sz="7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iIi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Additional evidence when no sufficient evidence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effectLst>
                  <a:outerShdw blurRad="38100" dist="38100" dir="2700000" algn="tl">
                    <a:srgbClr val="000000">
                      <a:alpha val="43137"/>
                    </a:srgbClr>
                  </a:outerShdw>
                </a:effectLst>
              </a:rPr>
              <a:t>Rule 28</a:t>
            </a:r>
            <a:r>
              <a:rPr lang="en-US" dirty="0" smtClean="0"/>
              <a:t>. </a:t>
            </a:r>
            <a:r>
              <a:rPr lang="en-US" dirty="0" smtClean="0">
                <a:effectLst>
                  <a:outerShdw blurRad="38100" dist="38100" dir="2700000" algn="tl">
                    <a:srgbClr val="000000">
                      <a:alpha val="43137"/>
                    </a:srgbClr>
                  </a:outerShdw>
                </a:effectLst>
              </a:rPr>
              <a:t>Mode of taking additional evidence</a:t>
            </a:r>
            <a:r>
              <a:rPr lang="en-US" dirty="0" smtClean="0"/>
              <a:t>.—Wherever additional evidence is allowed to be produced, the Appellate Court may either take such evidence, or direct the Court from whose decree the appeal is preferred, or any other subordinate Court, to take such evidence and to send it when taken to the Appellate Court.</a:t>
            </a:r>
          </a:p>
          <a:p>
            <a:r>
              <a:rPr lang="en-US" dirty="0" smtClean="0">
                <a:effectLst>
                  <a:outerShdw blurRad="38100" dist="38100" dir="2700000" algn="tl">
                    <a:srgbClr val="000000">
                      <a:alpha val="43137"/>
                    </a:srgbClr>
                  </a:outerShdw>
                </a:effectLst>
              </a:rPr>
              <a:t>Rule 29</a:t>
            </a:r>
            <a:r>
              <a:rPr lang="en-US" dirty="0" smtClean="0"/>
              <a:t>. </a:t>
            </a:r>
            <a:r>
              <a:rPr lang="en-US" dirty="0" smtClean="0">
                <a:effectLst>
                  <a:outerShdw blurRad="38100" dist="38100" dir="2700000" algn="tl">
                    <a:srgbClr val="000000">
                      <a:alpha val="43137"/>
                    </a:srgbClr>
                  </a:outerShdw>
                </a:effectLst>
              </a:rPr>
              <a:t>Points to be defined and recorded</a:t>
            </a:r>
            <a:r>
              <a:rPr lang="en-US" dirty="0" smtClean="0"/>
              <a:t>.—Where additional evidence is, directed, and allowed to be taken, the Appellate Court shall specify the points to which the evidence is to be confined, and record on its proceedings the points so specified.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52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effectLst>
                  <a:outerShdw blurRad="38100" dist="38100" dir="2700000" algn="tl">
                    <a:srgbClr val="000000">
                      <a:alpha val="43137"/>
                    </a:srgbClr>
                  </a:outerShdw>
                </a:effectLst>
              </a:rPr>
              <a:t>Framing of issue and reference to court from whose decree appeal is preferred R.25-26A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2057400"/>
            <a:ext cx="8839200" cy="4648200"/>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r>
              <a:rPr lang="en-US" b="1" dirty="0" smtClean="0">
                <a:effectLst>
                  <a:outerShdw blurRad="38100" dist="38100" dir="2700000" algn="tl">
                    <a:srgbClr val="000000">
                      <a:alpha val="43137"/>
                    </a:srgbClr>
                  </a:outerShdw>
                </a:effectLst>
              </a:rPr>
              <a:t>If such court has omitted to frame or try any issue, or to determine any question of fact</a:t>
            </a:r>
            <a:r>
              <a:rPr lang="en-US" b="1" dirty="0" smtClean="0"/>
              <a:t>, </a:t>
            </a:r>
            <a:r>
              <a:rPr lang="en-US" dirty="0" smtClean="0"/>
              <a:t>which appears to the Appellate Court essential to the right decision of the suit upon the merits, the Appellate Court may, if necessary, frame issues, and refer the same for trial to such court, and in such case shall direct such Court to take the additional evidence required.</a:t>
            </a:r>
          </a:p>
          <a:p>
            <a:r>
              <a:rPr lang="en-US" dirty="0" smtClean="0"/>
              <a:t>Such Court shall proceed to try such issues, and shall return the evidence to the Appellate Court together with its findings thereon and the reasons there for within such time as may be fixed by the Appellate Court or extended by it from time to time.</a:t>
            </a:r>
          </a:p>
          <a:p>
            <a:r>
              <a:rPr lang="en-US" dirty="0" smtClean="0"/>
              <a:t>Such evidence and findings shall form part of the record in the suit; and either party may, within a time to be fixed by the Appellate Court, present a memorandum of objections to any finding.</a:t>
            </a:r>
          </a:p>
          <a:p>
            <a:r>
              <a:rPr lang="en-US" dirty="0" smtClean="0"/>
              <a:t>After the expiration of the period so fixed for presenting such memorandum the Appellate Court shall proceed to determine the appeal.</a:t>
            </a:r>
          </a:p>
          <a:p>
            <a:r>
              <a:rPr lang="en-US" dirty="0" smtClean="0"/>
              <a:t>The Appellate court shall fix a date for the appearance of the parties before the Court from whose decree the appeal was preferred for the purpose of receiving the directions of that Court as to further proceedings in the suit.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effectLst>
                  <a:outerShdw blurRad="38100" dist="38100" dir="2700000" algn="tl">
                    <a:srgbClr val="000000">
                      <a:alpha val="43137"/>
                    </a:srgbClr>
                  </a:outerShdw>
                </a:effectLst>
              </a:rPr>
              <a:t>Remand of case- S.99,107(1)(b) and R.23-23A,26A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458200" cy="50292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Where the Court from whose decree an appeal is preferred</a:t>
            </a:r>
            <a:br>
              <a:rPr lang="en-US" dirty="0" smtClean="0"/>
            </a:br>
            <a:r>
              <a:rPr lang="en-US" dirty="0" smtClean="0"/>
              <a:t>has </a:t>
            </a:r>
            <a:r>
              <a:rPr lang="en-US" b="1" dirty="0" smtClean="0">
                <a:effectLst>
                  <a:outerShdw blurRad="38100" dist="38100" dir="2700000" algn="tl">
                    <a:srgbClr val="000000">
                      <a:alpha val="43137"/>
                    </a:srgbClr>
                  </a:outerShdw>
                </a:effectLst>
              </a:rPr>
              <a:t>disposed of the suit upon a preliminary point or otherwise and the decree is reversed in appeal</a:t>
            </a:r>
            <a:r>
              <a:rPr lang="en-US" dirty="0" smtClean="0"/>
              <a:t>, the Appellate Court may, if it thinks fit, by order remand the case.</a:t>
            </a:r>
          </a:p>
          <a:p>
            <a:r>
              <a:rPr lang="en-US" dirty="0" smtClean="0"/>
              <a:t>Court may further direct what issue or issues shall be tried in the case so remanded. </a:t>
            </a:r>
          </a:p>
          <a:p>
            <a:r>
              <a:rPr lang="en-US" dirty="0" smtClean="0"/>
              <a:t>Court shall send a copy of its judgment and order to the Court from whose decree the appeal is preferred, </a:t>
            </a:r>
            <a:r>
              <a:rPr lang="en-US" b="1" dirty="0" smtClean="0">
                <a:effectLst>
                  <a:outerShdw blurRad="38100" dist="38100" dir="2700000" algn="tl">
                    <a:srgbClr val="000000">
                      <a:alpha val="43137"/>
                    </a:srgbClr>
                  </a:outerShdw>
                </a:effectLst>
              </a:rPr>
              <a:t>with directions </a:t>
            </a:r>
            <a:r>
              <a:rPr lang="en-US" dirty="0" smtClean="0"/>
              <a:t>to </a:t>
            </a:r>
            <a:r>
              <a:rPr lang="en-US" b="1" dirty="0" smtClean="0">
                <a:effectLst>
                  <a:outerShdw blurRad="38100" dist="38100" dir="2700000" algn="tl">
                    <a:srgbClr val="000000">
                      <a:alpha val="43137"/>
                    </a:srgbClr>
                  </a:outerShdw>
                </a:effectLst>
              </a:rPr>
              <a:t>re-admit the suit </a:t>
            </a:r>
            <a:r>
              <a:rPr lang="en-US" dirty="0" smtClean="0"/>
              <a:t>under its original number in the register of civil suits, and </a:t>
            </a:r>
            <a:r>
              <a:rPr lang="en-US" b="1" dirty="0" smtClean="0">
                <a:effectLst>
                  <a:outerShdw blurRad="38100" dist="38100" dir="2700000" algn="tl">
                    <a:srgbClr val="000000">
                      <a:alpha val="43137"/>
                    </a:srgbClr>
                  </a:outerShdw>
                </a:effectLst>
              </a:rPr>
              <a:t>proceed to determine the suit</a:t>
            </a:r>
            <a:r>
              <a:rPr lang="en-US" dirty="0" smtClean="0"/>
              <a:t>; and the evidence (if any) recorded during the original trial shall, subject to all just exceptions, be evidence during the trial after remand.</a:t>
            </a:r>
          </a:p>
          <a:p>
            <a:r>
              <a:rPr lang="en-US" b="1" dirty="0" smtClean="0">
                <a:effectLst>
                  <a:outerShdw blurRad="38100" dist="38100" dir="2700000" algn="tl">
                    <a:srgbClr val="000000">
                      <a:alpha val="43137"/>
                    </a:srgbClr>
                  </a:outerShdw>
                </a:effectLst>
              </a:rPr>
              <a:t>No remand in appeal on account of any </a:t>
            </a:r>
            <a:r>
              <a:rPr lang="en-US" b="1" dirty="0" err="1" smtClean="0">
                <a:effectLst>
                  <a:outerShdw blurRad="38100" dist="38100" dir="2700000" algn="tl">
                    <a:srgbClr val="000000">
                      <a:alpha val="43137"/>
                    </a:srgbClr>
                  </a:outerShdw>
                </a:effectLst>
              </a:rPr>
              <a:t>mis-joinder</a:t>
            </a:r>
            <a:r>
              <a:rPr lang="en-US" b="1" dirty="0" smtClean="0">
                <a:effectLst>
                  <a:outerShdw blurRad="38100" dist="38100" dir="2700000" algn="tl">
                    <a:srgbClr val="000000">
                      <a:alpha val="43137"/>
                    </a:srgbClr>
                  </a:outerShdw>
                </a:effectLst>
              </a:rPr>
              <a:t> or non-</a:t>
            </a:r>
            <a:r>
              <a:rPr lang="en-US" b="1" dirty="0" err="1" smtClean="0">
                <a:effectLst>
                  <a:outerShdw blurRad="38100" dist="38100" dir="2700000" algn="tl">
                    <a:srgbClr val="000000">
                      <a:alpha val="43137"/>
                    </a:srgbClr>
                  </a:outerShdw>
                </a:effectLst>
              </a:rPr>
              <a:t>joinder</a:t>
            </a:r>
            <a:r>
              <a:rPr lang="en-US" b="1" dirty="0" smtClean="0">
                <a:effectLst>
                  <a:outerShdw blurRad="38100" dist="38100" dir="2700000" algn="tl">
                    <a:srgbClr val="000000">
                      <a:alpha val="43137"/>
                    </a:srgbClr>
                  </a:outerShdw>
                </a:effectLst>
              </a:rPr>
              <a:t> </a:t>
            </a:r>
            <a:r>
              <a:rPr lang="en-US" dirty="0" smtClean="0"/>
              <a:t>of parties or causes of action or any error, defect or irregularity in any proceedings in the suit, not affecting the merits of the case or the jurisdiction of the Court. But this rule shall not apply to non-</a:t>
            </a:r>
            <a:r>
              <a:rPr lang="en-US" dirty="0" err="1" smtClean="0"/>
              <a:t>joinder</a:t>
            </a:r>
            <a:r>
              <a:rPr lang="en-US" dirty="0" smtClean="0"/>
              <a:t> of a necessary party. S.99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905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Remedies to a person aggrieved by any decree or order passed by Court</a:t>
            </a:r>
            <a:endParaRPr lang="en-US" b="1" dirty="0">
              <a:effectLst>
                <a:outerShdw blurRad="38100" dist="38100" dir="2700000" algn="tl">
                  <a:srgbClr val="000000">
                    <a:alpha val="43137"/>
                  </a:srgbClr>
                </a:outerShdw>
              </a:effectLst>
            </a:endParaRPr>
          </a:p>
        </p:txBody>
      </p:sp>
      <p:cxnSp>
        <p:nvCxnSpPr>
          <p:cNvPr id="7" name="Straight Arrow Connector 6"/>
          <p:cNvCxnSpPr/>
          <p:nvPr/>
        </p:nvCxnSpPr>
        <p:spPr>
          <a:xfrm rot="5400000">
            <a:off x="6103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838200" y="2971800"/>
            <a:ext cx="73914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rot="5400000">
            <a:off x="31249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5715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a:off x="8001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304800" y="3429000"/>
            <a:ext cx="99418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a:t>
            </a:r>
            <a:endParaRPr lang="en-US" dirty="0"/>
          </a:p>
        </p:txBody>
      </p:sp>
      <p:sp>
        <p:nvSpPr>
          <p:cNvPr id="14" name="TextBox 13"/>
          <p:cNvSpPr txBox="1"/>
          <p:nvPr/>
        </p:nvSpPr>
        <p:spPr>
          <a:xfrm>
            <a:off x="2667000" y="3429000"/>
            <a:ext cx="124425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Reference </a:t>
            </a:r>
            <a:endParaRPr lang="en-US" dirty="0"/>
          </a:p>
        </p:txBody>
      </p:sp>
      <p:sp>
        <p:nvSpPr>
          <p:cNvPr id="15" name="TextBox 14"/>
          <p:cNvSpPr txBox="1"/>
          <p:nvPr/>
        </p:nvSpPr>
        <p:spPr>
          <a:xfrm>
            <a:off x="5410200" y="3429000"/>
            <a:ext cx="100700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Review </a:t>
            </a:r>
            <a:endParaRPr lang="en-US" dirty="0"/>
          </a:p>
        </p:txBody>
      </p:sp>
      <p:sp>
        <p:nvSpPr>
          <p:cNvPr id="16" name="TextBox 15"/>
          <p:cNvSpPr txBox="1"/>
          <p:nvPr/>
        </p:nvSpPr>
        <p:spPr>
          <a:xfrm>
            <a:off x="7620000" y="3429000"/>
            <a:ext cx="113043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Revision </a:t>
            </a:r>
            <a:endParaRPr lang="en-US" dirty="0"/>
          </a:p>
        </p:txBody>
      </p:sp>
      <p:cxnSp>
        <p:nvCxnSpPr>
          <p:cNvPr id="25" name="Shape 24"/>
          <p:cNvCxnSpPr>
            <a:stCxn id="13" idx="2"/>
          </p:cNvCxnSpPr>
          <p:nvPr/>
        </p:nvCxnSpPr>
        <p:spPr>
          <a:xfrm rot="16200000" flipH="1">
            <a:off x="2528712" y="2071512"/>
            <a:ext cx="468868" cy="3922508"/>
          </a:xfrm>
          <a:prstGeom prst="bentConnector2">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4610100" y="4381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143000" y="4494212"/>
            <a:ext cx="6858000" cy="1588"/>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5400000">
            <a:off x="4564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rot="5400000">
            <a:off x="25138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76200" y="5906869"/>
            <a:ext cx="2058577"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First Appeal</a:t>
            </a:r>
          </a:p>
          <a:p>
            <a:r>
              <a:rPr lang="en-US" dirty="0" smtClean="0"/>
              <a:t>S.96-99A and O.41</a:t>
            </a:r>
            <a:endParaRPr lang="en-US" dirty="0"/>
          </a:p>
        </p:txBody>
      </p:sp>
      <p:sp>
        <p:nvSpPr>
          <p:cNvPr id="33" name="TextBox 32"/>
          <p:cNvSpPr txBox="1"/>
          <p:nvPr/>
        </p:nvSpPr>
        <p:spPr>
          <a:xfrm>
            <a:off x="1493454" y="4992469"/>
            <a:ext cx="246894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Second Appeal</a:t>
            </a:r>
          </a:p>
          <a:p>
            <a:r>
              <a:rPr lang="en-US" dirty="0" smtClean="0"/>
              <a:t>S.100-103,107,108 O.42</a:t>
            </a:r>
            <a:endParaRPr lang="en-US" dirty="0"/>
          </a:p>
        </p:txBody>
      </p:sp>
      <p:sp>
        <p:nvSpPr>
          <p:cNvPr id="36" name="TextBox 35"/>
          <p:cNvSpPr txBox="1"/>
          <p:nvPr/>
        </p:nvSpPr>
        <p:spPr>
          <a:xfrm>
            <a:off x="3642855" y="5906869"/>
            <a:ext cx="2148345"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Apple from Orders</a:t>
            </a:r>
          </a:p>
          <a:p>
            <a:r>
              <a:rPr lang="en-US" dirty="0" smtClean="0"/>
              <a:t>S.104-108 and O.43</a:t>
            </a:r>
            <a:endParaRPr lang="en-US" dirty="0"/>
          </a:p>
        </p:txBody>
      </p:sp>
      <p:sp>
        <p:nvSpPr>
          <p:cNvPr id="37" name="TextBox 36"/>
          <p:cNvSpPr txBox="1"/>
          <p:nvPr/>
        </p:nvSpPr>
        <p:spPr>
          <a:xfrm>
            <a:off x="5517398" y="4992469"/>
            <a:ext cx="2178802"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by Indigent</a:t>
            </a:r>
          </a:p>
          <a:p>
            <a:r>
              <a:rPr lang="en-US" dirty="0" smtClean="0"/>
              <a:t>      Person O.44</a:t>
            </a:r>
            <a:endParaRPr lang="en-US" dirty="0"/>
          </a:p>
        </p:txBody>
      </p:sp>
      <p:sp>
        <p:nvSpPr>
          <p:cNvPr id="38" name="TextBox 37"/>
          <p:cNvSpPr txBox="1"/>
          <p:nvPr/>
        </p:nvSpPr>
        <p:spPr>
          <a:xfrm>
            <a:off x="6705600" y="5858470"/>
            <a:ext cx="235352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to Supreme</a:t>
            </a:r>
          </a:p>
          <a:p>
            <a:r>
              <a:rPr lang="en-US" dirty="0" smtClean="0"/>
              <a:t>Court S.109,112, O.45</a:t>
            </a:r>
          </a:p>
          <a:p>
            <a:r>
              <a:rPr lang="en-US" dirty="0" smtClean="0"/>
              <a:t>    The Constitution</a:t>
            </a:r>
            <a:endParaRPr lang="en-US" dirty="0"/>
          </a:p>
        </p:txBody>
      </p:sp>
      <p:cxnSp>
        <p:nvCxnSpPr>
          <p:cNvPr id="39" name="Straight Arrow Connector 38"/>
          <p:cNvCxnSpPr/>
          <p:nvPr/>
        </p:nvCxnSpPr>
        <p:spPr>
          <a:xfrm rot="5400000">
            <a:off x="7314405"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40378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64000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b="1" dirty="0" smtClean="0">
                <a:effectLst>
                  <a:outerShdw blurRad="38100" dist="38100" dir="2700000" algn="tl">
                    <a:srgbClr val="000000">
                      <a:alpha val="43137"/>
                    </a:srgbClr>
                  </a:outerShdw>
                </a:effectLst>
              </a:rPr>
              <a:t>First Appeal or Appeal from original decree-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when lies?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3600"/>
            <a:ext cx="8229600" cy="4191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endParaRPr lang="en-US" dirty="0" smtClean="0"/>
          </a:p>
          <a:p>
            <a:pPr algn="ctr"/>
            <a:r>
              <a:rPr lang="en-US" dirty="0" smtClean="0"/>
              <a:t>Save where otherwise expressly provided in the body of this Code or by any other law for the time being in force, </a:t>
            </a:r>
            <a:r>
              <a:rPr lang="en-US" dirty="0" smtClean="0">
                <a:effectLst>
                  <a:outerShdw blurRad="38100" dist="38100" dir="2700000" algn="tl">
                    <a:srgbClr val="000000">
                      <a:alpha val="43137"/>
                    </a:srgbClr>
                  </a:outerShdw>
                </a:effectLst>
              </a:rPr>
              <a:t>an appeal shall lie from every decree passed by any Court exercising original jurisdiction </a:t>
            </a:r>
            <a:r>
              <a:rPr lang="en-US" dirty="0" smtClean="0"/>
              <a:t>the Court authorized to hear appeals from the decisions of such Court.</a:t>
            </a:r>
          </a:p>
          <a:p>
            <a:r>
              <a:rPr lang="en-US" dirty="0" smtClean="0"/>
              <a:t>An appeal may lie from an original decree passed </a:t>
            </a:r>
            <a:r>
              <a:rPr lang="en-US" i="1" dirty="0" smtClean="0"/>
              <a:t>ex parte</a:t>
            </a:r>
            <a:r>
              <a:rPr lang="en-US" dirty="0" smtClean="0"/>
              <a:t>.</a:t>
            </a:r>
          </a:p>
          <a:p>
            <a:pPr>
              <a:buNone/>
            </a:pPr>
            <a:r>
              <a:rPr lang="en-US" sz="3800" b="1" i="1" dirty="0" smtClean="0">
                <a:effectLst>
                  <a:outerShdw blurRad="38100" dist="38100" dir="2700000" algn="tl">
                    <a:srgbClr val="000000">
                      <a:alpha val="43137"/>
                    </a:srgbClr>
                  </a:outerShdw>
                </a:effectLst>
              </a:rPr>
              <a:t>                          </a:t>
            </a:r>
          </a:p>
          <a:p>
            <a:pPr>
              <a:buNone/>
            </a:pPr>
            <a:r>
              <a:rPr lang="en-US" dirty="0" smtClean="0"/>
              <a:t/>
            </a:r>
            <a:br>
              <a:rPr lang="en-US" dirty="0" smtClean="0"/>
            </a:b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When not lies?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No appeal shall lie from a decree passed by the Court with the </a:t>
            </a:r>
            <a:r>
              <a:rPr lang="en-US" i="1" dirty="0" smtClean="0"/>
              <a:t>consent</a:t>
            </a:r>
            <a:r>
              <a:rPr lang="en-US" dirty="0" smtClean="0"/>
              <a:t> of parties.</a:t>
            </a:r>
          </a:p>
          <a:p>
            <a:r>
              <a:rPr lang="en-US" dirty="0" smtClean="0"/>
              <a:t>No appeal shall lie, except on a question of law, from a </a:t>
            </a:r>
            <a:r>
              <a:rPr lang="en-US" dirty="0" smtClean="0">
                <a:effectLst>
                  <a:outerShdw blurRad="38100" dist="38100" dir="2700000" algn="tl">
                    <a:srgbClr val="000000">
                      <a:alpha val="43137"/>
                    </a:srgbClr>
                  </a:outerShdw>
                </a:effectLst>
              </a:rPr>
              <a:t>decree</a:t>
            </a:r>
            <a:r>
              <a:rPr lang="en-US" dirty="0" smtClean="0"/>
              <a:t> in any suit of the nature cognizable </a:t>
            </a:r>
            <a:r>
              <a:rPr lang="en-US" dirty="0" smtClean="0">
                <a:effectLst>
                  <a:outerShdw blurRad="38100" dist="38100" dir="2700000" algn="tl">
                    <a:srgbClr val="000000">
                      <a:alpha val="43137"/>
                    </a:srgbClr>
                  </a:outerShdw>
                </a:effectLst>
              </a:rPr>
              <a:t>by Courts of Small Cause,</a:t>
            </a:r>
            <a:r>
              <a:rPr lang="en-US" dirty="0" smtClean="0"/>
              <a:t> </a:t>
            </a:r>
            <a:r>
              <a:rPr lang="en-US" dirty="0" smtClean="0">
                <a:effectLst>
                  <a:outerShdw blurRad="38100" dist="38100" dir="2700000" algn="tl">
                    <a:srgbClr val="000000">
                      <a:alpha val="43137"/>
                    </a:srgbClr>
                  </a:outerShdw>
                </a:effectLst>
              </a:rPr>
              <a:t>when the amount or value </a:t>
            </a:r>
            <a:r>
              <a:rPr lang="en-US" dirty="0" smtClean="0"/>
              <a:t>of the subject-matter of the original suit does </a:t>
            </a:r>
            <a:r>
              <a:rPr lang="en-US" dirty="0" smtClean="0">
                <a:effectLst>
                  <a:outerShdw blurRad="38100" dist="38100" dir="2700000" algn="tl">
                    <a:srgbClr val="000000">
                      <a:alpha val="43137"/>
                    </a:srgbClr>
                  </a:outerShdw>
                </a:effectLst>
              </a:rPr>
              <a:t>not exceed ten thousand rupees.</a:t>
            </a:r>
          </a:p>
          <a:p>
            <a:r>
              <a:rPr lang="en-US" dirty="0" smtClean="0"/>
              <a:t>No Appeal to dispute the correctness of preliminary  where no appeal from preliminary decree.</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Steps in Appeal Proceeding</a:t>
            </a:r>
            <a:endParaRPr lang="en-US" b="1" dirty="0">
              <a:effectLst>
                <a:outerShdw blurRad="38100" dist="38100" dir="2700000" algn="tl">
                  <a:srgbClr val="000000">
                    <a:alpha val="43137"/>
                  </a:srgbClr>
                </a:outerShdw>
              </a:effectLst>
            </a:endParaRPr>
          </a:p>
        </p:txBody>
      </p:sp>
      <p:sp>
        <p:nvSpPr>
          <p:cNvPr id="4" name="TextBox 3"/>
          <p:cNvSpPr txBox="1"/>
          <p:nvPr/>
        </p:nvSpPr>
        <p:spPr>
          <a:xfrm>
            <a:off x="609600" y="1066800"/>
            <a:ext cx="27366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Memorandum of appeal</a:t>
            </a:r>
            <a:endParaRPr lang="en-US" dirty="0"/>
          </a:p>
        </p:txBody>
      </p:sp>
      <p:sp>
        <p:nvSpPr>
          <p:cNvPr id="5" name="TextBox 4"/>
          <p:cNvSpPr txBox="1"/>
          <p:nvPr/>
        </p:nvSpPr>
        <p:spPr>
          <a:xfrm>
            <a:off x="609600" y="1600200"/>
            <a:ext cx="424988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registration of memorandum and costs</a:t>
            </a:r>
            <a:endParaRPr lang="en-US" dirty="0"/>
          </a:p>
        </p:txBody>
      </p:sp>
      <p:sp>
        <p:nvSpPr>
          <p:cNvPr id="6" name="TextBox 5"/>
          <p:cNvSpPr txBox="1"/>
          <p:nvPr/>
        </p:nvSpPr>
        <p:spPr>
          <a:xfrm>
            <a:off x="609600" y="2133600"/>
            <a:ext cx="3012363"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summary dismissal or</a:t>
            </a:r>
          </a:p>
          <a:p>
            <a:r>
              <a:rPr lang="en-US" b="1" dirty="0" smtClean="0"/>
              <a:t> fixation of day for hearing</a:t>
            </a:r>
            <a:endParaRPr lang="en-US" dirty="0"/>
          </a:p>
        </p:txBody>
      </p:sp>
      <p:sp>
        <p:nvSpPr>
          <p:cNvPr id="7" name="TextBox 6"/>
          <p:cNvSpPr txBox="1"/>
          <p:nvPr/>
        </p:nvSpPr>
        <p:spPr>
          <a:xfrm>
            <a:off x="609600" y="2971800"/>
            <a:ext cx="201850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Notice of hearing</a:t>
            </a:r>
            <a:endParaRPr lang="en-US" dirty="0"/>
          </a:p>
        </p:txBody>
      </p:sp>
      <p:sp>
        <p:nvSpPr>
          <p:cNvPr id="8" name="TextBox 7"/>
          <p:cNvSpPr txBox="1"/>
          <p:nvPr/>
        </p:nvSpPr>
        <p:spPr>
          <a:xfrm>
            <a:off x="609600" y="3505200"/>
            <a:ext cx="214674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Hearing of Appeal</a:t>
            </a:r>
            <a:endParaRPr lang="en-US" dirty="0"/>
          </a:p>
        </p:txBody>
      </p:sp>
      <p:sp>
        <p:nvSpPr>
          <p:cNvPr id="10" name="TextBox 9"/>
          <p:cNvSpPr txBox="1"/>
          <p:nvPr/>
        </p:nvSpPr>
        <p:spPr>
          <a:xfrm>
            <a:off x="609600" y="4038600"/>
            <a:ext cx="241604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adjourn or </a:t>
            </a:r>
          </a:p>
          <a:p>
            <a:r>
              <a:rPr lang="en-US" b="1" dirty="0" smtClean="0"/>
              <a:t>dismiss in default or </a:t>
            </a:r>
          </a:p>
          <a:p>
            <a:r>
              <a:rPr lang="en-US" b="1" dirty="0" smtClean="0"/>
              <a:t>ex parte order</a:t>
            </a:r>
            <a:endParaRPr lang="en-US" dirty="0"/>
          </a:p>
        </p:txBody>
      </p:sp>
      <p:sp>
        <p:nvSpPr>
          <p:cNvPr id="11" name="TextBox 10"/>
          <p:cNvSpPr txBox="1"/>
          <p:nvPr/>
        </p:nvSpPr>
        <p:spPr>
          <a:xfrm>
            <a:off x="609600" y="5105400"/>
            <a:ext cx="4068743"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steps on sufficient evidence or</a:t>
            </a:r>
          </a:p>
          <a:p>
            <a:r>
              <a:rPr lang="en-US" b="1" dirty="0" smtClean="0"/>
              <a:t>steps when no sufficient evidence or</a:t>
            </a:r>
          </a:p>
          <a:p>
            <a:r>
              <a:rPr lang="en-US" b="1" dirty="0" smtClean="0"/>
              <a:t>refer / remand to original court</a:t>
            </a:r>
            <a:endParaRPr lang="en-US" dirty="0"/>
          </a:p>
        </p:txBody>
      </p:sp>
      <p:sp>
        <p:nvSpPr>
          <p:cNvPr id="12" name="TextBox 11"/>
          <p:cNvSpPr txBox="1"/>
          <p:nvPr/>
        </p:nvSpPr>
        <p:spPr>
          <a:xfrm>
            <a:off x="609600" y="6183868"/>
            <a:ext cx="241604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Judgment and decree</a:t>
            </a:r>
            <a:endParaRPr lang="en-US" b="1" dirty="0"/>
          </a:p>
        </p:txBody>
      </p:sp>
      <p:sp>
        <p:nvSpPr>
          <p:cNvPr id="13" name="TextBox 12"/>
          <p:cNvSpPr txBox="1"/>
          <p:nvPr/>
        </p:nvSpPr>
        <p:spPr>
          <a:xfrm>
            <a:off x="5257800" y="1066800"/>
            <a:ext cx="1165704" cy="369332"/>
          </a:xfrm>
          <a:prstGeom prst="rect">
            <a:avLst/>
          </a:prstGeom>
          <a:noFill/>
        </p:spPr>
        <p:txBody>
          <a:bodyPr wrap="none" rtlCol="0">
            <a:spAutoFit/>
          </a:bodyPr>
          <a:lstStyle/>
          <a:p>
            <a:r>
              <a:rPr lang="en-US" b="1" dirty="0" smtClean="0"/>
              <a:t>Rule  1- 4</a:t>
            </a:r>
            <a:endParaRPr lang="en-US" b="1" dirty="0"/>
          </a:p>
        </p:txBody>
      </p:sp>
      <p:sp>
        <p:nvSpPr>
          <p:cNvPr id="14" name="TextBox 13"/>
          <p:cNvSpPr txBox="1"/>
          <p:nvPr/>
        </p:nvSpPr>
        <p:spPr>
          <a:xfrm>
            <a:off x="5410200" y="1600200"/>
            <a:ext cx="1165704" cy="369332"/>
          </a:xfrm>
          <a:prstGeom prst="rect">
            <a:avLst/>
          </a:prstGeom>
          <a:noFill/>
        </p:spPr>
        <p:txBody>
          <a:bodyPr wrap="none" rtlCol="0">
            <a:spAutoFit/>
          </a:bodyPr>
          <a:lstStyle/>
          <a:p>
            <a:r>
              <a:rPr lang="en-US" b="1" dirty="0" smtClean="0"/>
              <a:t>Rule 9-10</a:t>
            </a:r>
            <a:endParaRPr lang="en-US" b="1" dirty="0"/>
          </a:p>
        </p:txBody>
      </p:sp>
      <p:sp>
        <p:nvSpPr>
          <p:cNvPr id="15" name="TextBox 14"/>
          <p:cNvSpPr txBox="1"/>
          <p:nvPr/>
        </p:nvSpPr>
        <p:spPr>
          <a:xfrm>
            <a:off x="5867400" y="1905000"/>
            <a:ext cx="1717137" cy="3693319"/>
          </a:xfrm>
          <a:prstGeom prst="rect">
            <a:avLst/>
          </a:prstGeom>
          <a:noFill/>
        </p:spPr>
        <p:txBody>
          <a:bodyPr wrap="none" rtlCol="0">
            <a:spAutoFit/>
          </a:bodyPr>
          <a:lstStyle/>
          <a:p>
            <a:r>
              <a:rPr lang="en-US" b="1" dirty="0" smtClean="0"/>
              <a:t>Rule 11 and 19</a:t>
            </a:r>
          </a:p>
          <a:p>
            <a:r>
              <a:rPr lang="en-US" b="1" dirty="0" smtClean="0"/>
              <a:t>Rule 12</a:t>
            </a:r>
          </a:p>
          <a:p>
            <a:endParaRPr lang="en-US" b="1" dirty="0" smtClean="0"/>
          </a:p>
          <a:p>
            <a:r>
              <a:rPr lang="en-US" b="1" dirty="0" smtClean="0"/>
              <a:t>Rule 14</a:t>
            </a:r>
          </a:p>
          <a:p>
            <a:endParaRPr lang="en-US" b="1" dirty="0" smtClean="0"/>
          </a:p>
          <a:p>
            <a:r>
              <a:rPr lang="en-US" b="1" dirty="0" smtClean="0"/>
              <a:t>Rule 16</a:t>
            </a:r>
          </a:p>
          <a:p>
            <a:endParaRPr lang="en-US" b="1" dirty="0" smtClean="0"/>
          </a:p>
          <a:p>
            <a:r>
              <a:rPr lang="en-US" b="1" dirty="0" smtClean="0"/>
              <a:t>Rule 16 and 20</a:t>
            </a:r>
          </a:p>
          <a:p>
            <a:r>
              <a:rPr lang="en-US" b="1" dirty="0" smtClean="0"/>
              <a:t>Rule 17 and 19</a:t>
            </a:r>
          </a:p>
          <a:p>
            <a:r>
              <a:rPr lang="en-US" b="1" dirty="0" smtClean="0"/>
              <a:t>Rule 17 and 21</a:t>
            </a:r>
          </a:p>
          <a:p>
            <a:endParaRPr lang="en-US" b="1" dirty="0" smtClean="0"/>
          </a:p>
          <a:p>
            <a:r>
              <a:rPr lang="en-US" b="1" dirty="0" smtClean="0"/>
              <a:t>Rule 24</a:t>
            </a:r>
          </a:p>
          <a:p>
            <a:r>
              <a:rPr lang="en-US" b="1" dirty="0" smtClean="0"/>
              <a:t>Rule 27-29</a:t>
            </a:r>
          </a:p>
        </p:txBody>
      </p:sp>
      <p:sp>
        <p:nvSpPr>
          <p:cNvPr id="16" name="TextBox 15"/>
          <p:cNvSpPr txBox="1"/>
          <p:nvPr/>
        </p:nvSpPr>
        <p:spPr>
          <a:xfrm>
            <a:off x="4876800" y="5638800"/>
            <a:ext cx="178125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Refer-R.25-26A</a:t>
            </a:r>
            <a:endParaRPr lang="en-US" b="1" dirty="0"/>
          </a:p>
        </p:txBody>
      </p:sp>
      <p:sp>
        <p:nvSpPr>
          <p:cNvPr id="17" name="TextBox 16"/>
          <p:cNvSpPr txBox="1"/>
          <p:nvPr/>
        </p:nvSpPr>
        <p:spPr>
          <a:xfrm>
            <a:off x="6705600" y="5638800"/>
            <a:ext cx="2332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Remand-23-23A,26A</a:t>
            </a:r>
            <a:endParaRPr lang="en-US" b="1" dirty="0"/>
          </a:p>
        </p:txBody>
      </p:sp>
      <p:sp>
        <p:nvSpPr>
          <p:cNvPr id="18" name="TextBox 17"/>
          <p:cNvSpPr txBox="1"/>
          <p:nvPr/>
        </p:nvSpPr>
        <p:spPr>
          <a:xfrm>
            <a:off x="4433880" y="6172200"/>
            <a:ext cx="128112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Rule 30-37</a:t>
            </a:r>
            <a:endParaRPr lang="en-US" b="1" dirty="0"/>
          </a:p>
        </p:txBody>
      </p:sp>
      <p:cxnSp>
        <p:nvCxnSpPr>
          <p:cNvPr id="20" name="Straight Arrow Connector 19"/>
          <p:cNvCxnSpPr>
            <a:stCxn id="4" idx="3"/>
            <a:endCxn id="13" idx="1"/>
          </p:cNvCxnSpPr>
          <p:nvPr/>
        </p:nvCxnSpPr>
        <p:spPr>
          <a:xfrm>
            <a:off x="3346247" y="1251466"/>
            <a:ext cx="191155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5" idx="3"/>
            <a:endCxn id="14" idx="1"/>
          </p:cNvCxnSpPr>
          <p:nvPr/>
        </p:nvCxnSpPr>
        <p:spPr>
          <a:xfrm>
            <a:off x="4859481" y="1784866"/>
            <a:ext cx="55071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V="1">
            <a:off x="3048000" y="2133600"/>
            <a:ext cx="2819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3505200" y="2438400"/>
            <a:ext cx="2362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7" idx="3"/>
          </p:cNvCxnSpPr>
          <p:nvPr/>
        </p:nvCxnSpPr>
        <p:spPr>
          <a:xfrm flipV="1">
            <a:off x="2628101" y="2895600"/>
            <a:ext cx="3315499" cy="2608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8" idx="3"/>
          </p:cNvCxnSpPr>
          <p:nvPr/>
        </p:nvCxnSpPr>
        <p:spPr>
          <a:xfrm flipV="1">
            <a:off x="2756342" y="3505200"/>
            <a:ext cx="3187258" cy="1846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1905000" y="4038600"/>
            <a:ext cx="40386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2895600" y="4267200"/>
            <a:ext cx="2971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V="1">
            <a:off x="2209800" y="4572000"/>
            <a:ext cx="3733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V="1">
            <a:off x="3962400" y="5105400"/>
            <a:ext cx="1981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4495800" y="5410200"/>
            <a:ext cx="14478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a:endCxn id="16" idx="1"/>
          </p:cNvCxnSpPr>
          <p:nvPr/>
        </p:nvCxnSpPr>
        <p:spPr>
          <a:xfrm flipV="1">
            <a:off x="4038600" y="5823466"/>
            <a:ext cx="838200" cy="43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a:stCxn id="12" idx="3"/>
            <a:endCxn id="18" idx="1"/>
          </p:cNvCxnSpPr>
          <p:nvPr/>
        </p:nvCxnSpPr>
        <p:spPr>
          <a:xfrm flipV="1">
            <a:off x="3025646" y="6356866"/>
            <a:ext cx="1408234" cy="116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Powers of Appellate Court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Adjournment and addition of respondent- Rule- 20</a:t>
            </a:r>
          </a:p>
          <a:p>
            <a:r>
              <a:rPr lang="en-US" dirty="0" smtClean="0"/>
              <a:t>Final determination of suit- S.107(1)(a) and R.24</a:t>
            </a:r>
          </a:p>
          <a:p>
            <a:r>
              <a:rPr lang="en-US" dirty="0" smtClean="0"/>
              <a:t>Additional Evidence- S.107(1)(d) and R.27-29</a:t>
            </a:r>
          </a:p>
          <a:p>
            <a:r>
              <a:rPr lang="en-US" dirty="0" smtClean="0"/>
              <a:t>Framing of issue and referring them for trail- S.107(1)(c) and R.25-26A</a:t>
            </a:r>
          </a:p>
          <a:p>
            <a:r>
              <a:rPr lang="en-US" dirty="0" smtClean="0"/>
              <a:t>Remand of case- S.107(1)(b) and R.23-23A,26A</a:t>
            </a:r>
          </a:p>
          <a:p>
            <a:r>
              <a:rPr lang="en-US" dirty="0" smtClean="0"/>
              <a:t>Powers of court of original jurisdiction</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Adjournment of Hearing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Where it appears to the Court at the hearing that any person who was a party to the suit in the Court from whose decree the appeal is preferred, but who has not been made a party to the appeal, is interested in the result of the appeal, the Court may </a:t>
            </a:r>
            <a:r>
              <a:rPr lang="en-US" i="1" dirty="0" smtClean="0"/>
              <a:t>adjourn the hearing to a future day to be fixed by the Court and direct that such person be made a respondent</a:t>
            </a:r>
            <a:r>
              <a:rPr lang="en-US" dirty="0" smtClean="0"/>
              <a:t>.</a:t>
            </a:r>
          </a:p>
          <a:p>
            <a:r>
              <a:rPr lang="en-US" i="1" dirty="0" smtClean="0"/>
              <a:t>No respondent shall be added after the expiry of the period of limitation </a:t>
            </a:r>
            <a:r>
              <a:rPr lang="en-US" dirty="0" smtClean="0"/>
              <a:t>for appeal. unless the Court, for reasons to be recorded, allows that to be done, on such terms as to costs as it thinks fit.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Steps on Sufficient Evidence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buNone/>
            </a:pPr>
            <a:r>
              <a:rPr lang="en-US" dirty="0" smtClean="0"/>
              <a:t>Where the evidence upon the record is sufficient to enable the Appellate Court to pronounce judgment, the Appellate Court may, </a:t>
            </a:r>
            <a:r>
              <a:rPr lang="en-US" i="1" dirty="0" smtClean="0"/>
              <a:t>after resettling the issues</a:t>
            </a:r>
            <a:r>
              <a:rPr lang="en-US" dirty="0" smtClean="0"/>
              <a:t>, if necessary, </a:t>
            </a:r>
            <a:r>
              <a:rPr lang="en-US" i="1" dirty="0" smtClean="0"/>
              <a:t>finally determine the suit</a:t>
            </a:r>
            <a:r>
              <a:rPr lang="en-US" dirty="0" smtClean="0"/>
              <a:t>, </a:t>
            </a:r>
          </a:p>
          <a:p>
            <a:pPr algn="ctr">
              <a:buNone/>
            </a:pPr>
            <a:r>
              <a:rPr lang="en-US" dirty="0" smtClean="0"/>
              <a:t>notwithstanding </a:t>
            </a:r>
          </a:p>
          <a:p>
            <a:pPr algn="ctr">
              <a:buNone/>
            </a:pPr>
            <a:r>
              <a:rPr lang="en-US" dirty="0" smtClean="0"/>
              <a:t>that the judgment of the Court from whose decree the appeal is preferred has proceeded wholly upon some ground other than that on which the Appellate Court proceeds.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Additional evidence when no sufficient evidence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en-US" dirty="0" smtClean="0">
                <a:effectLst>
                  <a:outerShdw blurRad="38100" dist="38100" dir="2700000" algn="tl">
                    <a:srgbClr val="000000">
                      <a:alpha val="43137"/>
                    </a:srgbClr>
                  </a:outerShdw>
                </a:effectLst>
              </a:rPr>
              <a:t>Rule 27</a:t>
            </a:r>
            <a:r>
              <a:rPr lang="en-US" dirty="0" smtClean="0"/>
              <a:t>. </a:t>
            </a:r>
            <a:r>
              <a:rPr lang="en-US" dirty="0" smtClean="0">
                <a:effectLst>
                  <a:outerShdw blurRad="38100" dist="38100" dir="2700000" algn="tl">
                    <a:srgbClr val="000000">
                      <a:alpha val="43137"/>
                    </a:srgbClr>
                  </a:outerShdw>
                </a:effectLst>
              </a:rPr>
              <a:t>Production of additional evidence in Appellate Court</a:t>
            </a:r>
            <a:r>
              <a:rPr lang="en-US" dirty="0" smtClean="0"/>
              <a:t>.—(</a:t>
            </a:r>
            <a:r>
              <a:rPr lang="en-US" i="1" dirty="0" smtClean="0"/>
              <a:t>1</a:t>
            </a:r>
            <a:r>
              <a:rPr lang="en-US" dirty="0" smtClean="0"/>
              <a:t>) The parties to an appeal shall not be entitled to produce additional evidence, whether oral or documentary, in the Appellate Court. But if — </a:t>
            </a:r>
          </a:p>
          <a:p>
            <a:pPr>
              <a:buNone/>
            </a:pPr>
            <a:r>
              <a:rPr lang="en-US" dirty="0" smtClean="0"/>
              <a:t>(</a:t>
            </a:r>
            <a:r>
              <a:rPr lang="en-US" i="1" dirty="0" smtClean="0"/>
              <a:t>a</a:t>
            </a:r>
            <a:r>
              <a:rPr lang="en-US" dirty="0" smtClean="0"/>
              <a:t>) the Court from whose decree the appeal is preferred has refused to admit evidence which ought to have been admitted, or</a:t>
            </a:r>
          </a:p>
          <a:p>
            <a:pPr>
              <a:buNone/>
            </a:pPr>
            <a:r>
              <a:rPr lang="en-US" dirty="0" smtClean="0"/>
              <a:t>(</a:t>
            </a:r>
            <a:r>
              <a:rPr lang="en-US" i="1" dirty="0" err="1" smtClean="0"/>
              <a:t>aa</a:t>
            </a:r>
            <a:r>
              <a:rPr lang="en-US" dirty="0" smtClean="0"/>
              <a:t>) the party seeking to produce additional evidence, establishes that notwithstanding the exercise of due diligence, such evidence was not within his knowledge or could not, after the exercise of due diligence, be produced by him at the time when the decree appealed against was passed, or</a:t>
            </a:r>
          </a:p>
          <a:p>
            <a:pPr>
              <a:buNone/>
            </a:pPr>
            <a:r>
              <a:rPr lang="en-US" dirty="0" smtClean="0"/>
              <a:t>(</a:t>
            </a:r>
            <a:r>
              <a:rPr lang="en-US" i="1" dirty="0" smtClean="0"/>
              <a:t>b</a:t>
            </a:r>
            <a:r>
              <a:rPr lang="en-US" dirty="0" smtClean="0"/>
              <a:t>) the Appellate Court requires any document to be produced or any witness to be examined to enable it to pronounce judgment, or for any other substantial cause, the Appellate Court may allow such evidence or document to be produced, or witness to be examined.</a:t>
            </a:r>
          </a:p>
          <a:p>
            <a:pPr>
              <a:buNone/>
            </a:pPr>
            <a:r>
              <a:rPr lang="en-US" dirty="0" smtClean="0"/>
              <a:t>(2) Wherever additional evidence is allowed to be produced by an Appellate Court, the Court shall record the reason for its admission.</a:t>
            </a:r>
          </a:p>
          <a:p>
            <a:pPr>
              <a:buNone/>
            </a:pPr>
            <a:r>
              <a:rPr lang="en-US" b="1" i="1" dirty="0" smtClean="0"/>
              <a:t>                                                                                                      Continue …</a:t>
            </a:r>
            <a:endParaRPr lang="en-US" b="1"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3862</TotalTime>
  <Words>1134</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श्री हरिश्चंद्र स्नातकोत्तर महाविद्यालय                               मैदागिन, वाराणसी -221001  </vt:lpstr>
      <vt:lpstr>Remedies to a person aggrieved by any decree or order passed by Court</vt:lpstr>
      <vt:lpstr> First Appeal or Appeal from original decree- when lies? </vt:lpstr>
      <vt:lpstr>When not lies?</vt:lpstr>
      <vt:lpstr>Steps in Appeal Proceeding</vt:lpstr>
      <vt:lpstr>Powers of Appellate Court</vt:lpstr>
      <vt:lpstr>Adjournment of Hearing</vt:lpstr>
      <vt:lpstr>Steps on Sufficient Evidence</vt:lpstr>
      <vt:lpstr>Additional evidence when no sufficient evidence </vt:lpstr>
      <vt:lpstr>Additional evidence when no sufficient evidence </vt:lpstr>
      <vt:lpstr>Framing of issue and reference to court from whose decree appeal is preferred R.25-26A</vt:lpstr>
      <vt:lpstr>Remand of case- S.99,107(1)(b) and R.23-23A,26A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322</cp:revision>
  <dcterms:created xsi:type="dcterms:W3CDTF">2006-08-16T00:00:00Z</dcterms:created>
  <dcterms:modified xsi:type="dcterms:W3CDTF">2020-05-12T02:29:39Z</dcterms:modified>
</cp:coreProperties>
</file>