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7"/>
  </p:notesMasterIdLst>
  <p:sldIdLst>
    <p:sldId id="256" r:id="rId2"/>
    <p:sldId id="257" r:id="rId3"/>
    <p:sldId id="258" r:id="rId4"/>
    <p:sldId id="259" r:id="rId5"/>
    <p:sldId id="261" r:id="rId6"/>
    <p:sldId id="262" r:id="rId7"/>
    <p:sldId id="263" r:id="rId8"/>
    <p:sldId id="264" r:id="rId9"/>
    <p:sldId id="268" r:id="rId10"/>
    <p:sldId id="269" r:id="rId11"/>
    <p:sldId id="265" r:id="rId12"/>
    <p:sldId id="266" r:id="rId13"/>
    <p:sldId id="271" r:id="rId14"/>
    <p:sldId id="270" r:id="rId15"/>
    <p:sldId id="267"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73" d="100"/>
          <a:sy n="73" d="100"/>
        </p:scale>
        <p:origin x="-540"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F380B2-588C-4E67-9F79-C372A256E222}" type="doc">
      <dgm:prSet loTypeId="urn:microsoft.com/office/officeart/2005/8/layout/radial6" loCatId="cycle" qsTypeId="urn:microsoft.com/office/officeart/2005/8/quickstyle/simple1" qsCatId="simple" csTypeId="urn:microsoft.com/office/officeart/2005/8/colors/colorful3" csCatId="colorful" phldr="1"/>
      <dgm:spPr/>
      <dgm:t>
        <a:bodyPr/>
        <a:lstStyle/>
        <a:p>
          <a:endParaRPr lang="en-IN"/>
        </a:p>
      </dgm:t>
    </dgm:pt>
    <dgm:pt modelId="{80BBB918-BBD6-4EDB-A913-392AFB3600AA}">
      <dgm:prSet phldrT="[Text]"/>
      <dgm:spPr/>
      <dgm:t>
        <a:bodyPr/>
        <a:lstStyle/>
        <a:p>
          <a:r>
            <a:rPr lang="en-IN" dirty="0"/>
            <a:t>FEATURES OF FLAXIBLE BUDGET</a:t>
          </a:r>
        </a:p>
      </dgm:t>
    </dgm:pt>
    <dgm:pt modelId="{B8F34C3A-037E-4C94-BE03-414FD5885789}" type="parTrans" cxnId="{59DF4B5B-53EC-49B9-9458-3164616AEAF0}">
      <dgm:prSet/>
      <dgm:spPr/>
      <dgm:t>
        <a:bodyPr/>
        <a:lstStyle/>
        <a:p>
          <a:endParaRPr lang="en-IN"/>
        </a:p>
      </dgm:t>
    </dgm:pt>
    <dgm:pt modelId="{3E2CF20E-0BBA-4A3D-9043-80BAD29722BE}" type="sibTrans" cxnId="{59DF4B5B-53EC-49B9-9458-3164616AEAF0}">
      <dgm:prSet/>
      <dgm:spPr/>
      <dgm:t>
        <a:bodyPr/>
        <a:lstStyle/>
        <a:p>
          <a:endParaRPr lang="en-IN"/>
        </a:p>
      </dgm:t>
    </dgm:pt>
    <dgm:pt modelId="{E3390DAB-435C-43B0-88F4-95440139C5D5}">
      <dgm:prSet phldrT="[Text]" custT="1"/>
      <dgm:spPr/>
      <dgm:t>
        <a:bodyPr/>
        <a:lstStyle/>
        <a:p>
          <a:r>
            <a:rPr lang="en-IN" sz="2000" dirty="0"/>
            <a:t>WIDE RANGE</a:t>
          </a:r>
        </a:p>
      </dgm:t>
    </dgm:pt>
    <dgm:pt modelId="{CDECFE0B-92BE-4576-949E-B53DCC5DA147}" type="parTrans" cxnId="{3F3FB915-74F2-435C-8A6C-04EAB93267D3}">
      <dgm:prSet/>
      <dgm:spPr/>
      <dgm:t>
        <a:bodyPr/>
        <a:lstStyle/>
        <a:p>
          <a:endParaRPr lang="en-IN"/>
        </a:p>
      </dgm:t>
    </dgm:pt>
    <dgm:pt modelId="{61535930-2F76-41F3-A924-B6F1B6506CC1}" type="sibTrans" cxnId="{3F3FB915-74F2-435C-8A6C-04EAB93267D3}">
      <dgm:prSet/>
      <dgm:spPr/>
      <dgm:t>
        <a:bodyPr/>
        <a:lstStyle/>
        <a:p>
          <a:endParaRPr lang="en-IN"/>
        </a:p>
      </dgm:t>
    </dgm:pt>
    <dgm:pt modelId="{ABE2B7AA-862C-48F2-9F18-933980A830DA}">
      <dgm:prSet phldrT="[Text]" custT="1"/>
      <dgm:spPr/>
      <dgm:t>
        <a:bodyPr/>
        <a:lstStyle/>
        <a:p>
          <a:r>
            <a:rPr lang="en-IN" sz="1800" dirty="0"/>
            <a:t>FLEXIBILITY</a:t>
          </a:r>
        </a:p>
      </dgm:t>
    </dgm:pt>
    <dgm:pt modelId="{9AFF8252-DF3A-4372-B1F2-A06A3134A65D}" type="parTrans" cxnId="{82665F0F-A3BA-4A13-AAC3-F17DA173EE56}">
      <dgm:prSet/>
      <dgm:spPr/>
      <dgm:t>
        <a:bodyPr/>
        <a:lstStyle/>
        <a:p>
          <a:endParaRPr lang="en-IN"/>
        </a:p>
      </dgm:t>
    </dgm:pt>
    <dgm:pt modelId="{5757068C-F6E6-4BCB-B061-8CEE46E19C77}" type="sibTrans" cxnId="{82665F0F-A3BA-4A13-AAC3-F17DA173EE56}">
      <dgm:prSet/>
      <dgm:spPr/>
      <dgm:t>
        <a:bodyPr/>
        <a:lstStyle/>
        <a:p>
          <a:endParaRPr lang="en-IN"/>
        </a:p>
      </dgm:t>
    </dgm:pt>
    <dgm:pt modelId="{66489D39-C6E6-49DA-A9C8-D728796CBAB1}">
      <dgm:prSet phldrT="[Text]"/>
      <dgm:spPr/>
      <dgm:t>
        <a:bodyPr/>
        <a:lstStyle/>
        <a:p>
          <a:r>
            <a:rPr lang="en-IN" dirty="0"/>
            <a:t>CHANGE IN</a:t>
          </a:r>
        </a:p>
        <a:p>
          <a:r>
            <a:rPr lang="en-IN" dirty="0"/>
            <a:t>THE VOLUME</a:t>
          </a:r>
        </a:p>
        <a:p>
          <a:r>
            <a:rPr lang="en-IN" dirty="0"/>
            <a:t>OF</a:t>
          </a:r>
        </a:p>
        <a:p>
          <a:r>
            <a:rPr lang="en-IN" dirty="0"/>
            <a:t>ACTIVITY</a:t>
          </a:r>
        </a:p>
      </dgm:t>
    </dgm:pt>
    <dgm:pt modelId="{306F7401-0172-442E-A944-CB0D0855D2D6}" type="parTrans" cxnId="{9F553038-CE70-48FC-A03B-000722269723}">
      <dgm:prSet/>
      <dgm:spPr/>
      <dgm:t>
        <a:bodyPr/>
        <a:lstStyle/>
        <a:p>
          <a:endParaRPr lang="en-IN"/>
        </a:p>
      </dgm:t>
    </dgm:pt>
    <dgm:pt modelId="{F3EBE027-613F-4B4E-B9A5-B36DF82873C5}" type="sibTrans" cxnId="{9F553038-CE70-48FC-A03B-000722269723}">
      <dgm:prSet/>
      <dgm:spPr/>
      <dgm:t>
        <a:bodyPr/>
        <a:lstStyle/>
        <a:p>
          <a:endParaRPr lang="en-IN"/>
        </a:p>
      </dgm:t>
    </dgm:pt>
    <dgm:pt modelId="{38A54DD2-C9F6-42CE-A8AB-E4DA8DF8ACF4}">
      <dgm:prSet phldrT="[Text]" custT="1"/>
      <dgm:spPr/>
      <dgm:t>
        <a:bodyPr/>
        <a:lstStyle/>
        <a:p>
          <a:r>
            <a:rPr lang="en-IN" sz="1000" b="0" dirty="0"/>
            <a:t>PERFORMANCE</a:t>
          </a:r>
        </a:p>
        <a:p>
          <a:r>
            <a:rPr lang="en-IN" sz="1000" b="0" dirty="0"/>
            <a:t>MEASUREMENT</a:t>
          </a:r>
        </a:p>
        <a:p>
          <a:r>
            <a:rPr lang="en-IN" sz="1000" b="1" dirty="0"/>
            <a:t>AND</a:t>
          </a:r>
        </a:p>
        <a:p>
          <a:r>
            <a:rPr lang="en-IN" sz="1000" b="1" dirty="0"/>
            <a:t>EVALUATION</a:t>
          </a:r>
        </a:p>
        <a:p>
          <a:endParaRPr lang="en-IN" sz="1000" b="1" dirty="0"/>
        </a:p>
        <a:p>
          <a:endParaRPr lang="en-IN" sz="1000" b="1" dirty="0"/>
        </a:p>
      </dgm:t>
    </dgm:pt>
    <dgm:pt modelId="{2B4879F9-274D-4E25-8ACA-2E027A5CCE85}" type="parTrans" cxnId="{F16BB7DA-C403-4EA8-935B-BF728080D6C7}">
      <dgm:prSet/>
      <dgm:spPr/>
      <dgm:t>
        <a:bodyPr/>
        <a:lstStyle/>
        <a:p>
          <a:endParaRPr lang="en-IN"/>
        </a:p>
      </dgm:t>
    </dgm:pt>
    <dgm:pt modelId="{7A3342CC-EF6E-494D-8811-B69F0A2D4570}" type="sibTrans" cxnId="{F16BB7DA-C403-4EA8-935B-BF728080D6C7}">
      <dgm:prSet/>
      <dgm:spPr/>
      <dgm:t>
        <a:bodyPr/>
        <a:lstStyle/>
        <a:p>
          <a:endParaRPr lang="en-IN"/>
        </a:p>
      </dgm:t>
    </dgm:pt>
    <dgm:pt modelId="{CB733F1C-DCEA-489D-8042-C638BD93F741}">
      <dgm:prSet/>
      <dgm:spPr/>
      <dgm:t>
        <a:bodyPr/>
        <a:lstStyle/>
        <a:p>
          <a:r>
            <a:rPr lang="en-IN" dirty="0"/>
            <a:t>REPLACE</a:t>
          </a:r>
        </a:p>
        <a:p>
          <a:r>
            <a:rPr lang="en-IN" dirty="0"/>
            <a:t>STATIC</a:t>
          </a:r>
        </a:p>
        <a:p>
          <a:r>
            <a:rPr lang="en-IN" dirty="0"/>
            <a:t>BUDGET</a:t>
          </a:r>
        </a:p>
      </dgm:t>
    </dgm:pt>
    <dgm:pt modelId="{8830B8E4-8CA4-43FA-9EA4-ADB10D9B0F56}" type="parTrans" cxnId="{A2BEB36D-CCD7-4A5A-A4B6-648504BB041E}">
      <dgm:prSet/>
      <dgm:spPr/>
      <dgm:t>
        <a:bodyPr/>
        <a:lstStyle/>
        <a:p>
          <a:endParaRPr lang="en-IN"/>
        </a:p>
      </dgm:t>
    </dgm:pt>
    <dgm:pt modelId="{E3CEA8F2-F03B-4D73-B29C-2B72117355E1}" type="sibTrans" cxnId="{A2BEB36D-CCD7-4A5A-A4B6-648504BB041E}">
      <dgm:prSet/>
      <dgm:spPr/>
      <dgm:t>
        <a:bodyPr/>
        <a:lstStyle/>
        <a:p>
          <a:endParaRPr lang="en-IN"/>
        </a:p>
      </dgm:t>
    </dgm:pt>
    <dgm:pt modelId="{64F4E801-3CD7-44E9-A5A7-7FDC6107F22A}" type="pres">
      <dgm:prSet presAssocID="{E4F380B2-588C-4E67-9F79-C372A256E222}" presName="Name0" presStyleCnt="0">
        <dgm:presLayoutVars>
          <dgm:chMax val="1"/>
          <dgm:dir/>
          <dgm:animLvl val="ctr"/>
          <dgm:resizeHandles val="exact"/>
        </dgm:presLayoutVars>
      </dgm:prSet>
      <dgm:spPr/>
      <dgm:t>
        <a:bodyPr/>
        <a:lstStyle/>
        <a:p>
          <a:endParaRPr lang="en-US"/>
        </a:p>
      </dgm:t>
    </dgm:pt>
    <dgm:pt modelId="{F73B6B11-EE81-4FDF-95FB-423CD6C62807}" type="pres">
      <dgm:prSet presAssocID="{80BBB918-BBD6-4EDB-A913-392AFB3600AA}" presName="centerShape" presStyleLbl="node0" presStyleIdx="0" presStyleCnt="1"/>
      <dgm:spPr/>
      <dgm:t>
        <a:bodyPr/>
        <a:lstStyle/>
        <a:p>
          <a:endParaRPr lang="en-US"/>
        </a:p>
      </dgm:t>
    </dgm:pt>
    <dgm:pt modelId="{01D3DDC2-14B7-4AB2-BD62-C6F3484FCD72}" type="pres">
      <dgm:prSet presAssocID="{E3390DAB-435C-43B0-88F4-95440139C5D5}" presName="node" presStyleLbl="node1" presStyleIdx="0" presStyleCnt="5">
        <dgm:presLayoutVars>
          <dgm:bulletEnabled val="1"/>
        </dgm:presLayoutVars>
      </dgm:prSet>
      <dgm:spPr/>
      <dgm:t>
        <a:bodyPr/>
        <a:lstStyle/>
        <a:p>
          <a:endParaRPr lang="en-US"/>
        </a:p>
      </dgm:t>
    </dgm:pt>
    <dgm:pt modelId="{A1B2F4C1-97BD-4AAB-BA6F-2E0671BC7D9F}" type="pres">
      <dgm:prSet presAssocID="{E3390DAB-435C-43B0-88F4-95440139C5D5}" presName="dummy" presStyleCnt="0"/>
      <dgm:spPr/>
    </dgm:pt>
    <dgm:pt modelId="{E7762358-8D44-4AA8-BD74-29450D6B4EF7}" type="pres">
      <dgm:prSet presAssocID="{61535930-2F76-41F3-A924-B6F1B6506CC1}" presName="sibTrans" presStyleLbl="sibTrans2D1" presStyleIdx="0" presStyleCnt="5"/>
      <dgm:spPr/>
      <dgm:t>
        <a:bodyPr/>
        <a:lstStyle/>
        <a:p>
          <a:endParaRPr lang="en-US"/>
        </a:p>
      </dgm:t>
    </dgm:pt>
    <dgm:pt modelId="{6D45B8D7-078A-43C2-9ED0-8D764EB5117D}" type="pres">
      <dgm:prSet presAssocID="{ABE2B7AA-862C-48F2-9F18-933980A830DA}" presName="node" presStyleLbl="node1" presStyleIdx="1" presStyleCnt="5">
        <dgm:presLayoutVars>
          <dgm:bulletEnabled val="1"/>
        </dgm:presLayoutVars>
      </dgm:prSet>
      <dgm:spPr/>
      <dgm:t>
        <a:bodyPr/>
        <a:lstStyle/>
        <a:p>
          <a:endParaRPr lang="en-US"/>
        </a:p>
      </dgm:t>
    </dgm:pt>
    <dgm:pt modelId="{1D3F8B39-F4C8-4C48-A1AF-B9B61F9398D7}" type="pres">
      <dgm:prSet presAssocID="{ABE2B7AA-862C-48F2-9F18-933980A830DA}" presName="dummy" presStyleCnt="0"/>
      <dgm:spPr/>
    </dgm:pt>
    <dgm:pt modelId="{273D6B82-A865-4E79-8B2F-FC43FF24B48D}" type="pres">
      <dgm:prSet presAssocID="{5757068C-F6E6-4BCB-B061-8CEE46E19C77}" presName="sibTrans" presStyleLbl="sibTrans2D1" presStyleIdx="1" presStyleCnt="5"/>
      <dgm:spPr/>
      <dgm:t>
        <a:bodyPr/>
        <a:lstStyle/>
        <a:p>
          <a:endParaRPr lang="en-US"/>
        </a:p>
      </dgm:t>
    </dgm:pt>
    <dgm:pt modelId="{6D3C2A4F-9871-4B99-B136-5250621FB117}" type="pres">
      <dgm:prSet presAssocID="{66489D39-C6E6-49DA-A9C8-D728796CBAB1}" presName="node" presStyleLbl="node1" presStyleIdx="2" presStyleCnt="5">
        <dgm:presLayoutVars>
          <dgm:bulletEnabled val="1"/>
        </dgm:presLayoutVars>
      </dgm:prSet>
      <dgm:spPr/>
      <dgm:t>
        <a:bodyPr/>
        <a:lstStyle/>
        <a:p>
          <a:endParaRPr lang="en-US"/>
        </a:p>
      </dgm:t>
    </dgm:pt>
    <dgm:pt modelId="{E0A37B12-BB13-4B67-BCEF-9A2BC05CD9F1}" type="pres">
      <dgm:prSet presAssocID="{66489D39-C6E6-49DA-A9C8-D728796CBAB1}" presName="dummy" presStyleCnt="0"/>
      <dgm:spPr/>
    </dgm:pt>
    <dgm:pt modelId="{7635BA79-5E31-4EE5-8088-CA87BFC7FAE4}" type="pres">
      <dgm:prSet presAssocID="{F3EBE027-613F-4B4E-B9A5-B36DF82873C5}" presName="sibTrans" presStyleLbl="sibTrans2D1" presStyleIdx="2" presStyleCnt="5"/>
      <dgm:spPr/>
      <dgm:t>
        <a:bodyPr/>
        <a:lstStyle/>
        <a:p>
          <a:endParaRPr lang="en-US"/>
        </a:p>
      </dgm:t>
    </dgm:pt>
    <dgm:pt modelId="{A946EA46-588D-4F48-BAB3-06AA3C01BBBF}" type="pres">
      <dgm:prSet presAssocID="{CB733F1C-DCEA-489D-8042-C638BD93F741}" presName="node" presStyleLbl="node1" presStyleIdx="3" presStyleCnt="5">
        <dgm:presLayoutVars>
          <dgm:bulletEnabled val="1"/>
        </dgm:presLayoutVars>
      </dgm:prSet>
      <dgm:spPr/>
      <dgm:t>
        <a:bodyPr/>
        <a:lstStyle/>
        <a:p>
          <a:endParaRPr lang="en-US"/>
        </a:p>
      </dgm:t>
    </dgm:pt>
    <dgm:pt modelId="{4F5522CD-8555-4C6F-A537-96468B247A5F}" type="pres">
      <dgm:prSet presAssocID="{CB733F1C-DCEA-489D-8042-C638BD93F741}" presName="dummy" presStyleCnt="0"/>
      <dgm:spPr/>
    </dgm:pt>
    <dgm:pt modelId="{88043B17-A5D5-4005-B5D8-87C86A8728B3}" type="pres">
      <dgm:prSet presAssocID="{E3CEA8F2-F03B-4D73-B29C-2B72117355E1}" presName="sibTrans" presStyleLbl="sibTrans2D1" presStyleIdx="3" presStyleCnt="5"/>
      <dgm:spPr/>
      <dgm:t>
        <a:bodyPr/>
        <a:lstStyle/>
        <a:p>
          <a:endParaRPr lang="en-US"/>
        </a:p>
      </dgm:t>
    </dgm:pt>
    <dgm:pt modelId="{F5BD7623-1DD5-4F60-9DA6-A4E6B42F15C4}" type="pres">
      <dgm:prSet presAssocID="{38A54DD2-C9F6-42CE-A8AB-E4DA8DF8ACF4}" presName="node" presStyleLbl="node1" presStyleIdx="4" presStyleCnt="5">
        <dgm:presLayoutVars>
          <dgm:bulletEnabled val="1"/>
        </dgm:presLayoutVars>
      </dgm:prSet>
      <dgm:spPr/>
      <dgm:t>
        <a:bodyPr/>
        <a:lstStyle/>
        <a:p>
          <a:endParaRPr lang="en-US"/>
        </a:p>
      </dgm:t>
    </dgm:pt>
    <dgm:pt modelId="{30DB6826-4253-4089-9DC1-EFC82925AABE}" type="pres">
      <dgm:prSet presAssocID="{38A54DD2-C9F6-42CE-A8AB-E4DA8DF8ACF4}" presName="dummy" presStyleCnt="0"/>
      <dgm:spPr/>
    </dgm:pt>
    <dgm:pt modelId="{CDF84983-7671-4CD9-B674-0EE34EAFF4FD}" type="pres">
      <dgm:prSet presAssocID="{7A3342CC-EF6E-494D-8811-B69F0A2D4570}" presName="sibTrans" presStyleLbl="sibTrans2D1" presStyleIdx="4" presStyleCnt="5"/>
      <dgm:spPr/>
      <dgm:t>
        <a:bodyPr/>
        <a:lstStyle/>
        <a:p>
          <a:endParaRPr lang="en-US"/>
        </a:p>
      </dgm:t>
    </dgm:pt>
  </dgm:ptLst>
  <dgm:cxnLst>
    <dgm:cxn modelId="{7161E93E-E687-4F17-B48E-FAE560E18361}" type="presOf" srcId="{38A54DD2-C9F6-42CE-A8AB-E4DA8DF8ACF4}" destId="{F5BD7623-1DD5-4F60-9DA6-A4E6B42F15C4}" srcOrd="0" destOrd="0" presId="urn:microsoft.com/office/officeart/2005/8/layout/radial6"/>
    <dgm:cxn modelId="{82665F0F-A3BA-4A13-AAC3-F17DA173EE56}" srcId="{80BBB918-BBD6-4EDB-A913-392AFB3600AA}" destId="{ABE2B7AA-862C-48F2-9F18-933980A830DA}" srcOrd="1" destOrd="0" parTransId="{9AFF8252-DF3A-4372-B1F2-A06A3134A65D}" sibTransId="{5757068C-F6E6-4BCB-B061-8CEE46E19C77}"/>
    <dgm:cxn modelId="{DDC36EDE-A698-4C51-A194-1C215B340728}" type="presOf" srcId="{CB733F1C-DCEA-489D-8042-C638BD93F741}" destId="{A946EA46-588D-4F48-BAB3-06AA3C01BBBF}" srcOrd="0" destOrd="0" presId="urn:microsoft.com/office/officeart/2005/8/layout/radial6"/>
    <dgm:cxn modelId="{F15EDEBE-313E-44CC-8FED-DEB659B49F31}" type="presOf" srcId="{61535930-2F76-41F3-A924-B6F1B6506CC1}" destId="{E7762358-8D44-4AA8-BD74-29450D6B4EF7}" srcOrd="0" destOrd="0" presId="urn:microsoft.com/office/officeart/2005/8/layout/radial6"/>
    <dgm:cxn modelId="{FAF9164E-8522-486F-9275-9CA1FC528615}" type="presOf" srcId="{7A3342CC-EF6E-494D-8811-B69F0A2D4570}" destId="{CDF84983-7671-4CD9-B674-0EE34EAFF4FD}" srcOrd="0" destOrd="0" presId="urn:microsoft.com/office/officeart/2005/8/layout/radial6"/>
    <dgm:cxn modelId="{59DF4B5B-53EC-49B9-9458-3164616AEAF0}" srcId="{E4F380B2-588C-4E67-9F79-C372A256E222}" destId="{80BBB918-BBD6-4EDB-A913-392AFB3600AA}" srcOrd="0" destOrd="0" parTransId="{B8F34C3A-037E-4C94-BE03-414FD5885789}" sibTransId="{3E2CF20E-0BBA-4A3D-9043-80BAD29722BE}"/>
    <dgm:cxn modelId="{F77D6AD0-F2EB-4018-922E-AC4E8E785399}" type="presOf" srcId="{E3390DAB-435C-43B0-88F4-95440139C5D5}" destId="{01D3DDC2-14B7-4AB2-BD62-C6F3484FCD72}" srcOrd="0" destOrd="0" presId="urn:microsoft.com/office/officeart/2005/8/layout/radial6"/>
    <dgm:cxn modelId="{1A58391C-3AD8-4949-9401-09ECA5045E45}" type="presOf" srcId="{5757068C-F6E6-4BCB-B061-8CEE46E19C77}" destId="{273D6B82-A865-4E79-8B2F-FC43FF24B48D}" srcOrd="0" destOrd="0" presId="urn:microsoft.com/office/officeart/2005/8/layout/radial6"/>
    <dgm:cxn modelId="{9F553038-CE70-48FC-A03B-000722269723}" srcId="{80BBB918-BBD6-4EDB-A913-392AFB3600AA}" destId="{66489D39-C6E6-49DA-A9C8-D728796CBAB1}" srcOrd="2" destOrd="0" parTransId="{306F7401-0172-442E-A944-CB0D0855D2D6}" sibTransId="{F3EBE027-613F-4B4E-B9A5-B36DF82873C5}"/>
    <dgm:cxn modelId="{18E311D8-ADD9-4883-A7C9-056105B687D8}" type="presOf" srcId="{F3EBE027-613F-4B4E-B9A5-B36DF82873C5}" destId="{7635BA79-5E31-4EE5-8088-CA87BFC7FAE4}" srcOrd="0" destOrd="0" presId="urn:microsoft.com/office/officeart/2005/8/layout/radial6"/>
    <dgm:cxn modelId="{647A17B3-B522-4E54-830E-CFCEB5ED792F}" type="presOf" srcId="{80BBB918-BBD6-4EDB-A913-392AFB3600AA}" destId="{F73B6B11-EE81-4FDF-95FB-423CD6C62807}" srcOrd="0" destOrd="0" presId="urn:microsoft.com/office/officeart/2005/8/layout/radial6"/>
    <dgm:cxn modelId="{5472032A-0863-4A80-B1BA-E7951355224C}" type="presOf" srcId="{E4F380B2-588C-4E67-9F79-C372A256E222}" destId="{64F4E801-3CD7-44E9-A5A7-7FDC6107F22A}" srcOrd="0" destOrd="0" presId="urn:microsoft.com/office/officeart/2005/8/layout/radial6"/>
    <dgm:cxn modelId="{1013AEE6-ABA6-4D54-A0A8-301D6845E9BF}" type="presOf" srcId="{66489D39-C6E6-49DA-A9C8-D728796CBAB1}" destId="{6D3C2A4F-9871-4B99-B136-5250621FB117}" srcOrd="0" destOrd="0" presId="urn:microsoft.com/office/officeart/2005/8/layout/radial6"/>
    <dgm:cxn modelId="{4281611A-D132-4994-998A-904F55CBAC3C}" type="presOf" srcId="{E3CEA8F2-F03B-4D73-B29C-2B72117355E1}" destId="{88043B17-A5D5-4005-B5D8-87C86A8728B3}" srcOrd="0" destOrd="0" presId="urn:microsoft.com/office/officeart/2005/8/layout/radial6"/>
    <dgm:cxn modelId="{3F3FB915-74F2-435C-8A6C-04EAB93267D3}" srcId="{80BBB918-BBD6-4EDB-A913-392AFB3600AA}" destId="{E3390DAB-435C-43B0-88F4-95440139C5D5}" srcOrd="0" destOrd="0" parTransId="{CDECFE0B-92BE-4576-949E-B53DCC5DA147}" sibTransId="{61535930-2F76-41F3-A924-B6F1B6506CC1}"/>
    <dgm:cxn modelId="{0ED91EF0-5217-4AFB-969C-5C96DC173A64}" type="presOf" srcId="{ABE2B7AA-862C-48F2-9F18-933980A830DA}" destId="{6D45B8D7-078A-43C2-9ED0-8D764EB5117D}" srcOrd="0" destOrd="0" presId="urn:microsoft.com/office/officeart/2005/8/layout/radial6"/>
    <dgm:cxn modelId="{A2BEB36D-CCD7-4A5A-A4B6-648504BB041E}" srcId="{80BBB918-BBD6-4EDB-A913-392AFB3600AA}" destId="{CB733F1C-DCEA-489D-8042-C638BD93F741}" srcOrd="3" destOrd="0" parTransId="{8830B8E4-8CA4-43FA-9EA4-ADB10D9B0F56}" sibTransId="{E3CEA8F2-F03B-4D73-B29C-2B72117355E1}"/>
    <dgm:cxn modelId="{F16BB7DA-C403-4EA8-935B-BF728080D6C7}" srcId="{80BBB918-BBD6-4EDB-A913-392AFB3600AA}" destId="{38A54DD2-C9F6-42CE-A8AB-E4DA8DF8ACF4}" srcOrd="4" destOrd="0" parTransId="{2B4879F9-274D-4E25-8ACA-2E027A5CCE85}" sibTransId="{7A3342CC-EF6E-494D-8811-B69F0A2D4570}"/>
    <dgm:cxn modelId="{2B0C2B90-7FC0-4527-94B6-DC43B08456B4}" type="presParOf" srcId="{64F4E801-3CD7-44E9-A5A7-7FDC6107F22A}" destId="{F73B6B11-EE81-4FDF-95FB-423CD6C62807}" srcOrd="0" destOrd="0" presId="urn:microsoft.com/office/officeart/2005/8/layout/radial6"/>
    <dgm:cxn modelId="{5DBC9464-945D-43AD-A296-7EAA9A682B28}" type="presParOf" srcId="{64F4E801-3CD7-44E9-A5A7-7FDC6107F22A}" destId="{01D3DDC2-14B7-4AB2-BD62-C6F3484FCD72}" srcOrd="1" destOrd="0" presId="urn:microsoft.com/office/officeart/2005/8/layout/radial6"/>
    <dgm:cxn modelId="{DA08E693-41B5-40C6-B317-3578627AE052}" type="presParOf" srcId="{64F4E801-3CD7-44E9-A5A7-7FDC6107F22A}" destId="{A1B2F4C1-97BD-4AAB-BA6F-2E0671BC7D9F}" srcOrd="2" destOrd="0" presId="urn:microsoft.com/office/officeart/2005/8/layout/radial6"/>
    <dgm:cxn modelId="{17743F15-B488-4272-A050-008516F94BAD}" type="presParOf" srcId="{64F4E801-3CD7-44E9-A5A7-7FDC6107F22A}" destId="{E7762358-8D44-4AA8-BD74-29450D6B4EF7}" srcOrd="3" destOrd="0" presId="urn:microsoft.com/office/officeart/2005/8/layout/radial6"/>
    <dgm:cxn modelId="{7D3AB424-6EB0-4573-AA42-4C630410A899}" type="presParOf" srcId="{64F4E801-3CD7-44E9-A5A7-7FDC6107F22A}" destId="{6D45B8D7-078A-43C2-9ED0-8D764EB5117D}" srcOrd="4" destOrd="0" presId="urn:microsoft.com/office/officeart/2005/8/layout/radial6"/>
    <dgm:cxn modelId="{664C4486-899F-48D0-ADFE-6B4D179501D0}" type="presParOf" srcId="{64F4E801-3CD7-44E9-A5A7-7FDC6107F22A}" destId="{1D3F8B39-F4C8-4C48-A1AF-B9B61F9398D7}" srcOrd="5" destOrd="0" presId="urn:microsoft.com/office/officeart/2005/8/layout/radial6"/>
    <dgm:cxn modelId="{F6BDF5C3-3D69-4DB6-AD4D-F47A6313E9C6}" type="presParOf" srcId="{64F4E801-3CD7-44E9-A5A7-7FDC6107F22A}" destId="{273D6B82-A865-4E79-8B2F-FC43FF24B48D}" srcOrd="6" destOrd="0" presId="urn:microsoft.com/office/officeart/2005/8/layout/radial6"/>
    <dgm:cxn modelId="{266F3505-A5A7-4411-8033-B50A77FEB9EB}" type="presParOf" srcId="{64F4E801-3CD7-44E9-A5A7-7FDC6107F22A}" destId="{6D3C2A4F-9871-4B99-B136-5250621FB117}" srcOrd="7" destOrd="0" presId="urn:microsoft.com/office/officeart/2005/8/layout/radial6"/>
    <dgm:cxn modelId="{65FE6A53-435F-4BAB-B388-1D1F8C629506}" type="presParOf" srcId="{64F4E801-3CD7-44E9-A5A7-7FDC6107F22A}" destId="{E0A37B12-BB13-4B67-BCEF-9A2BC05CD9F1}" srcOrd="8" destOrd="0" presId="urn:microsoft.com/office/officeart/2005/8/layout/radial6"/>
    <dgm:cxn modelId="{EB8F91AD-270B-4695-8EE9-116D81AB78B9}" type="presParOf" srcId="{64F4E801-3CD7-44E9-A5A7-7FDC6107F22A}" destId="{7635BA79-5E31-4EE5-8088-CA87BFC7FAE4}" srcOrd="9" destOrd="0" presId="urn:microsoft.com/office/officeart/2005/8/layout/radial6"/>
    <dgm:cxn modelId="{2DF5FE74-BD8D-40AF-9D36-2BD895F4FF8D}" type="presParOf" srcId="{64F4E801-3CD7-44E9-A5A7-7FDC6107F22A}" destId="{A946EA46-588D-4F48-BAB3-06AA3C01BBBF}" srcOrd="10" destOrd="0" presId="urn:microsoft.com/office/officeart/2005/8/layout/radial6"/>
    <dgm:cxn modelId="{FF8DA0D8-F07F-4C8C-BFDD-855A4C76012A}" type="presParOf" srcId="{64F4E801-3CD7-44E9-A5A7-7FDC6107F22A}" destId="{4F5522CD-8555-4C6F-A537-96468B247A5F}" srcOrd="11" destOrd="0" presId="urn:microsoft.com/office/officeart/2005/8/layout/radial6"/>
    <dgm:cxn modelId="{D44CB43E-9CD1-4985-AE49-B68C1EB7A2FF}" type="presParOf" srcId="{64F4E801-3CD7-44E9-A5A7-7FDC6107F22A}" destId="{88043B17-A5D5-4005-B5D8-87C86A8728B3}" srcOrd="12" destOrd="0" presId="urn:microsoft.com/office/officeart/2005/8/layout/radial6"/>
    <dgm:cxn modelId="{AE9D22C8-D2DF-4141-93F3-49F18E8261DC}" type="presParOf" srcId="{64F4E801-3CD7-44E9-A5A7-7FDC6107F22A}" destId="{F5BD7623-1DD5-4F60-9DA6-A4E6B42F15C4}" srcOrd="13" destOrd="0" presId="urn:microsoft.com/office/officeart/2005/8/layout/radial6"/>
    <dgm:cxn modelId="{907A217E-B306-483B-8ECA-D117A02A026F}" type="presParOf" srcId="{64F4E801-3CD7-44E9-A5A7-7FDC6107F22A}" destId="{30DB6826-4253-4089-9DC1-EFC82925AABE}" srcOrd="14" destOrd="0" presId="urn:microsoft.com/office/officeart/2005/8/layout/radial6"/>
    <dgm:cxn modelId="{F4EB84A2-1EA1-4AEE-A315-9A4BE3695235}" type="presParOf" srcId="{64F4E801-3CD7-44E9-A5A7-7FDC6107F22A}" destId="{CDF84983-7671-4CD9-B674-0EE34EAFF4FD}" srcOrd="15" destOrd="0" presId="urn:microsoft.com/office/officeart/2005/8/layout/radial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3ED1265-F0B2-4FBC-A7A7-0FF5F560876D}" type="doc">
      <dgm:prSet loTypeId="urn:microsoft.com/office/officeart/2005/8/layout/process4" loCatId="list" qsTypeId="urn:microsoft.com/office/officeart/2005/8/quickstyle/3d3" qsCatId="3D" csTypeId="urn:microsoft.com/office/officeart/2005/8/colors/colorful1#1" csCatId="colorful" phldr="1"/>
      <dgm:spPr/>
      <dgm:t>
        <a:bodyPr/>
        <a:lstStyle/>
        <a:p>
          <a:endParaRPr lang="en-IN"/>
        </a:p>
      </dgm:t>
    </dgm:pt>
    <dgm:pt modelId="{E016D415-AD19-436C-ABB5-B226F006D8A8}">
      <dgm:prSet phldrT="[Text]"/>
      <dgm:spPr/>
      <dgm:t>
        <a:bodyPr/>
        <a:lstStyle/>
        <a:p>
          <a:r>
            <a:rPr lang="en-IN" dirty="0"/>
            <a:t>ENABLE THE MANAGEMENT TO ANALYZE THE DEVIATION</a:t>
          </a:r>
        </a:p>
      </dgm:t>
    </dgm:pt>
    <dgm:pt modelId="{34EAD184-E132-40AD-9F57-0A4C4C77AD57}" type="parTrans" cxnId="{1774CE74-25E1-4BA5-AAAA-B2305708FED4}">
      <dgm:prSet/>
      <dgm:spPr/>
      <dgm:t>
        <a:bodyPr/>
        <a:lstStyle/>
        <a:p>
          <a:endParaRPr lang="en-IN"/>
        </a:p>
      </dgm:t>
    </dgm:pt>
    <dgm:pt modelId="{817AE0B0-BB0B-43E0-AACE-F5E02036A9E5}" type="sibTrans" cxnId="{1774CE74-25E1-4BA5-AAAA-B2305708FED4}">
      <dgm:prSet/>
      <dgm:spPr/>
      <dgm:t>
        <a:bodyPr/>
        <a:lstStyle/>
        <a:p>
          <a:endParaRPr lang="en-IN"/>
        </a:p>
      </dgm:t>
    </dgm:pt>
    <dgm:pt modelId="{04E7347C-454B-4FEF-A3F4-8090FF1D399E}">
      <dgm:prSet phldrT="[Text]"/>
      <dgm:spPr/>
      <dgm:t>
        <a:bodyPr/>
        <a:lstStyle/>
        <a:p>
          <a:r>
            <a:rPr lang="en-IN" dirty="0"/>
            <a:t>MANAGEMENT  CAN COMPARE BUDGETED  COST AT THE ACTUAL VOLUME</a:t>
          </a:r>
        </a:p>
      </dgm:t>
    </dgm:pt>
    <dgm:pt modelId="{C9EA2047-9D07-4ABB-B0E8-CCB26B6FCB91}" type="parTrans" cxnId="{0BDEC070-6B03-43ED-8B59-7C01379FC23A}">
      <dgm:prSet/>
      <dgm:spPr/>
      <dgm:t>
        <a:bodyPr/>
        <a:lstStyle/>
        <a:p>
          <a:endParaRPr lang="en-IN"/>
        </a:p>
      </dgm:t>
    </dgm:pt>
    <dgm:pt modelId="{29BF12C9-AF17-4B9F-83AD-6E6174C929ED}" type="sibTrans" cxnId="{0BDEC070-6B03-43ED-8B59-7C01379FC23A}">
      <dgm:prSet/>
      <dgm:spPr/>
      <dgm:t>
        <a:bodyPr/>
        <a:lstStyle/>
        <a:p>
          <a:endParaRPr lang="en-IN"/>
        </a:p>
      </dgm:t>
    </dgm:pt>
    <dgm:pt modelId="{69A6D0FE-DFB0-4E8F-942B-DD9A2116D2C0}">
      <dgm:prSet phldrT="[Text]"/>
      <dgm:spPr/>
      <dgm:t>
        <a:bodyPr/>
        <a:lstStyle/>
        <a:p>
          <a:r>
            <a:rPr lang="en-IN" dirty="0"/>
            <a:t>CORRECT BASIS FOR COMPARISION</a:t>
          </a:r>
        </a:p>
      </dgm:t>
    </dgm:pt>
    <dgm:pt modelId="{7B5C654E-B076-4DEB-9102-1091A3971FD4}" type="parTrans" cxnId="{77648E2C-FAA0-48E6-AEF8-B4F552453199}">
      <dgm:prSet/>
      <dgm:spPr/>
      <dgm:t>
        <a:bodyPr/>
        <a:lstStyle/>
        <a:p>
          <a:endParaRPr lang="en-IN"/>
        </a:p>
      </dgm:t>
    </dgm:pt>
    <dgm:pt modelId="{E395E7B0-DB74-43CF-AA87-36CEA417B1DD}" type="sibTrans" cxnId="{77648E2C-FAA0-48E6-AEF8-B4F552453199}">
      <dgm:prSet/>
      <dgm:spPr/>
      <dgm:t>
        <a:bodyPr/>
        <a:lstStyle/>
        <a:p>
          <a:endParaRPr lang="en-IN"/>
        </a:p>
      </dgm:t>
    </dgm:pt>
    <dgm:pt modelId="{78594777-EA6F-438F-84DD-CC642F9E2637}">
      <dgm:prSet/>
      <dgm:spPr/>
      <dgm:t>
        <a:bodyPr/>
        <a:lstStyle/>
        <a:p>
          <a:r>
            <a:rPr lang="en-IN" dirty="0"/>
            <a:t>FULFILL THE OBJECTIVES OF COST CONTROL</a:t>
          </a:r>
        </a:p>
      </dgm:t>
    </dgm:pt>
    <dgm:pt modelId="{86E8AF22-BD3F-4567-ACF0-BD6BBE51474E}" type="parTrans" cxnId="{0C2745F8-AB7E-4A96-B68F-E2A9873D0B29}">
      <dgm:prSet/>
      <dgm:spPr/>
      <dgm:t>
        <a:bodyPr/>
        <a:lstStyle/>
        <a:p>
          <a:endParaRPr lang="en-IN"/>
        </a:p>
      </dgm:t>
    </dgm:pt>
    <dgm:pt modelId="{A20059E1-2B97-413C-A494-78C440950F3A}" type="sibTrans" cxnId="{0C2745F8-AB7E-4A96-B68F-E2A9873D0B29}">
      <dgm:prSet/>
      <dgm:spPr/>
      <dgm:t>
        <a:bodyPr/>
        <a:lstStyle/>
        <a:p>
          <a:endParaRPr lang="en-IN"/>
        </a:p>
      </dgm:t>
    </dgm:pt>
    <dgm:pt modelId="{9803EE3D-74F3-49DB-8202-0A3FB7F6175B}" type="pres">
      <dgm:prSet presAssocID="{63ED1265-F0B2-4FBC-A7A7-0FF5F560876D}" presName="Name0" presStyleCnt="0">
        <dgm:presLayoutVars>
          <dgm:dir/>
          <dgm:animLvl val="lvl"/>
          <dgm:resizeHandles val="exact"/>
        </dgm:presLayoutVars>
      </dgm:prSet>
      <dgm:spPr/>
      <dgm:t>
        <a:bodyPr/>
        <a:lstStyle/>
        <a:p>
          <a:endParaRPr lang="en-US"/>
        </a:p>
      </dgm:t>
    </dgm:pt>
    <dgm:pt modelId="{E578A177-96DA-47D6-95B8-BB7A986D798D}" type="pres">
      <dgm:prSet presAssocID="{78594777-EA6F-438F-84DD-CC642F9E2637}" presName="boxAndChildren" presStyleCnt="0"/>
      <dgm:spPr/>
    </dgm:pt>
    <dgm:pt modelId="{9F2B3713-69F7-493A-B682-EE4BCD028052}" type="pres">
      <dgm:prSet presAssocID="{78594777-EA6F-438F-84DD-CC642F9E2637}" presName="parentTextBox" presStyleLbl="node1" presStyleIdx="0" presStyleCnt="4"/>
      <dgm:spPr/>
      <dgm:t>
        <a:bodyPr/>
        <a:lstStyle/>
        <a:p>
          <a:endParaRPr lang="en-US"/>
        </a:p>
      </dgm:t>
    </dgm:pt>
    <dgm:pt modelId="{72C11A33-DB27-4FD7-8853-32A76A6FE546}" type="pres">
      <dgm:prSet presAssocID="{E395E7B0-DB74-43CF-AA87-36CEA417B1DD}" presName="sp" presStyleCnt="0"/>
      <dgm:spPr/>
    </dgm:pt>
    <dgm:pt modelId="{A64E1986-9107-41C9-83A6-5CB3F7FFD0EA}" type="pres">
      <dgm:prSet presAssocID="{69A6D0FE-DFB0-4E8F-942B-DD9A2116D2C0}" presName="arrowAndChildren" presStyleCnt="0"/>
      <dgm:spPr/>
    </dgm:pt>
    <dgm:pt modelId="{705AE5C5-D8B5-41EC-81C7-C506C4A7C5F1}" type="pres">
      <dgm:prSet presAssocID="{69A6D0FE-DFB0-4E8F-942B-DD9A2116D2C0}" presName="parentTextArrow" presStyleLbl="node1" presStyleIdx="1" presStyleCnt="4"/>
      <dgm:spPr/>
      <dgm:t>
        <a:bodyPr/>
        <a:lstStyle/>
        <a:p>
          <a:endParaRPr lang="en-US"/>
        </a:p>
      </dgm:t>
    </dgm:pt>
    <dgm:pt modelId="{DAA400B0-0CC2-4B49-BE33-4BB382D7FC61}" type="pres">
      <dgm:prSet presAssocID="{29BF12C9-AF17-4B9F-83AD-6E6174C929ED}" presName="sp" presStyleCnt="0"/>
      <dgm:spPr/>
    </dgm:pt>
    <dgm:pt modelId="{5EAEDDBC-ED4F-4E20-8698-6A5D8BEC0F1E}" type="pres">
      <dgm:prSet presAssocID="{04E7347C-454B-4FEF-A3F4-8090FF1D399E}" presName="arrowAndChildren" presStyleCnt="0"/>
      <dgm:spPr/>
    </dgm:pt>
    <dgm:pt modelId="{9586D2C1-0155-4E81-9275-D824E95A27EF}" type="pres">
      <dgm:prSet presAssocID="{04E7347C-454B-4FEF-A3F4-8090FF1D399E}" presName="parentTextArrow" presStyleLbl="node1" presStyleIdx="2" presStyleCnt="4"/>
      <dgm:spPr/>
      <dgm:t>
        <a:bodyPr/>
        <a:lstStyle/>
        <a:p>
          <a:endParaRPr lang="en-US"/>
        </a:p>
      </dgm:t>
    </dgm:pt>
    <dgm:pt modelId="{46F03927-10D4-4BFD-9228-3CADC0512EEB}" type="pres">
      <dgm:prSet presAssocID="{817AE0B0-BB0B-43E0-AACE-F5E02036A9E5}" presName="sp" presStyleCnt="0"/>
      <dgm:spPr/>
    </dgm:pt>
    <dgm:pt modelId="{AD007CB1-EEB1-4680-80F9-C1172C201106}" type="pres">
      <dgm:prSet presAssocID="{E016D415-AD19-436C-ABB5-B226F006D8A8}" presName="arrowAndChildren" presStyleCnt="0"/>
      <dgm:spPr/>
    </dgm:pt>
    <dgm:pt modelId="{17D1AEA6-4220-4094-943B-FB102F5C51EB}" type="pres">
      <dgm:prSet presAssocID="{E016D415-AD19-436C-ABB5-B226F006D8A8}" presName="parentTextArrow" presStyleLbl="node1" presStyleIdx="3" presStyleCnt="4"/>
      <dgm:spPr/>
      <dgm:t>
        <a:bodyPr/>
        <a:lstStyle/>
        <a:p>
          <a:endParaRPr lang="en-US"/>
        </a:p>
      </dgm:t>
    </dgm:pt>
  </dgm:ptLst>
  <dgm:cxnLst>
    <dgm:cxn modelId="{0C2745F8-AB7E-4A96-B68F-E2A9873D0B29}" srcId="{63ED1265-F0B2-4FBC-A7A7-0FF5F560876D}" destId="{78594777-EA6F-438F-84DD-CC642F9E2637}" srcOrd="3" destOrd="0" parTransId="{86E8AF22-BD3F-4567-ACF0-BD6BBE51474E}" sibTransId="{A20059E1-2B97-413C-A494-78C440950F3A}"/>
    <dgm:cxn modelId="{77648E2C-FAA0-48E6-AEF8-B4F552453199}" srcId="{63ED1265-F0B2-4FBC-A7A7-0FF5F560876D}" destId="{69A6D0FE-DFB0-4E8F-942B-DD9A2116D2C0}" srcOrd="2" destOrd="0" parTransId="{7B5C654E-B076-4DEB-9102-1091A3971FD4}" sibTransId="{E395E7B0-DB74-43CF-AA87-36CEA417B1DD}"/>
    <dgm:cxn modelId="{1774CE74-25E1-4BA5-AAAA-B2305708FED4}" srcId="{63ED1265-F0B2-4FBC-A7A7-0FF5F560876D}" destId="{E016D415-AD19-436C-ABB5-B226F006D8A8}" srcOrd="0" destOrd="0" parTransId="{34EAD184-E132-40AD-9F57-0A4C4C77AD57}" sibTransId="{817AE0B0-BB0B-43E0-AACE-F5E02036A9E5}"/>
    <dgm:cxn modelId="{9CD54A92-34A7-4E12-A121-0C4AF3365907}" type="presOf" srcId="{69A6D0FE-DFB0-4E8F-942B-DD9A2116D2C0}" destId="{705AE5C5-D8B5-41EC-81C7-C506C4A7C5F1}" srcOrd="0" destOrd="0" presId="urn:microsoft.com/office/officeart/2005/8/layout/process4"/>
    <dgm:cxn modelId="{0BDEC070-6B03-43ED-8B59-7C01379FC23A}" srcId="{63ED1265-F0B2-4FBC-A7A7-0FF5F560876D}" destId="{04E7347C-454B-4FEF-A3F4-8090FF1D399E}" srcOrd="1" destOrd="0" parTransId="{C9EA2047-9D07-4ABB-B0E8-CCB26B6FCB91}" sibTransId="{29BF12C9-AF17-4B9F-83AD-6E6174C929ED}"/>
    <dgm:cxn modelId="{CE9541EB-0920-467D-8A50-C504FE86AA27}" type="presOf" srcId="{78594777-EA6F-438F-84DD-CC642F9E2637}" destId="{9F2B3713-69F7-493A-B682-EE4BCD028052}" srcOrd="0" destOrd="0" presId="urn:microsoft.com/office/officeart/2005/8/layout/process4"/>
    <dgm:cxn modelId="{3C2B7EA5-DECD-41C7-A3D7-D879DF62E346}" type="presOf" srcId="{04E7347C-454B-4FEF-A3F4-8090FF1D399E}" destId="{9586D2C1-0155-4E81-9275-D824E95A27EF}" srcOrd="0" destOrd="0" presId="urn:microsoft.com/office/officeart/2005/8/layout/process4"/>
    <dgm:cxn modelId="{18B0A018-BDF8-4F72-8259-FF04548AF42E}" type="presOf" srcId="{E016D415-AD19-436C-ABB5-B226F006D8A8}" destId="{17D1AEA6-4220-4094-943B-FB102F5C51EB}" srcOrd="0" destOrd="0" presId="urn:microsoft.com/office/officeart/2005/8/layout/process4"/>
    <dgm:cxn modelId="{84493F78-AAE0-4AD2-A438-CE3FEDF326D7}" type="presOf" srcId="{63ED1265-F0B2-4FBC-A7A7-0FF5F560876D}" destId="{9803EE3D-74F3-49DB-8202-0A3FB7F6175B}" srcOrd="0" destOrd="0" presId="urn:microsoft.com/office/officeart/2005/8/layout/process4"/>
    <dgm:cxn modelId="{F6285EA3-0027-4AC2-96B2-83F28AFBDF32}" type="presParOf" srcId="{9803EE3D-74F3-49DB-8202-0A3FB7F6175B}" destId="{E578A177-96DA-47D6-95B8-BB7A986D798D}" srcOrd="0" destOrd="0" presId="urn:microsoft.com/office/officeart/2005/8/layout/process4"/>
    <dgm:cxn modelId="{E1F40AE6-305C-403B-843C-EFD13219BEAF}" type="presParOf" srcId="{E578A177-96DA-47D6-95B8-BB7A986D798D}" destId="{9F2B3713-69F7-493A-B682-EE4BCD028052}" srcOrd="0" destOrd="0" presId="urn:microsoft.com/office/officeart/2005/8/layout/process4"/>
    <dgm:cxn modelId="{D0C3F54A-9A84-4981-B89F-8A768EBE3527}" type="presParOf" srcId="{9803EE3D-74F3-49DB-8202-0A3FB7F6175B}" destId="{72C11A33-DB27-4FD7-8853-32A76A6FE546}" srcOrd="1" destOrd="0" presId="urn:microsoft.com/office/officeart/2005/8/layout/process4"/>
    <dgm:cxn modelId="{3A30483A-8171-416C-933D-CE7559146009}" type="presParOf" srcId="{9803EE3D-74F3-49DB-8202-0A3FB7F6175B}" destId="{A64E1986-9107-41C9-83A6-5CB3F7FFD0EA}" srcOrd="2" destOrd="0" presId="urn:microsoft.com/office/officeart/2005/8/layout/process4"/>
    <dgm:cxn modelId="{0A88AE46-E334-4ACE-928E-6A3B7665BEF0}" type="presParOf" srcId="{A64E1986-9107-41C9-83A6-5CB3F7FFD0EA}" destId="{705AE5C5-D8B5-41EC-81C7-C506C4A7C5F1}" srcOrd="0" destOrd="0" presId="urn:microsoft.com/office/officeart/2005/8/layout/process4"/>
    <dgm:cxn modelId="{64AE95F9-0795-44A0-9033-073178B7C92F}" type="presParOf" srcId="{9803EE3D-74F3-49DB-8202-0A3FB7F6175B}" destId="{DAA400B0-0CC2-4B49-BE33-4BB382D7FC61}" srcOrd="3" destOrd="0" presId="urn:microsoft.com/office/officeart/2005/8/layout/process4"/>
    <dgm:cxn modelId="{E68FBF72-04AD-4912-A842-1B7F8108BF72}" type="presParOf" srcId="{9803EE3D-74F3-49DB-8202-0A3FB7F6175B}" destId="{5EAEDDBC-ED4F-4E20-8698-6A5D8BEC0F1E}" srcOrd="4" destOrd="0" presId="urn:microsoft.com/office/officeart/2005/8/layout/process4"/>
    <dgm:cxn modelId="{62C4DCAF-4455-4D9C-8733-8A12699D04C0}" type="presParOf" srcId="{5EAEDDBC-ED4F-4E20-8698-6A5D8BEC0F1E}" destId="{9586D2C1-0155-4E81-9275-D824E95A27EF}" srcOrd="0" destOrd="0" presId="urn:microsoft.com/office/officeart/2005/8/layout/process4"/>
    <dgm:cxn modelId="{31AB8B68-8006-469F-8207-F04F08197B8D}" type="presParOf" srcId="{9803EE3D-74F3-49DB-8202-0A3FB7F6175B}" destId="{46F03927-10D4-4BFD-9228-3CADC0512EEB}" srcOrd="5" destOrd="0" presId="urn:microsoft.com/office/officeart/2005/8/layout/process4"/>
    <dgm:cxn modelId="{D808708F-837F-440B-8960-D42675B58CE8}" type="presParOf" srcId="{9803EE3D-74F3-49DB-8202-0A3FB7F6175B}" destId="{AD007CB1-EEB1-4680-80F9-C1172C201106}" srcOrd="6" destOrd="0" presId="urn:microsoft.com/office/officeart/2005/8/layout/process4"/>
    <dgm:cxn modelId="{9AF94C2F-E134-44AA-B155-D7FAAD41BB00}" type="presParOf" srcId="{AD007CB1-EEB1-4680-80F9-C1172C201106}" destId="{17D1AEA6-4220-4094-943B-FB102F5C51EB}" srcOrd="0" destOrd="0" presId="urn:microsoft.com/office/officeart/2005/8/layout/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77A25AA-1093-4B04-9195-48C819BCDF5A}" type="doc">
      <dgm:prSet loTypeId="urn:microsoft.com/office/officeart/2005/8/layout/process4" loCatId="list" qsTypeId="urn:microsoft.com/office/officeart/2005/8/quickstyle/3d3" qsCatId="3D" csTypeId="urn:microsoft.com/office/officeart/2005/8/colors/colorful3" csCatId="colorful" phldr="1"/>
      <dgm:spPr/>
      <dgm:t>
        <a:bodyPr/>
        <a:lstStyle/>
        <a:p>
          <a:endParaRPr lang="en-IN"/>
        </a:p>
      </dgm:t>
    </dgm:pt>
    <dgm:pt modelId="{F26C6A7B-E08F-460F-8D0E-556158611FFD}">
      <dgm:prSet phldrT="[Text]"/>
      <dgm:spPr/>
      <dgm:t>
        <a:bodyPr/>
        <a:lstStyle/>
        <a:p>
          <a:r>
            <a:rPr lang="en-IN" dirty="0"/>
            <a:t>HELPFUL IN PRICE FIXATION</a:t>
          </a:r>
        </a:p>
      </dgm:t>
    </dgm:pt>
    <dgm:pt modelId="{C3F201DE-2D83-4713-87AE-6990D7717057}" type="parTrans" cxnId="{E5D1D719-09B9-49D2-8468-59060A014D5E}">
      <dgm:prSet/>
      <dgm:spPr/>
      <dgm:t>
        <a:bodyPr/>
        <a:lstStyle/>
        <a:p>
          <a:endParaRPr lang="en-IN"/>
        </a:p>
      </dgm:t>
    </dgm:pt>
    <dgm:pt modelId="{61438FFB-8ED4-44A6-9B0A-E0D6532A7B47}" type="sibTrans" cxnId="{E5D1D719-09B9-49D2-8468-59060A014D5E}">
      <dgm:prSet/>
      <dgm:spPr/>
      <dgm:t>
        <a:bodyPr/>
        <a:lstStyle/>
        <a:p>
          <a:endParaRPr lang="en-IN"/>
        </a:p>
      </dgm:t>
    </dgm:pt>
    <dgm:pt modelId="{1F280D65-911A-4E2D-9230-59E421A8CF6E}">
      <dgm:prSet phldrT="[Text]"/>
      <dgm:spPr/>
      <dgm:t>
        <a:bodyPr/>
        <a:lstStyle/>
        <a:p>
          <a:r>
            <a:rPr lang="en-IN" dirty="0"/>
            <a:t>COST ASCERTAINMENT IS POSSIBLE</a:t>
          </a:r>
        </a:p>
      </dgm:t>
    </dgm:pt>
    <dgm:pt modelId="{9CE21E83-AD38-46D4-B62A-4DBA5131CBA2}" type="parTrans" cxnId="{B7B1D9AF-43C6-4B3F-95D9-2487A8E5DF7A}">
      <dgm:prSet/>
      <dgm:spPr/>
      <dgm:t>
        <a:bodyPr/>
        <a:lstStyle/>
        <a:p>
          <a:endParaRPr lang="en-IN"/>
        </a:p>
      </dgm:t>
    </dgm:pt>
    <dgm:pt modelId="{DB892098-C1B3-40CB-87B2-E160FDD1A1B3}" type="sibTrans" cxnId="{B7B1D9AF-43C6-4B3F-95D9-2487A8E5DF7A}">
      <dgm:prSet/>
      <dgm:spPr/>
      <dgm:t>
        <a:bodyPr/>
        <a:lstStyle/>
        <a:p>
          <a:endParaRPr lang="en-IN"/>
        </a:p>
      </dgm:t>
    </dgm:pt>
    <dgm:pt modelId="{52ECF000-3DF0-461B-A085-70C331101947}">
      <dgm:prSet phldrT="[Text]"/>
      <dgm:spPr/>
      <dgm:t>
        <a:bodyPr/>
        <a:lstStyle/>
        <a:p>
          <a:r>
            <a:rPr lang="en-IN" dirty="0"/>
            <a:t>HELPFUL IN ASSESSING THE PERFORMANCE OF HEADS</a:t>
          </a:r>
        </a:p>
      </dgm:t>
    </dgm:pt>
    <dgm:pt modelId="{31DFD681-9597-4C80-A07E-3321B2ED3FCA}" type="parTrans" cxnId="{1DC70411-52EE-4AD2-9B8F-E9004348112B}">
      <dgm:prSet/>
      <dgm:spPr/>
      <dgm:t>
        <a:bodyPr/>
        <a:lstStyle/>
        <a:p>
          <a:endParaRPr lang="en-IN"/>
        </a:p>
      </dgm:t>
    </dgm:pt>
    <dgm:pt modelId="{97356A64-4DC7-4054-8110-A7E4EBE87A11}" type="sibTrans" cxnId="{1DC70411-52EE-4AD2-9B8F-E9004348112B}">
      <dgm:prSet/>
      <dgm:spPr/>
      <dgm:t>
        <a:bodyPr/>
        <a:lstStyle/>
        <a:p>
          <a:endParaRPr lang="en-IN"/>
        </a:p>
      </dgm:t>
    </dgm:pt>
    <dgm:pt modelId="{F2A70DC8-F471-409F-961A-3E01592599EB}">
      <dgm:prSet/>
      <dgm:spPr/>
      <dgm:t>
        <a:bodyPr/>
        <a:lstStyle/>
        <a:p>
          <a:r>
            <a:rPr lang="en-IN" dirty="0"/>
            <a:t>LOGICAL COMPARISON</a:t>
          </a:r>
        </a:p>
      </dgm:t>
    </dgm:pt>
    <dgm:pt modelId="{0A263D61-62E0-4E81-9510-E8B4568517B9}" type="parTrans" cxnId="{A7E23BE4-5D38-415A-A0EE-5D59D86FFAB7}">
      <dgm:prSet/>
      <dgm:spPr/>
      <dgm:t>
        <a:bodyPr/>
        <a:lstStyle/>
        <a:p>
          <a:endParaRPr lang="en-IN"/>
        </a:p>
      </dgm:t>
    </dgm:pt>
    <dgm:pt modelId="{00A2F5CA-CF3C-4C19-B744-6D682ADAD8D6}" type="sibTrans" cxnId="{A7E23BE4-5D38-415A-A0EE-5D59D86FFAB7}">
      <dgm:prSet/>
      <dgm:spPr/>
      <dgm:t>
        <a:bodyPr/>
        <a:lstStyle/>
        <a:p>
          <a:endParaRPr lang="en-IN"/>
        </a:p>
      </dgm:t>
    </dgm:pt>
    <dgm:pt modelId="{AD40F7E4-8EB5-4A9B-8DD8-8DB75A12C33F}" type="pres">
      <dgm:prSet presAssocID="{F77A25AA-1093-4B04-9195-48C819BCDF5A}" presName="Name0" presStyleCnt="0">
        <dgm:presLayoutVars>
          <dgm:dir/>
          <dgm:animLvl val="lvl"/>
          <dgm:resizeHandles val="exact"/>
        </dgm:presLayoutVars>
      </dgm:prSet>
      <dgm:spPr/>
      <dgm:t>
        <a:bodyPr/>
        <a:lstStyle/>
        <a:p>
          <a:endParaRPr lang="en-US"/>
        </a:p>
      </dgm:t>
    </dgm:pt>
    <dgm:pt modelId="{5E3FB6B9-4E1A-453E-B272-0AAE3EEFC283}" type="pres">
      <dgm:prSet presAssocID="{F2A70DC8-F471-409F-961A-3E01592599EB}" presName="boxAndChildren" presStyleCnt="0"/>
      <dgm:spPr/>
    </dgm:pt>
    <dgm:pt modelId="{6A495F42-C80E-4982-9CF0-B5A6E156D119}" type="pres">
      <dgm:prSet presAssocID="{F2A70DC8-F471-409F-961A-3E01592599EB}" presName="parentTextBox" presStyleLbl="node1" presStyleIdx="0" presStyleCnt="4"/>
      <dgm:spPr/>
      <dgm:t>
        <a:bodyPr/>
        <a:lstStyle/>
        <a:p>
          <a:endParaRPr lang="en-US"/>
        </a:p>
      </dgm:t>
    </dgm:pt>
    <dgm:pt modelId="{1467CAA3-43FD-4F0C-80C6-5BB057C09639}" type="pres">
      <dgm:prSet presAssocID="{97356A64-4DC7-4054-8110-A7E4EBE87A11}" presName="sp" presStyleCnt="0"/>
      <dgm:spPr/>
    </dgm:pt>
    <dgm:pt modelId="{213E4DBB-0807-467E-A003-07BC483833D6}" type="pres">
      <dgm:prSet presAssocID="{52ECF000-3DF0-461B-A085-70C331101947}" presName="arrowAndChildren" presStyleCnt="0"/>
      <dgm:spPr/>
    </dgm:pt>
    <dgm:pt modelId="{9D1F7B07-AA3B-40B0-A9D4-5B7E5783487B}" type="pres">
      <dgm:prSet presAssocID="{52ECF000-3DF0-461B-A085-70C331101947}" presName="parentTextArrow" presStyleLbl="node1" presStyleIdx="1" presStyleCnt="4"/>
      <dgm:spPr/>
      <dgm:t>
        <a:bodyPr/>
        <a:lstStyle/>
        <a:p>
          <a:endParaRPr lang="en-US"/>
        </a:p>
      </dgm:t>
    </dgm:pt>
    <dgm:pt modelId="{DD3ED7C7-6C9A-43CF-8296-0AA36755318B}" type="pres">
      <dgm:prSet presAssocID="{DB892098-C1B3-40CB-87B2-E160FDD1A1B3}" presName="sp" presStyleCnt="0"/>
      <dgm:spPr/>
    </dgm:pt>
    <dgm:pt modelId="{D2E90094-DA97-48E3-AE63-BF84D2E13D6B}" type="pres">
      <dgm:prSet presAssocID="{1F280D65-911A-4E2D-9230-59E421A8CF6E}" presName="arrowAndChildren" presStyleCnt="0"/>
      <dgm:spPr/>
    </dgm:pt>
    <dgm:pt modelId="{6190E6FE-AB87-40A1-B007-6EDA61A50689}" type="pres">
      <dgm:prSet presAssocID="{1F280D65-911A-4E2D-9230-59E421A8CF6E}" presName="parentTextArrow" presStyleLbl="node1" presStyleIdx="2" presStyleCnt="4"/>
      <dgm:spPr/>
      <dgm:t>
        <a:bodyPr/>
        <a:lstStyle/>
        <a:p>
          <a:endParaRPr lang="en-US"/>
        </a:p>
      </dgm:t>
    </dgm:pt>
    <dgm:pt modelId="{AECAD0AA-041C-4B07-ADD1-EB3AE286DA95}" type="pres">
      <dgm:prSet presAssocID="{61438FFB-8ED4-44A6-9B0A-E0D6532A7B47}" presName="sp" presStyleCnt="0"/>
      <dgm:spPr/>
    </dgm:pt>
    <dgm:pt modelId="{359A8940-8873-42FA-9987-BF9C78C3A257}" type="pres">
      <dgm:prSet presAssocID="{F26C6A7B-E08F-460F-8D0E-556158611FFD}" presName="arrowAndChildren" presStyleCnt="0"/>
      <dgm:spPr/>
    </dgm:pt>
    <dgm:pt modelId="{E1567A07-FAEB-458A-BB7B-5634F3FCD138}" type="pres">
      <dgm:prSet presAssocID="{F26C6A7B-E08F-460F-8D0E-556158611FFD}" presName="parentTextArrow" presStyleLbl="node1" presStyleIdx="3" presStyleCnt="4"/>
      <dgm:spPr/>
      <dgm:t>
        <a:bodyPr/>
        <a:lstStyle/>
        <a:p>
          <a:endParaRPr lang="en-US"/>
        </a:p>
      </dgm:t>
    </dgm:pt>
  </dgm:ptLst>
  <dgm:cxnLst>
    <dgm:cxn modelId="{EB1ED0A7-3812-474C-B813-E1621FFDF037}" type="presOf" srcId="{F26C6A7B-E08F-460F-8D0E-556158611FFD}" destId="{E1567A07-FAEB-458A-BB7B-5634F3FCD138}" srcOrd="0" destOrd="0" presId="urn:microsoft.com/office/officeart/2005/8/layout/process4"/>
    <dgm:cxn modelId="{B7B1D9AF-43C6-4B3F-95D9-2487A8E5DF7A}" srcId="{F77A25AA-1093-4B04-9195-48C819BCDF5A}" destId="{1F280D65-911A-4E2D-9230-59E421A8CF6E}" srcOrd="1" destOrd="0" parTransId="{9CE21E83-AD38-46D4-B62A-4DBA5131CBA2}" sibTransId="{DB892098-C1B3-40CB-87B2-E160FDD1A1B3}"/>
    <dgm:cxn modelId="{A7E23BE4-5D38-415A-A0EE-5D59D86FFAB7}" srcId="{F77A25AA-1093-4B04-9195-48C819BCDF5A}" destId="{F2A70DC8-F471-409F-961A-3E01592599EB}" srcOrd="3" destOrd="0" parTransId="{0A263D61-62E0-4E81-9510-E8B4568517B9}" sibTransId="{00A2F5CA-CF3C-4C19-B744-6D682ADAD8D6}"/>
    <dgm:cxn modelId="{1DC70411-52EE-4AD2-9B8F-E9004348112B}" srcId="{F77A25AA-1093-4B04-9195-48C819BCDF5A}" destId="{52ECF000-3DF0-461B-A085-70C331101947}" srcOrd="2" destOrd="0" parTransId="{31DFD681-9597-4C80-A07E-3321B2ED3FCA}" sibTransId="{97356A64-4DC7-4054-8110-A7E4EBE87A11}"/>
    <dgm:cxn modelId="{356001EC-55B4-4236-909D-F35B24E74A35}" type="presOf" srcId="{1F280D65-911A-4E2D-9230-59E421A8CF6E}" destId="{6190E6FE-AB87-40A1-B007-6EDA61A50689}" srcOrd="0" destOrd="0" presId="urn:microsoft.com/office/officeart/2005/8/layout/process4"/>
    <dgm:cxn modelId="{9227595A-8133-4C4C-95C4-7A2A1CAB9596}" type="presOf" srcId="{F77A25AA-1093-4B04-9195-48C819BCDF5A}" destId="{AD40F7E4-8EB5-4A9B-8DD8-8DB75A12C33F}" srcOrd="0" destOrd="0" presId="urn:microsoft.com/office/officeart/2005/8/layout/process4"/>
    <dgm:cxn modelId="{23AF4F4F-1950-4264-953B-BEE921A31400}" type="presOf" srcId="{F2A70DC8-F471-409F-961A-3E01592599EB}" destId="{6A495F42-C80E-4982-9CF0-B5A6E156D119}" srcOrd="0" destOrd="0" presId="urn:microsoft.com/office/officeart/2005/8/layout/process4"/>
    <dgm:cxn modelId="{B0283C61-6B4E-4A16-BC78-BE76C707F7CE}" type="presOf" srcId="{52ECF000-3DF0-461B-A085-70C331101947}" destId="{9D1F7B07-AA3B-40B0-A9D4-5B7E5783487B}" srcOrd="0" destOrd="0" presId="urn:microsoft.com/office/officeart/2005/8/layout/process4"/>
    <dgm:cxn modelId="{E5D1D719-09B9-49D2-8468-59060A014D5E}" srcId="{F77A25AA-1093-4B04-9195-48C819BCDF5A}" destId="{F26C6A7B-E08F-460F-8D0E-556158611FFD}" srcOrd="0" destOrd="0" parTransId="{C3F201DE-2D83-4713-87AE-6990D7717057}" sibTransId="{61438FFB-8ED4-44A6-9B0A-E0D6532A7B47}"/>
    <dgm:cxn modelId="{577ACB31-0ED1-4C55-8516-15D8E24B6BA1}" type="presParOf" srcId="{AD40F7E4-8EB5-4A9B-8DD8-8DB75A12C33F}" destId="{5E3FB6B9-4E1A-453E-B272-0AAE3EEFC283}" srcOrd="0" destOrd="0" presId="urn:microsoft.com/office/officeart/2005/8/layout/process4"/>
    <dgm:cxn modelId="{AE8E1BCD-F686-474D-8A7A-668D1C25663A}" type="presParOf" srcId="{5E3FB6B9-4E1A-453E-B272-0AAE3EEFC283}" destId="{6A495F42-C80E-4982-9CF0-B5A6E156D119}" srcOrd="0" destOrd="0" presId="urn:microsoft.com/office/officeart/2005/8/layout/process4"/>
    <dgm:cxn modelId="{9E923D56-705E-499F-924E-D7BC52D3182D}" type="presParOf" srcId="{AD40F7E4-8EB5-4A9B-8DD8-8DB75A12C33F}" destId="{1467CAA3-43FD-4F0C-80C6-5BB057C09639}" srcOrd="1" destOrd="0" presId="urn:microsoft.com/office/officeart/2005/8/layout/process4"/>
    <dgm:cxn modelId="{0A8B9A0B-80EF-4927-8FF3-CAD1DB3D65B1}" type="presParOf" srcId="{AD40F7E4-8EB5-4A9B-8DD8-8DB75A12C33F}" destId="{213E4DBB-0807-467E-A003-07BC483833D6}" srcOrd="2" destOrd="0" presId="urn:microsoft.com/office/officeart/2005/8/layout/process4"/>
    <dgm:cxn modelId="{13D5E4DF-0D53-48C4-AA6F-5656F940D2CA}" type="presParOf" srcId="{213E4DBB-0807-467E-A003-07BC483833D6}" destId="{9D1F7B07-AA3B-40B0-A9D4-5B7E5783487B}" srcOrd="0" destOrd="0" presId="urn:microsoft.com/office/officeart/2005/8/layout/process4"/>
    <dgm:cxn modelId="{3B7E24B2-4E66-4C09-93C3-14797DA05302}" type="presParOf" srcId="{AD40F7E4-8EB5-4A9B-8DD8-8DB75A12C33F}" destId="{DD3ED7C7-6C9A-43CF-8296-0AA36755318B}" srcOrd="3" destOrd="0" presId="urn:microsoft.com/office/officeart/2005/8/layout/process4"/>
    <dgm:cxn modelId="{68920AAA-2C2D-4B49-B246-49D4130B30FC}" type="presParOf" srcId="{AD40F7E4-8EB5-4A9B-8DD8-8DB75A12C33F}" destId="{D2E90094-DA97-48E3-AE63-BF84D2E13D6B}" srcOrd="4" destOrd="0" presId="urn:microsoft.com/office/officeart/2005/8/layout/process4"/>
    <dgm:cxn modelId="{2A72F1FF-886B-41FD-993B-DB60A43027C0}" type="presParOf" srcId="{D2E90094-DA97-48E3-AE63-BF84D2E13D6B}" destId="{6190E6FE-AB87-40A1-B007-6EDA61A50689}" srcOrd="0" destOrd="0" presId="urn:microsoft.com/office/officeart/2005/8/layout/process4"/>
    <dgm:cxn modelId="{8B50BAAD-04CB-4F76-A80E-F1697F4188A6}" type="presParOf" srcId="{AD40F7E4-8EB5-4A9B-8DD8-8DB75A12C33F}" destId="{AECAD0AA-041C-4B07-ADD1-EB3AE286DA95}" srcOrd="5" destOrd="0" presId="urn:microsoft.com/office/officeart/2005/8/layout/process4"/>
    <dgm:cxn modelId="{0BE37C27-3B91-4AA8-928F-EAD4B8AE4DA9}" type="presParOf" srcId="{AD40F7E4-8EB5-4A9B-8DD8-8DB75A12C33F}" destId="{359A8940-8873-42FA-9987-BF9C78C3A257}" srcOrd="6" destOrd="0" presId="urn:microsoft.com/office/officeart/2005/8/layout/process4"/>
    <dgm:cxn modelId="{F3015473-4EB9-4A95-80EE-161DD274B944}" type="presParOf" srcId="{359A8940-8873-42FA-9987-BF9C78C3A257}" destId="{E1567A07-FAEB-458A-BB7B-5634F3FCD138}" srcOrd="0" destOrd="0" presId="urn:microsoft.com/office/officeart/2005/8/layout/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DF84983-7671-4CD9-B674-0EE34EAFF4FD}">
      <dsp:nvSpPr>
        <dsp:cNvPr id="0" name=""/>
        <dsp:cNvSpPr/>
      </dsp:nvSpPr>
      <dsp:spPr>
        <a:xfrm>
          <a:off x="1833742" y="668065"/>
          <a:ext cx="4460515" cy="4460515"/>
        </a:xfrm>
        <a:prstGeom prst="blockArc">
          <a:avLst>
            <a:gd name="adj1" fmla="val 11880000"/>
            <a:gd name="adj2" fmla="val 16200000"/>
            <a:gd name="adj3" fmla="val 4637"/>
          </a:avLst>
        </a:prstGeom>
        <a:solidFill>
          <a:schemeClr val="accent3">
            <a:hueOff val="-12328166"/>
            <a:satOff val="12562"/>
            <a:lumOff val="-235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8043B17-A5D5-4005-B5D8-87C86A8728B3}">
      <dsp:nvSpPr>
        <dsp:cNvPr id="0" name=""/>
        <dsp:cNvSpPr/>
      </dsp:nvSpPr>
      <dsp:spPr>
        <a:xfrm>
          <a:off x="1833742" y="668065"/>
          <a:ext cx="4460515" cy="4460515"/>
        </a:xfrm>
        <a:prstGeom prst="blockArc">
          <a:avLst>
            <a:gd name="adj1" fmla="val 7560000"/>
            <a:gd name="adj2" fmla="val 11880000"/>
            <a:gd name="adj3" fmla="val 4637"/>
          </a:avLst>
        </a:prstGeom>
        <a:solidFill>
          <a:schemeClr val="accent3">
            <a:hueOff val="-9246125"/>
            <a:satOff val="9422"/>
            <a:lumOff val="-176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635BA79-5E31-4EE5-8088-CA87BFC7FAE4}">
      <dsp:nvSpPr>
        <dsp:cNvPr id="0" name=""/>
        <dsp:cNvSpPr/>
      </dsp:nvSpPr>
      <dsp:spPr>
        <a:xfrm>
          <a:off x="1833742" y="668065"/>
          <a:ext cx="4460515" cy="4460515"/>
        </a:xfrm>
        <a:prstGeom prst="blockArc">
          <a:avLst>
            <a:gd name="adj1" fmla="val 3240000"/>
            <a:gd name="adj2" fmla="val 7560000"/>
            <a:gd name="adj3" fmla="val 4637"/>
          </a:avLst>
        </a:prstGeom>
        <a:solidFill>
          <a:schemeClr val="accent3">
            <a:hueOff val="-6164083"/>
            <a:satOff val="6281"/>
            <a:lumOff val="-117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73D6B82-A865-4E79-8B2F-FC43FF24B48D}">
      <dsp:nvSpPr>
        <dsp:cNvPr id="0" name=""/>
        <dsp:cNvSpPr/>
      </dsp:nvSpPr>
      <dsp:spPr>
        <a:xfrm>
          <a:off x="1833742" y="668065"/>
          <a:ext cx="4460515" cy="4460515"/>
        </a:xfrm>
        <a:prstGeom prst="blockArc">
          <a:avLst>
            <a:gd name="adj1" fmla="val 20520000"/>
            <a:gd name="adj2" fmla="val 3240000"/>
            <a:gd name="adj3" fmla="val 4637"/>
          </a:avLst>
        </a:prstGeom>
        <a:solidFill>
          <a:schemeClr val="accent3">
            <a:hueOff val="-3082042"/>
            <a:satOff val="3141"/>
            <a:lumOff val="-58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7762358-8D44-4AA8-BD74-29450D6B4EF7}">
      <dsp:nvSpPr>
        <dsp:cNvPr id="0" name=""/>
        <dsp:cNvSpPr/>
      </dsp:nvSpPr>
      <dsp:spPr>
        <a:xfrm>
          <a:off x="1833742" y="668065"/>
          <a:ext cx="4460515" cy="4460515"/>
        </a:xfrm>
        <a:prstGeom prst="blockArc">
          <a:avLst>
            <a:gd name="adj1" fmla="val 16200000"/>
            <a:gd name="adj2" fmla="val 20520000"/>
            <a:gd name="adj3" fmla="val 4637"/>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73B6B11-EE81-4FDF-95FB-423CD6C62807}">
      <dsp:nvSpPr>
        <dsp:cNvPr id="0" name=""/>
        <dsp:cNvSpPr/>
      </dsp:nvSpPr>
      <dsp:spPr>
        <a:xfrm>
          <a:off x="3038078" y="1872401"/>
          <a:ext cx="2051843" cy="2051843"/>
        </a:xfrm>
        <a:prstGeom prst="ellips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IN" sz="2200" kern="1200" dirty="0"/>
            <a:t>FEATURES OF FLAXIBLE BUDGET</a:t>
          </a:r>
        </a:p>
      </dsp:txBody>
      <dsp:txXfrm>
        <a:off x="3038078" y="1872401"/>
        <a:ext cx="2051843" cy="2051843"/>
      </dsp:txXfrm>
    </dsp:sp>
    <dsp:sp modelId="{01D3DDC2-14B7-4AB2-BD62-C6F3484FCD72}">
      <dsp:nvSpPr>
        <dsp:cNvPr id="0" name=""/>
        <dsp:cNvSpPr/>
      </dsp:nvSpPr>
      <dsp:spPr>
        <a:xfrm>
          <a:off x="3345854" y="1626"/>
          <a:ext cx="1436290" cy="1436290"/>
        </a:xfrm>
        <a:prstGeom prst="ellipse">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IN" sz="2000" kern="1200" dirty="0"/>
            <a:t>WIDE RANGE</a:t>
          </a:r>
        </a:p>
      </dsp:txBody>
      <dsp:txXfrm>
        <a:off x="3345854" y="1626"/>
        <a:ext cx="1436290" cy="1436290"/>
      </dsp:txXfrm>
    </dsp:sp>
    <dsp:sp modelId="{6D45B8D7-078A-43C2-9ED0-8D764EB5117D}">
      <dsp:nvSpPr>
        <dsp:cNvPr id="0" name=""/>
        <dsp:cNvSpPr/>
      </dsp:nvSpPr>
      <dsp:spPr>
        <a:xfrm>
          <a:off x="5417780" y="1506968"/>
          <a:ext cx="1436290" cy="1436290"/>
        </a:xfrm>
        <a:prstGeom prst="ellipse">
          <a:avLst/>
        </a:prstGeom>
        <a:solidFill>
          <a:schemeClr val="accent3">
            <a:hueOff val="-3082042"/>
            <a:satOff val="3141"/>
            <a:lumOff val="-58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IN" sz="1800" kern="1200" dirty="0"/>
            <a:t>FLEXIBILITY</a:t>
          </a:r>
        </a:p>
      </dsp:txBody>
      <dsp:txXfrm>
        <a:off x="5417780" y="1506968"/>
        <a:ext cx="1436290" cy="1436290"/>
      </dsp:txXfrm>
    </dsp:sp>
    <dsp:sp modelId="{6D3C2A4F-9871-4B99-B136-5250621FB117}">
      <dsp:nvSpPr>
        <dsp:cNvPr id="0" name=""/>
        <dsp:cNvSpPr/>
      </dsp:nvSpPr>
      <dsp:spPr>
        <a:xfrm>
          <a:off x="4626375" y="3942663"/>
          <a:ext cx="1436290" cy="1436290"/>
        </a:xfrm>
        <a:prstGeom prst="ellipse">
          <a:avLst/>
        </a:prstGeom>
        <a:solidFill>
          <a:schemeClr val="accent3">
            <a:hueOff val="-6164083"/>
            <a:satOff val="6281"/>
            <a:lumOff val="-117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IN" sz="1200" kern="1200" dirty="0"/>
            <a:t>CHANGE IN</a:t>
          </a:r>
        </a:p>
        <a:p>
          <a:pPr lvl="0" algn="ctr" defTabSz="533400">
            <a:lnSpc>
              <a:spcPct val="90000"/>
            </a:lnSpc>
            <a:spcBef>
              <a:spcPct val="0"/>
            </a:spcBef>
            <a:spcAft>
              <a:spcPct val="35000"/>
            </a:spcAft>
          </a:pPr>
          <a:r>
            <a:rPr lang="en-IN" sz="1200" kern="1200" dirty="0"/>
            <a:t>THE VOLUME</a:t>
          </a:r>
        </a:p>
        <a:p>
          <a:pPr lvl="0" algn="ctr" defTabSz="533400">
            <a:lnSpc>
              <a:spcPct val="90000"/>
            </a:lnSpc>
            <a:spcBef>
              <a:spcPct val="0"/>
            </a:spcBef>
            <a:spcAft>
              <a:spcPct val="35000"/>
            </a:spcAft>
          </a:pPr>
          <a:r>
            <a:rPr lang="en-IN" sz="1200" kern="1200" dirty="0"/>
            <a:t>OF</a:t>
          </a:r>
        </a:p>
        <a:p>
          <a:pPr lvl="0" algn="ctr" defTabSz="533400">
            <a:lnSpc>
              <a:spcPct val="90000"/>
            </a:lnSpc>
            <a:spcBef>
              <a:spcPct val="0"/>
            </a:spcBef>
            <a:spcAft>
              <a:spcPct val="35000"/>
            </a:spcAft>
          </a:pPr>
          <a:r>
            <a:rPr lang="en-IN" sz="1200" kern="1200" dirty="0"/>
            <a:t>ACTIVITY</a:t>
          </a:r>
        </a:p>
      </dsp:txBody>
      <dsp:txXfrm>
        <a:off x="4626375" y="3942663"/>
        <a:ext cx="1436290" cy="1436290"/>
      </dsp:txXfrm>
    </dsp:sp>
    <dsp:sp modelId="{A946EA46-588D-4F48-BAB3-06AA3C01BBBF}">
      <dsp:nvSpPr>
        <dsp:cNvPr id="0" name=""/>
        <dsp:cNvSpPr/>
      </dsp:nvSpPr>
      <dsp:spPr>
        <a:xfrm>
          <a:off x="2065334" y="3942663"/>
          <a:ext cx="1436290" cy="1436290"/>
        </a:xfrm>
        <a:prstGeom prst="ellipse">
          <a:avLst/>
        </a:prstGeom>
        <a:solidFill>
          <a:schemeClr val="accent3">
            <a:hueOff val="-9246125"/>
            <a:satOff val="9422"/>
            <a:lumOff val="-176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IN" sz="1200" kern="1200" dirty="0"/>
            <a:t>REPLACE</a:t>
          </a:r>
        </a:p>
        <a:p>
          <a:pPr lvl="0" algn="ctr" defTabSz="533400">
            <a:lnSpc>
              <a:spcPct val="90000"/>
            </a:lnSpc>
            <a:spcBef>
              <a:spcPct val="0"/>
            </a:spcBef>
            <a:spcAft>
              <a:spcPct val="35000"/>
            </a:spcAft>
          </a:pPr>
          <a:r>
            <a:rPr lang="en-IN" sz="1200" kern="1200" dirty="0"/>
            <a:t>STATIC</a:t>
          </a:r>
        </a:p>
        <a:p>
          <a:pPr lvl="0" algn="ctr" defTabSz="533400">
            <a:lnSpc>
              <a:spcPct val="90000"/>
            </a:lnSpc>
            <a:spcBef>
              <a:spcPct val="0"/>
            </a:spcBef>
            <a:spcAft>
              <a:spcPct val="35000"/>
            </a:spcAft>
          </a:pPr>
          <a:r>
            <a:rPr lang="en-IN" sz="1200" kern="1200" dirty="0"/>
            <a:t>BUDGET</a:t>
          </a:r>
        </a:p>
      </dsp:txBody>
      <dsp:txXfrm>
        <a:off x="2065334" y="3942663"/>
        <a:ext cx="1436290" cy="1436290"/>
      </dsp:txXfrm>
    </dsp:sp>
    <dsp:sp modelId="{F5BD7623-1DD5-4F60-9DA6-A4E6B42F15C4}">
      <dsp:nvSpPr>
        <dsp:cNvPr id="0" name=""/>
        <dsp:cNvSpPr/>
      </dsp:nvSpPr>
      <dsp:spPr>
        <a:xfrm>
          <a:off x="1273929" y="1506968"/>
          <a:ext cx="1436290" cy="1436290"/>
        </a:xfrm>
        <a:prstGeom prst="ellipse">
          <a:avLst/>
        </a:prstGeom>
        <a:solidFill>
          <a:schemeClr val="accent3">
            <a:hueOff val="-12328166"/>
            <a:satOff val="12562"/>
            <a:lumOff val="-235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IN" sz="1000" b="0" kern="1200" dirty="0"/>
            <a:t>PERFORMANCE</a:t>
          </a:r>
        </a:p>
        <a:p>
          <a:pPr lvl="0" algn="ctr" defTabSz="444500">
            <a:lnSpc>
              <a:spcPct val="90000"/>
            </a:lnSpc>
            <a:spcBef>
              <a:spcPct val="0"/>
            </a:spcBef>
            <a:spcAft>
              <a:spcPct val="35000"/>
            </a:spcAft>
          </a:pPr>
          <a:r>
            <a:rPr lang="en-IN" sz="1000" b="0" kern="1200" dirty="0"/>
            <a:t>MEASUREMENT</a:t>
          </a:r>
        </a:p>
        <a:p>
          <a:pPr lvl="0" algn="ctr" defTabSz="444500">
            <a:lnSpc>
              <a:spcPct val="90000"/>
            </a:lnSpc>
            <a:spcBef>
              <a:spcPct val="0"/>
            </a:spcBef>
            <a:spcAft>
              <a:spcPct val="35000"/>
            </a:spcAft>
          </a:pPr>
          <a:r>
            <a:rPr lang="en-IN" sz="1000" b="1" kern="1200" dirty="0"/>
            <a:t>AND</a:t>
          </a:r>
        </a:p>
        <a:p>
          <a:pPr lvl="0" algn="ctr" defTabSz="444500">
            <a:lnSpc>
              <a:spcPct val="90000"/>
            </a:lnSpc>
            <a:spcBef>
              <a:spcPct val="0"/>
            </a:spcBef>
            <a:spcAft>
              <a:spcPct val="35000"/>
            </a:spcAft>
          </a:pPr>
          <a:r>
            <a:rPr lang="en-IN" sz="1000" b="1" kern="1200" dirty="0"/>
            <a:t>EVALUATION</a:t>
          </a:r>
        </a:p>
        <a:p>
          <a:pPr lvl="0" algn="ctr" defTabSz="444500">
            <a:lnSpc>
              <a:spcPct val="90000"/>
            </a:lnSpc>
            <a:spcBef>
              <a:spcPct val="0"/>
            </a:spcBef>
            <a:spcAft>
              <a:spcPct val="35000"/>
            </a:spcAft>
          </a:pPr>
          <a:endParaRPr lang="en-IN" sz="1000" b="1" kern="1200" dirty="0"/>
        </a:p>
        <a:p>
          <a:pPr lvl="0" algn="ctr" defTabSz="444500">
            <a:lnSpc>
              <a:spcPct val="90000"/>
            </a:lnSpc>
            <a:spcBef>
              <a:spcPct val="0"/>
            </a:spcBef>
            <a:spcAft>
              <a:spcPct val="35000"/>
            </a:spcAft>
          </a:pPr>
          <a:endParaRPr lang="en-IN" sz="1000" b="1" kern="1200" dirty="0"/>
        </a:p>
      </dsp:txBody>
      <dsp:txXfrm>
        <a:off x="1273929" y="1506968"/>
        <a:ext cx="1436290" cy="143629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F2B3713-69F7-493A-B682-EE4BCD028052}">
      <dsp:nvSpPr>
        <dsp:cNvPr id="0" name=""/>
        <dsp:cNvSpPr/>
      </dsp:nvSpPr>
      <dsp:spPr>
        <a:xfrm>
          <a:off x="0" y="4444481"/>
          <a:ext cx="8128000" cy="972343"/>
        </a:xfrm>
        <a:prstGeom prst="rect">
          <a:avLst/>
        </a:prstGeom>
        <a:solidFill>
          <a:schemeClr val="accent2">
            <a:hueOff val="0"/>
            <a:satOff val="0"/>
            <a:lumOff val="0"/>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IN" sz="2400" kern="1200" dirty="0"/>
            <a:t>FULFILL THE OBJECTIVES OF COST CONTROL</a:t>
          </a:r>
        </a:p>
      </dsp:txBody>
      <dsp:txXfrm>
        <a:off x="0" y="4444481"/>
        <a:ext cx="8128000" cy="972343"/>
      </dsp:txXfrm>
    </dsp:sp>
    <dsp:sp modelId="{705AE5C5-D8B5-41EC-81C7-C506C4A7C5F1}">
      <dsp:nvSpPr>
        <dsp:cNvPr id="0" name=""/>
        <dsp:cNvSpPr/>
      </dsp:nvSpPr>
      <dsp:spPr>
        <a:xfrm rot="10800000">
          <a:off x="0" y="2963601"/>
          <a:ext cx="8128000" cy="1495464"/>
        </a:xfrm>
        <a:prstGeom prst="upArrowCallout">
          <a:avLst/>
        </a:prstGeom>
        <a:solidFill>
          <a:schemeClr val="accent3">
            <a:hueOff val="0"/>
            <a:satOff val="0"/>
            <a:lumOff val="0"/>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IN" sz="2400" kern="1200" dirty="0"/>
            <a:t>CORRECT BASIS FOR COMPARISION</a:t>
          </a:r>
        </a:p>
      </dsp:txBody>
      <dsp:txXfrm rot="10800000">
        <a:off x="0" y="2963601"/>
        <a:ext cx="8128000" cy="1495464"/>
      </dsp:txXfrm>
    </dsp:sp>
    <dsp:sp modelId="{9586D2C1-0155-4E81-9275-D824E95A27EF}">
      <dsp:nvSpPr>
        <dsp:cNvPr id="0" name=""/>
        <dsp:cNvSpPr/>
      </dsp:nvSpPr>
      <dsp:spPr>
        <a:xfrm rot="10800000">
          <a:off x="0" y="1482721"/>
          <a:ext cx="8128000" cy="1495464"/>
        </a:xfrm>
        <a:prstGeom prst="upArrowCallout">
          <a:avLst/>
        </a:prstGeom>
        <a:solidFill>
          <a:schemeClr val="accent4">
            <a:hueOff val="0"/>
            <a:satOff val="0"/>
            <a:lumOff val="0"/>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IN" sz="2400" kern="1200" dirty="0"/>
            <a:t>MANAGEMENT  CAN COMPARE BUDGETED  COST AT THE ACTUAL VOLUME</a:t>
          </a:r>
        </a:p>
      </dsp:txBody>
      <dsp:txXfrm rot="10800000">
        <a:off x="0" y="1482721"/>
        <a:ext cx="8128000" cy="1495464"/>
      </dsp:txXfrm>
    </dsp:sp>
    <dsp:sp modelId="{17D1AEA6-4220-4094-943B-FB102F5C51EB}">
      <dsp:nvSpPr>
        <dsp:cNvPr id="0" name=""/>
        <dsp:cNvSpPr/>
      </dsp:nvSpPr>
      <dsp:spPr>
        <a:xfrm rot="10800000">
          <a:off x="0" y="1842"/>
          <a:ext cx="8128000" cy="1495464"/>
        </a:xfrm>
        <a:prstGeom prst="upArrowCallout">
          <a:avLst/>
        </a:prstGeom>
        <a:solidFill>
          <a:schemeClr val="accent5">
            <a:hueOff val="0"/>
            <a:satOff val="0"/>
            <a:lumOff val="0"/>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IN" sz="2400" kern="1200" dirty="0"/>
            <a:t>ENABLE THE MANAGEMENT TO ANALYZE THE DEVIATION</a:t>
          </a:r>
        </a:p>
      </dsp:txBody>
      <dsp:txXfrm rot="10800000">
        <a:off x="0" y="1842"/>
        <a:ext cx="8128000" cy="1495464"/>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A495F42-C80E-4982-9CF0-B5A6E156D119}">
      <dsp:nvSpPr>
        <dsp:cNvPr id="0" name=""/>
        <dsp:cNvSpPr/>
      </dsp:nvSpPr>
      <dsp:spPr>
        <a:xfrm>
          <a:off x="0" y="4444481"/>
          <a:ext cx="8128000" cy="972343"/>
        </a:xfrm>
        <a:prstGeom prst="rect">
          <a:avLst/>
        </a:prstGeom>
        <a:solidFill>
          <a:schemeClr val="accent3">
            <a:hueOff val="0"/>
            <a:satOff val="0"/>
            <a:lumOff val="0"/>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IN" sz="2400" kern="1200" dirty="0"/>
            <a:t>LOGICAL COMPARISON</a:t>
          </a:r>
        </a:p>
      </dsp:txBody>
      <dsp:txXfrm>
        <a:off x="0" y="4444481"/>
        <a:ext cx="8128000" cy="972343"/>
      </dsp:txXfrm>
    </dsp:sp>
    <dsp:sp modelId="{9D1F7B07-AA3B-40B0-A9D4-5B7E5783487B}">
      <dsp:nvSpPr>
        <dsp:cNvPr id="0" name=""/>
        <dsp:cNvSpPr/>
      </dsp:nvSpPr>
      <dsp:spPr>
        <a:xfrm rot="10800000">
          <a:off x="0" y="2963601"/>
          <a:ext cx="8128000" cy="1495464"/>
        </a:xfrm>
        <a:prstGeom prst="upArrowCallout">
          <a:avLst/>
        </a:prstGeom>
        <a:solidFill>
          <a:schemeClr val="accent3">
            <a:hueOff val="-4109389"/>
            <a:satOff val="4187"/>
            <a:lumOff val="-785"/>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IN" sz="2400" kern="1200" dirty="0"/>
            <a:t>HELPFUL IN ASSESSING THE PERFORMANCE OF HEADS</a:t>
          </a:r>
        </a:p>
      </dsp:txBody>
      <dsp:txXfrm rot="10800000">
        <a:off x="0" y="2963601"/>
        <a:ext cx="8128000" cy="1495464"/>
      </dsp:txXfrm>
    </dsp:sp>
    <dsp:sp modelId="{6190E6FE-AB87-40A1-B007-6EDA61A50689}">
      <dsp:nvSpPr>
        <dsp:cNvPr id="0" name=""/>
        <dsp:cNvSpPr/>
      </dsp:nvSpPr>
      <dsp:spPr>
        <a:xfrm rot="10800000">
          <a:off x="0" y="1482721"/>
          <a:ext cx="8128000" cy="1495464"/>
        </a:xfrm>
        <a:prstGeom prst="upArrowCallout">
          <a:avLst/>
        </a:prstGeom>
        <a:solidFill>
          <a:schemeClr val="accent3">
            <a:hueOff val="-8218778"/>
            <a:satOff val="8375"/>
            <a:lumOff val="-1569"/>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IN" sz="2400" kern="1200" dirty="0"/>
            <a:t>COST ASCERTAINMENT IS POSSIBLE</a:t>
          </a:r>
        </a:p>
      </dsp:txBody>
      <dsp:txXfrm rot="10800000">
        <a:off x="0" y="1482721"/>
        <a:ext cx="8128000" cy="1495464"/>
      </dsp:txXfrm>
    </dsp:sp>
    <dsp:sp modelId="{E1567A07-FAEB-458A-BB7B-5634F3FCD138}">
      <dsp:nvSpPr>
        <dsp:cNvPr id="0" name=""/>
        <dsp:cNvSpPr/>
      </dsp:nvSpPr>
      <dsp:spPr>
        <a:xfrm rot="10800000">
          <a:off x="0" y="1842"/>
          <a:ext cx="8128000" cy="1495464"/>
        </a:xfrm>
        <a:prstGeom prst="upArrowCallout">
          <a:avLst/>
        </a:prstGeom>
        <a:solidFill>
          <a:schemeClr val="accent3">
            <a:hueOff val="-12328166"/>
            <a:satOff val="12562"/>
            <a:lumOff val="-2354"/>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IN" sz="2400" kern="1200" dirty="0"/>
            <a:t>HELPFUL IN PRICE FIXATION</a:t>
          </a:r>
        </a:p>
      </dsp:txBody>
      <dsp:txXfrm rot="10800000">
        <a:off x="0" y="1842"/>
        <a:ext cx="8128000" cy="1495464"/>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948483-E4D5-4904-A87D-9DBCB58E9DD9}" type="datetimeFigureOut">
              <a:rPr lang="en-IN" smtClean="0"/>
              <a:pPr/>
              <a:t>12-08-2020</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B051A3-EA67-44DC-B72F-14999D83D240}" type="slidenum">
              <a:rPr lang="en-IN" smtClean="0"/>
              <a:pPr/>
              <a:t>‹#›</a:t>
            </a:fld>
            <a:endParaRPr lang="en-IN"/>
          </a:p>
        </p:txBody>
      </p:sp>
    </p:spTree>
    <p:extLst>
      <p:ext uri="{BB962C8B-B14F-4D97-AF65-F5344CB8AC3E}">
        <p14:creationId xmlns:p14="http://schemas.microsoft.com/office/powerpoint/2010/main" xmlns="" val="607918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9F2F9C39-B86B-4E28-8F4F-E0108582E34F}" type="datetime1">
              <a:rPr lang="en-US" smtClean="0"/>
              <a:pPr/>
              <a:t>8/12/2020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r>
              <a:rPr lang="en-US"/>
              <a:t>ANIL PRATAP SINGH</a:t>
            </a:r>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A819646-E4D7-4D7B-A4DE-460C0BA427EB}" type="datetime1">
              <a:rPr lang="en-US" smtClean="0"/>
              <a:pPr/>
              <a:t>8/12/2020</a:t>
            </a:fld>
            <a:endParaRPr lang="en-US" dirty="0"/>
          </a:p>
        </p:txBody>
      </p:sp>
      <p:sp>
        <p:nvSpPr>
          <p:cNvPr id="6" name="Footer Placeholder 5"/>
          <p:cNvSpPr>
            <a:spLocks noGrp="1"/>
          </p:cNvSpPr>
          <p:nvPr>
            <p:ph type="ftr" sz="quarter" idx="11"/>
          </p:nvPr>
        </p:nvSpPr>
        <p:spPr/>
        <p:txBody>
          <a:bodyPr/>
          <a:lstStyle/>
          <a:p>
            <a:r>
              <a:rPr lang="en-US"/>
              <a:t>ANIL PRATAP SINGH</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3C5EF9-065E-489D-9977-81FAE5B16094}" type="datetime1">
              <a:rPr lang="en-US" smtClean="0"/>
              <a:pPr/>
              <a:t>8/12/2020</a:t>
            </a:fld>
            <a:endParaRPr lang="en-US" dirty="0"/>
          </a:p>
        </p:txBody>
      </p:sp>
      <p:sp>
        <p:nvSpPr>
          <p:cNvPr id="5" name="Footer Placeholder 4"/>
          <p:cNvSpPr>
            <a:spLocks noGrp="1"/>
          </p:cNvSpPr>
          <p:nvPr>
            <p:ph type="ftr" sz="quarter" idx="11"/>
          </p:nvPr>
        </p:nvSpPr>
        <p:spPr/>
        <p:txBody>
          <a:bodyPr/>
          <a:lstStyle/>
          <a:p>
            <a:r>
              <a:rPr lang="en-US"/>
              <a:t>ANIL PRATAP SINGH</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3AFF4E-10DC-4F59-8993-B4299899AC83}" type="datetime1">
              <a:rPr lang="en-US" smtClean="0"/>
              <a:pPr/>
              <a:t>8/12/2020</a:t>
            </a:fld>
            <a:endParaRPr lang="en-US" dirty="0"/>
          </a:p>
        </p:txBody>
      </p:sp>
      <p:sp>
        <p:nvSpPr>
          <p:cNvPr id="5" name="Footer Placeholder 4"/>
          <p:cNvSpPr>
            <a:spLocks noGrp="1"/>
          </p:cNvSpPr>
          <p:nvPr>
            <p:ph type="ftr" sz="quarter" idx="11"/>
          </p:nvPr>
        </p:nvSpPr>
        <p:spPr/>
        <p:txBody>
          <a:bodyPr/>
          <a:lstStyle/>
          <a:p>
            <a:r>
              <a:rPr lang="en-US"/>
              <a:t>ANIL PRATAP SINGH</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5602F2-605E-42DD-ABCA-C1C04DCF7D74}" type="datetime1">
              <a:rPr lang="en-US" smtClean="0"/>
              <a:pPr/>
              <a:t>8/12/2020</a:t>
            </a:fld>
            <a:endParaRPr lang="en-US" dirty="0"/>
          </a:p>
        </p:txBody>
      </p:sp>
      <p:sp>
        <p:nvSpPr>
          <p:cNvPr id="5" name="Footer Placeholder 4"/>
          <p:cNvSpPr>
            <a:spLocks noGrp="1"/>
          </p:cNvSpPr>
          <p:nvPr>
            <p:ph type="ftr" sz="quarter" idx="11"/>
          </p:nvPr>
        </p:nvSpPr>
        <p:spPr/>
        <p:txBody>
          <a:bodyPr/>
          <a:lstStyle/>
          <a:p>
            <a:r>
              <a:rPr lang="en-US"/>
              <a:t>ANIL PRATAP SINGH</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109E33-5ED4-418F-A5EF-C205AFB0BF10}" type="datetime1">
              <a:rPr lang="en-US" smtClean="0"/>
              <a:pPr/>
              <a:t>8/12/2020</a:t>
            </a:fld>
            <a:endParaRPr lang="en-US" dirty="0"/>
          </a:p>
        </p:txBody>
      </p:sp>
      <p:sp>
        <p:nvSpPr>
          <p:cNvPr id="5" name="Footer Placeholder 4"/>
          <p:cNvSpPr>
            <a:spLocks noGrp="1"/>
          </p:cNvSpPr>
          <p:nvPr>
            <p:ph type="ftr" sz="quarter" idx="11"/>
          </p:nvPr>
        </p:nvSpPr>
        <p:spPr/>
        <p:txBody>
          <a:bodyPr/>
          <a:lstStyle/>
          <a:p>
            <a:r>
              <a:rPr lang="en-US"/>
              <a:t>ANIL PRATAP SINGH</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BB854F-6088-4234-B499-667E3E7A2774}" type="datetime1">
              <a:rPr lang="en-US" smtClean="0"/>
              <a:pPr/>
              <a:t>8/12/2020</a:t>
            </a:fld>
            <a:endParaRPr lang="en-US" dirty="0"/>
          </a:p>
        </p:txBody>
      </p:sp>
      <p:sp>
        <p:nvSpPr>
          <p:cNvPr id="5" name="Footer Placeholder 4"/>
          <p:cNvSpPr>
            <a:spLocks noGrp="1"/>
          </p:cNvSpPr>
          <p:nvPr>
            <p:ph type="ftr" sz="quarter" idx="11"/>
          </p:nvPr>
        </p:nvSpPr>
        <p:spPr/>
        <p:txBody>
          <a:bodyPr/>
          <a:lstStyle/>
          <a:p>
            <a:r>
              <a:rPr lang="en-US"/>
              <a:t>ANIL PRATAP SINGH</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79F6EB-C7A4-45F4-9678-AE4CF39F9E9A}" type="datetime1">
              <a:rPr lang="en-US" smtClean="0"/>
              <a:pPr/>
              <a:t>8/12/2020</a:t>
            </a:fld>
            <a:endParaRPr lang="en-US" dirty="0"/>
          </a:p>
        </p:txBody>
      </p:sp>
      <p:sp>
        <p:nvSpPr>
          <p:cNvPr id="5" name="Footer Placeholder 4"/>
          <p:cNvSpPr>
            <a:spLocks noGrp="1"/>
          </p:cNvSpPr>
          <p:nvPr>
            <p:ph type="ftr" sz="quarter" idx="11"/>
          </p:nvPr>
        </p:nvSpPr>
        <p:spPr/>
        <p:txBody>
          <a:bodyPr/>
          <a:lstStyle/>
          <a:p>
            <a:r>
              <a:rPr lang="en-US"/>
              <a:t>ANIL PRATAP SINGH</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3606EE-5D85-41E1-93F5-B533ECE4E456}" type="datetime1">
              <a:rPr lang="en-US" smtClean="0"/>
              <a:pPr/>
              <a:t>8/12/2020</a:t>
            </a:fld>
            <a:endParaRPr lang="en-US" dirty="0"/>
          </a:p>
        </p:txBody>
      </p:sp>
      <p:sp>
        <p:nvSpPr>
          <p:cNvPr id="5" name="Footer Placeholder 4"/>
          <p:cNvSpPr>
            <a:spLocks noGrp="1"/>
          </p:cNvSpPr>
          <p:nvPr>
            <p:ph type="ftr" sz="quarter" idx="11"/>
          </p:nvPr>
        </p:nvSpPr>
        <p:spPr/>
        <p:txBody>
          <a:bodyPr/>
          <a:lstStyle/>
          <a:p>
            <a:r>
              <a:rPr lang="en-US"/>
              <a:t>ANIL PRATAP SINGH</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3AC322-B92C-4860-8EBA-21BDFC9230C7}" type="datetime1">
              <a:rPr lang="en-US" smtClean="0"/>
              <a:pPr/>
              <a:t>8/12/2020</a:t>
            </a:fld>
            <a:endParaRPr lang="en-US" dirty="0"/>
          </a:p>
        </p:txBody>
      </p:sp>
      <p:sp>
        <p:nvSpPr>
          <p:cNvPr id="5" name="Footer Placeholder 4"/>
          <p:cNvSpPr>
            <a:spLocks noGrp="1"/>
          </p:cNvSpPr>
          <p:nvPr>
            <p:ph type="ftr" sz="quarter" idx="11"/>
          </p:nvPr>
        </p:nvSpPr>
        <p:spPr/>
        <p:txBody>
          <a:bodyPr/>
          <a:lstStyle/>
          <a:p>
            <a:r>
              <a:rPr lang="en-US"/>
              <a:t>ANIL PRATAP SINGH</a:t>
            </a:r>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6D0EA8-FCF9-4BD8-9FF1-C2586B0008E4}" type="datetime1">
              <a:rPr lang="en-US" smtClean="0"/>
              <a:pPr/>
              <a:t>8/12/2020</a:t>
            </a:fld>
            <a:endParaRPr lang="en-US" dirty="0"/>
          </a:p>
        </p:txBody>
      </p:sp>
      <p:sp>
        <p:nvSpPr>
          <p:cNvPr id="5" name="Footer Placeholder 4"/>
          <p:cNvSpPr>
            <a:spLocks noGrp="1"/>
          </p:cNvSpPr>
          <p:nvPr>
            <p:ph type="ftr" sz="quarter" idx="11"/>
          </p:nvPr>
        </p:nvSpPr>
        <p:spPr/>
        <p:txBody>
          <a:bodyPr/>
          <a:lstStyle/>
          <a:p>
            <a:r>
              <a:rPr lang="en-US"/>
              <a:t>ANIL PRATAP SINGH</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048BB10-5413-4819-92F0-6EBDFD0B2357}" type="datetime1">
              <a:rPr lang="en-US" smtClean="0"/>
              <a:pPr/>
              <a:t>8/12/2020</a:t>
            </a:fld>
            <a:endParaRPr lang="en-US" dirty="0"/>
          </a:p>
        </p:txBody>
      </p:sp>
      <p:sp>
        <p:nvSpPr>
          <p:cNvPr id="6" name="Footer Placeholder 5"/>
          <p:cNvSpPr>
            <a:spLocks noGrp="1"/>
          </p:cNvSpPr>
          <p:nvPr>
            <p:ph type="ftr" sz="quarter" idx="11"/>
          </p:nvPr>
        </p:nvSpPr>
        <p:spPr/>
        <p:txBody>
          <a:bodyPr/>
          <a:lstStyle/>
          <a:p>
            <a:r>
              <a:rPr lang="en-US"/>
              <a:t>ANIL PRATAP SINGH</a:t>
            </a:r>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F4B1F9C-990E-4450-BE73-277F906EA22F}" type="datetime1">
              <a:rPr lang="en-US" smtClean="0"/>
              <a:pPr/>
              <a:t>8/12/2020</a:t>
            </a:fld>
            <a:endParaRPr lang="en-US" dirty="0"/>
          </a:p>
        </p:txBody>
      </p:sp>
      <p:sp>
        <p:nvSpPr>
          <p:cNvPr id="8" name="Footer Placeholder 7"/>
          <p:cNvSpPr>
            <a:spLocks noGrp="1"/>
          </p:cNvSpPr>
          <p:nvPr>
            <p:ph type="ftr" sz="quarter" idx="11"/>
          </p:nvPr>
        </p:nvSpPr>
        <p:spPr/>
        <p:txBody>
          <a:bodyPr/>
          <a:lstStyle/>
          <a:p>
            <a:r>
              <a:rPr lang="en-US"/>
              <a:t>ANIL PRATAP SINGH</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DEA362-3BD4-461D-A563-B9F1E642FD10}" type="datetime1">
              <a:rPr lang="en-US" smtClean="0"/>
              <a:pPr/>
              <a:t>8/12/2020</a:t>
            </a:fld>
            <a:endParaRPr lang="en-US" dirty="0"/>
          </a:p>
        </p:txBody>
      </p:sp>
      <p:sp>
        <p:nvSpPr>
          <p:cNvPr id="4" name="Footer Placeholder 3"/>
          <p:cNvSpPr>
            <a:spLocks noGrp="1"/>
          </p:cNvSpPr>
          <p:nvPr>
            <p:ph type="ftr" sz="quarter" idx="11"/>
          </p:nvPr>
        </p:nvSpPr>
        <p:spPr/>
        <p:txBody>
          <a:bodyPr/>
          <a:lstStyle/>
          <a:p>
            <a:r>
              <a:rPr lang="en-US"/>
              <a:t>ANIL PRATAP SINGH</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B3235B-ADE7-4B46-AE44-80DDDD676F88}" type="datetime1">
              <a:rPr lang="en-US" smtClean="0"/>
              <a:pPr/>
              <a:t>8/12/2020</a:t>
            </a:fld>
            <a:endParaRPr lang="en-US" dirty="0"/>
          </a:p>
        </p:txBody>
      </p:sp>
      <p:sp>
        <p:nvSpPr>
          <p:cNvPr id="3" name="Footer Placeholder 2"/>
          <p:cNvSpPr>
            <a:spLocks noGrp="1"/>
          </p:cNvSpPr>
          <p:nvPr>
            <p:ph type="ftr" sz="quarter" idx="11"/>
          </p:nvPr>
        </p:nvSpPr>
        <p:spPr/>
        <p:txBody>
          <a:bodyPr/>
          <a:lstStyle/>
          <a:p>
            <a:r>
              <a:rPr lang="en-US"/>
              <a:t>ANIL PRATAP SINGH</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4FB9BA-C694-483A-8AC7-7F6C632F1184}" type="datetime1">
              <a:rPr lang="en-US" smtClean="0"/>
              <a:pPr/>
              <a:t>8/12/2020</a:t>
            </a:fld>
            <a:endParaRPr lang="en-US" dirty="0"/>
          </a:p>
        </p:txBody>
      </p:sp>
      <p:sp>
        <p:nvSpPr>
          <p:cNvPr id="6" name="Footer Placeholder 5"/>
          <p:cNvSpPr>
            <a:spLocks noGrp="1"/>
          </p:cNvSpPr>
          <p:nvPr>
            <p:ph type="ftr" sz="quarter" idx="11"/>
          </p:nvPr>
        </p:nvSpPr>
        <p:spPr/>
        <p:txBody>
          <a:bodyPr/>
          <a:lstStyle/>
          <a:p>
            <a:r>
              <a:rPr lang="en-US"/>
              <a:t>ANIL PRATAP SINGH</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9C4632C-40AA-4522-81C7-C444C757AA5E}" type="datetime1">
              <a:rPr lang="en-US" smtClean="0"/>
              <a:pPr/>
              <a:t>8/12/2020</a:t>
            </a:fld>
            <a:endParaRPr lang="en-US" dirty="0"/>
          </a:p>
        </p:txBody>
      </p:sp>
      <p:sp>
        <p:nvSpPr>
          <p:cNvPr id="6" name="Footer Placeholder 5"/>
          <p:cNvSpPr>
            <a:spLocks noGrp="1"/>
          </p:cNvSpPr>
          <p:nvPr>
            <p:ph type="ftr" sz="quarter" idx="11"/>
          </p:nvPr>
        </p:nvSpPr>
        <p:spPr/>
        <p:txBody>
          <a:bodyPr/>
          <a:lstStyle/>
          <a:p>
            <a:r>
              <a:rPr lang="en-US"/>
              <a:t>ANIL PRATAP SINGH</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58CA61A-581C-4128-AFB2-3EA16B13D87D}" type="datetime1">
              <a:rPr lang="en-US" smtClean="0"/>
              <a:pPr/>
              <a:t>8/12/2020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US"/>
              <a:t>ANIL PRATAP SINGH</a:t>
            </a:r>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hf hdr="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twowritingteachers.org/2016/11/21/one-little-word-check-in-2/" TargetMode="External"/><Relationship Id="rId2" Type="http://schemas.openxmlformats.org/officeDocument/2006/relationships/image" Target="../media/image11.jpeg"/><Relationship Id="rId1" Type="http://schemas.openxmlformats.org/officeDocument/2006/relationships/slideLayout" Target="../slideLayouts/slideLayout8.xml"/><Relationship Id="rId4" Type="http://schemas.openxmlformats.org/officeDocument/2006/relationships/hyperlink" Target="https://creativecommons.org/licenses/by-nc-sa/3.0/"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slideshare.net/informmax/flexibiliy-stretching-vs-selfmyofascial-release-from-research-to-practice-in-the-fitness-industry" TargetMode="External"/><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hyperlink" Target="https://creativecommons.org/licenses/by-nc/3.0/" TargetMode="External"/><Relationship Id="rId5" Type="http://schemas.openxmlformats.org/officeDocument/2006/relationships/hyperlink" Target="https://blogs.ucl.ac.uk/mongolian-economy/2015/05/" TargetMode="Externa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4D4883-769A-428E-B83C-5C2C1F352268}"/>
              </a:ext>
            </a:extLst>
          </p:cNvPr>
          <p:cNvSpPr>
            <a:spLocks noGrp="1"/>
          </p:cNvSpPr>
          <p:nvPr>
            <p:ph type="title"/>
          </p:nvPr>
        </p:nvSpPr>
        <p:spPr>
          <a:xfrm>
            <a:off x="763325" y="890547"/>
            <a:ext cx="5229307" cy="1590260"/>
          </a:xfrm>
        </p:spPr>
        <p:txBody>
          <a:bodyPr>
            <a:noAutofit/>
          </a:bodyPr>
          <a:lstStyle/>
          <a:p>
            <a:r>
              <a:rPr lang="en-IN" b="1" dirty="0">
                <a:solidFill>
                  <a:srgbClr val="C00000"/>
                </a:solidFill>
              </a:rPr>
              <a:t>ACCOUNTING FOR PLANNING       AND CONTROL </a:t>
            </a:r>
            <a:br>
              <a:rPr lang="en-IN" b="1" dirty="0">
                <a:solidFill>
                  <a:srgbClr val="C00000"/>
                </a:solidFill>
              </a:rPr>
            </a:br>
            <a:r>
              <a:rPr lang="en-IN" b="1" dirty="0">
                <a:solidFill>
                  <a:srgbClr val="C00000"/>
                </a:solidFill>
              </a:rPr>
              <a:t>PART V</a:t>
            </a:r>
          </a:p>
        </p:txBody>
      </p:sp>
      <p:pic>
        <p:nvPicPr>
          <p:cNvPr id="6" name="Content Placeholder 5">
            <a:extLst>
              <a:ext uri="{FF2B5EF4-FFF2-40B4-BE49-F238E27FC236}">
                <a16:creationId xmlns:a16="http://schemas.microsoft.com/office/drawing/2014/main" xmlns="" id="{FCA28C1B-DD1D-406D-9503-9E9A203B0F0C}"/>
              </a:ext>
            </a:extLst>
          </p:cNvPr>
          <p:cNvPicPr>
            <a:picLocks noGrp="1" noChangeAspect="1"/>
          </p:cNvPicPr>
          <p:nvPr>
            <p:ph idx="1"/>
          </p:nvPr>
        </p:nvPicPr>
        <p:blipFill>
          <a:blip r:embed="rId2"/>
          <a:stretch>
            <a:fillRect/>
          </a:stretch>
        </p:blipFill>
        <p:spPr>
          <a:xfrm>
            <a:off x="6096000" y="1618368"/>
            <a:ext cx="5470525" cy="3271684"/>
          </a:xfrm>
        </p:spPr>
      </p:pic>
      <p:sp>
        <p:nvSpPr>
          <p:cNvPr id="4" name="Text Placeholder 3">
            <a:extLst>
              <a:ext uri="{FF2B5EF4-FFF2-40B4-BE49-F238E27FC236}">
                <a16:creationId xmlns:a16="http://schemas.microsoft.com/office/drawing/2014/main" xmlns="" id="{554147DD-EBA4-484D-B836-A3325F9F82BB}"/>
              </a:ext>
            </a:extLst>
          </p:cNvPr>
          <p:cNvSpPr>
            <a:spLocks noGrp="1"/>
          </p:cNvSpPr>
          <p:nvPr>
            <p:ph type="body" sz="half" idx="2"/>
          </p:nvPr>
        </p:nvSpPr>
        <p:spPr>
          <a:xfrm>
            <a:off x="962108" y="3031064"/>
            <a:ext cx="5030523" cy="1858988"/>
          </a:xfrm>
        </p:spPr>
        <p:txBody>
          <a:bodyPr/>
          <a:lstStyle/>
          <a:p>
            <a:r>
              <a:rPr lang="en-IN" b="1" dirty="0">
                <a:solidFill>
                  <a:srgbClr val="FF0000"/>
                </a:solidFill>
              </a:rPr>
              <a:t>DR. ANIL PRATAP SINGH</a:t>
            </a:r>
          </a:p>
          <a:p>
            <a:r>
              <a:rPr lang="en-IN" b="1" dirty="0">
                <a:solidFill>
                  <a:srgbClr val="FF0000"/>
                </a:solidFill>
              </a:rPr>
              <a:t>HEAD, DEPARTMENT OF COMMERCE</a:t>
            </a:r>
          </a:p>
          <a:p>
            <a:r>
              <a:rPr lang="en-IN" b="1" dirty="0">
                <a:solidFill>
                  <a:srgbClr val="FF0000"/>
                </a:solidFill>
              </a:rPr>
              <a:t>HARISH CHANDRA POST GRADUATE COLLEGE VARANASI</a:t>
            </a:r>
          </a:p>
        </p:txBody>
      </p:sp>
      <p:sp>
        <p:nvSpPr>
          <p:cNvPr id="3" name="Date Placeholder 2">
            <a:extLst>
              <a:ext uri="{FF2B5EF4-FFF2-40B4-BE49-F238E27FC236}">
                <a16:creationId xmlns:a16="http://schemas.microsoft.com/office/drawing/2014/main" xmlns="" id="{E9631157-BC1D-4097-9B6C-705F32778D80}"/>
              </a:ext>
            </a:extLst>
          </p:cNvPr>
          <p:cNvSpPr>
            <a:spLocks noGrp="1"/>
          </p:cNvSpPr>
          <p:nvPr>
            <p:ph type="dt" sz="half" idx="10"/>
          </p:nvPr>
        </p:nvSpPr>
        <p:spPr/>
        <p:txBody>
          <a:bodyPr/>
          <a:lstStyle/>
          <a:p>
            <a:fld id="{53111024-4620-4FA1-B8B7-651ABD1E1FF8}" type="datetime1">
              <a:rPr lang="en-US" smtClean="0"/>
              <a:pPr/>
              <a:t>8/12/2020</a:t>
            </a:fld>
            <a:endParaRPr lang="en-US" dirty="0"/>
          </a:p>
        </p:txBody>
      </p:sp>
      <p:sp>
        <p:nvSpPr>
          <p:cNvPr id="5" name="Footer Placeholder 4">
            <a:extLst>
              <a:ext uri="{FF2B5EF4-FFF2-40B4-BE49-F238E27FC236}">
                <a16:creationId xmlns:a16="http://schemas.microsoft.com/office/drawing/2014/main" xmlns="" id="{2D722176-52BC-4E2E-A62F-2B2CAC703094}"/>
              </a:ext>
            </a:extLst>
          </p:cNvPr>
          <p:cNvSpPr>
            <a:spLocks noGrp="1"/>
          </p:cNvSpPr>
          <p:nvPr>
            <p:ph type="ftr" sz="quarter" idx="11"/>
          </p:nvPr>
        </p:nvSpPr>
        <p:spPr/>
        <p:txBody>
          <a:bodyPr/>
          <a:lstStyle/>
          <a:p>
            <a:r>
              <a:rPr lang="en-US"/>
              <a:t>ANIL PRATAP SINGH</a:t>
            </a:r>
            <a:endParaRPr lang="en-US" dirty="0"/>
          </a:p>
        </p:txBody>
      </p:sp>
      <p:sp>
        <p:nvSpPr>
          <p:cNvPr id="7" name="Slide Number Placeholder 6">
            <a:extLst>
              <a:ext uri="{FF2B5EF4-FFF2-40B4-BE49-F238E27FC236}">
                <a16:creationId xmlns:a16="http://schemas.microsoft.com/office/drawing/2014/main" xmlns="" id="{E1DBF4FB-44A4-4891-B8A8-3A39905850B5}"/>
              </a:ext>
            </a:extLst>
          </p:cNvPr>
          <p:cNvSpPr>
            <a:spLocks noGrp="1"/>
          </p:cNvSpPr>
          <p:nvPr>
            <p:ph type="sldNum" sz="quarter" idx="12"/>
          </p:nvPr>
        </p:nvSpPr>
        <p:spPr/>
        <p:txBody>
          <a:bodyPr/>
          <a:lstStyle/>
          <a:p>
            <a:fld id="{D57F1E4F-1CFF-5643-939E-217C01CDF565}" type="slidenum">
              <a:rPr lang="en-US" smtClean="0"/>
              <a:pPr/>
              <a:t>1</a:t>
            </a:fld>
            <a:endParaRPr lang="en-US" dirty="0"/>
          </a:p>
        </p:txBody>
      </p:sp>
    </p:spTree>
    <p:extLst>
      <p:ext uri="{BB962C8B-B14F-4D97-AF65-F5344CB8AC3E}">
        <p14:creationId xmlns:p14="http://schemas.microsoft.com/office/powerpoint/2010/main" xmlns="" val="17202157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5A0833-ECC3-43FC-A145-84783D1CB18E}"/>
              </a:ext>
            </a:extLst>
          </p:cNvPr>
          <p:cNvSpPr>
            <a:spLocks noGrp="1"/>
          </p:cNvSpPr>
          <p:nvPr>
            <p:ph type="title"/>
          </p:nvPr>
        </p:nvSpPr>
        <p:spPr/>
        <p:txBody>
          <a:bodyPr>
            <a:normAutofit fontScale="90000"/>
          </a:bodyPr>
          <a:lstStyle/>
          <a:p>
            <a:r>
              <a:rPr lang="en-IN" dirty="0">
                <a:solidFill>
                  <a:srgbClr val="C00000"/>
                </a:solidFill>
              </a:rPr>
              <a:t>DISADVANTAGES OF FLEXIBLE BUDGET</a:t>
            </a:r>
          </a:p>
        </p:txBody>
      </p:sp>
      <p:sp>
        <p:nvSpPr>
          <p:cNvPr id="3" name="Content Placeholder 2">
            <a:extLst>
              <a:ext uri="{FF2B5EF4-FFF2-40B4-BE49-F238E27FC236}">
                <a16:creationId xmlns:a16="http://schemas.microsoft.com/office/drawing/2014/main" xmlns="" id="{3CE96275-FE48-4422-8CA9-4A4B3C974EEC}"/>
              </a:ext>
            </a:extLst>
          </p:cNvPr>
          <p:cNvSpPr>
            <a:spLocks noGrp="1"/>
          </p:cNvSpPr>
          <p:nvPr>
            <p:ph idx="1"/>
          </p:nvPr>
        </p:nvSpPr>
        <p:spPr/>
        <p:txBody>
          <a:bodyPr/>
          <a:lstStyle/>
          <a:p>
            <a:r>
              <a:rPr lang="en-IN" dirty="0">
                <a:solidFill>
                  <a:srgbClr val="002060"/>
                </a:solidFill>
              </a:rPr>
              <a:t>1. IT IS VERY EXPENSIVE</a:t>
            </a:r>
          </a:p>
          <a:p>
            <a:r>
              <a:rPr lang="en-IN" dirty="0">
                <a:solidFill>
                  <a:srgbClr val="002060"/>
                </a:solidFill>
              </a:rPr>
              <a:t>2. REQUIRES THE SYSTEM OF STANDARD COSTING</a:t>
            </a:r>
          </a:p>
          <a:p>
            <a:r>
              <a:rPr lang="en-IN" dirty="0">
                <a:solidFill>
                  <a:srgbClr val="002060"/>
                </a:solidFill>
              </a:rPr>
              <a:t>3. NEED OF PERFECT KNOWLEDGE ABOUT THE VARIOUS             BUSINESS   CIRCUMSTANCES.</a:t>
            </a:r>
          </a:p>
          <a:p>
            <a:r>
              <a:rPr lang="en-IN" dirty="0">
                <a:solidFill>
                  <a:srgbClr val="002060"/>
                </a:solidFill>
              </a:rPr>
              <a:t>4. LABOUR INTENSIVE</a:t>
            </a:r>
          </a:p>
          <a:p>
            <a:r>
              <a:rPr lang="en-IN" dirty="0">
                <a:solidFill>
                  <a:srgbClr val="002060"/>
                </a:solidFill>
              </a:rPr>
              <a:t>5.BASED ON ESTIMATION</a:t>
            </a:r>
          </a:p>
        </p:txBody>
      </p:sp>
      <p:sp>
        <p:nvSpPr>
          <p:cNvPr id="4" name="Date Placeholder 3">
            <a:extLst>
              <a:ext uri="{FF2B5EF4-FFF2-40B4-BE49-F238E27FC236}">
                <a16:creationId xmlns:a16="http://schemas.microsoft.com/office/drawing/2014/main" xmlns="" id="{A0CBDA70-5A8F-4ECF-B87C-768E17AE71C2}"/>
              </a:ext>
            </a:extLst>
          </p:cNvPr>
          <p:cNvSpPr>
            <a:spLocks noGrp="1"/>
          </p:cNvSpPr>
          <p:nvPr>
            <p:ph type="dt" sz="half" idx="10"/>
          </p:nvPr>
        </p:nvSpPr>
        <p:spPr/>
        <p:txBody>
          <a:bodyPr/>
          <a:lstStyle/>
          <a:p>
            <a:fld id="{33701F2B-F9E0-4FA9-BADE-3C3B026CC472}" type="datetime1">
              <a:rPr lang="en-US" smtClean="0"/>
              <a:pPr/>
              <a:t>8/12/2020</a:t>
            </a:fld>
            <a:endParaRPr lang="en-US" dirty="0"/>
          </a:p>
        </p:txBody>
      </p:sp>
      <p:sp>
        <p:nvSpPr>
          <p:cNvPr id="5" name="Footer Placeholder 4">
            <a:extLst>
              <a:ext uri="{FF2B5EF4-FFF2-40B4-BE49-F238E27FC236}">
                <a16:creationId xmlns:a16="http://schemas.microsoft.com/office/drawing/2014/main" xmlns="" id="{B6BFFB1E-3D51-4A57-8C02-A01107EC231E}"/>
              </a:ext>
            </a:extLst>
          </p:cNvPr>
          <p:cNvSpPr>
            <a:spLocks noGrp="1"/>
          </p:cNvSpPr>
          <p:nvPr>
            <p:ph type="ftr" sz="quarter" idx="11"/>
          </p:nvPr>
        </p:nvSpPr>
        <p:spPr/>
        <p:txBody>
          <a:bodyPr/>
          <a:lstStyle/>
          <a:p>
            <a:r>
              <a:rPr lang="en-US"/>
              <a:t>ANIL PRATAP SINGH</a:t>
            </a:r>
            <a:endParaRPr lang="en-US" dirty="0"/>
          </a:p>
        </p:txBody>
      </p:sp>
      <p:sp>
        <p:nvSpPr>
          <p:cNvPr id="6" name="Slide Number Placeholder 5">
            <a:extLst>
              <a:ext uri="{FF2B5EF4-FFF2-40B4-BE49-F238E27FC236}">
                <a16:creationId xmlns:a16="http://schemas.microsoft.com/office/drawing/2014/main" xmlns="" id="{001D1DC7-AFFB-4880-BFBA-8A89323599C2}"/>
              </a:ext>
            </a:extLst>
          </p:cNvPr>
          <p:cNvSpPr>
            <a:spLocks noGrp="1"/>
          </p:cNvSpPr>
          <p:nvPr>
            <p:ph type="sldNum" sz="quarter" idx="12"/>
          </p:nvPr>
        </p:nvSpPr>
        <p:spPr/>
        <p:txBody>
          <a:bodyPr/>
          <a:lstStyle/>
          <a:p>
            <a:fld id="{E97799C9-84D9-46D2-A11E-BCF8A720529D}" type="slidenum">
              <a:rPr lang="en-US" smtClean="0"/>
              <a:pPr/>
              <a:t>10</a:t>
            </a:fld>
            <a:endParaRPr lang="en-US" dirty="0"/>
          </a:p>
        </p:txBody>
      </p:sp>
    </p:spTree>
    <p:extLst>
      <p:ext uri="{BB962C8B-B14F-4D97-AF65-F5344CB8AC3E}">
        <p14:creationId xmlns:p14="http://schemas.microsoft.com/office/powerpoint/2010/main" xmlns="" val="31501790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70E59A5B-F12D-40BA-9DA9-A31B83D5BC8E}"/>
              </a:ext>
            </a:extLst>
          </p:cNvPr>
          <p:cNvSpPr/>
          <p:nvPr/>
        </p:nvSpPr>
        <p:spPr>
          <a:xfrm>
            <a:off x="1256306" y="1314760"/>
            <a:ext cx="9803957" cy="4524315"/>
          </a:xfrm>
          <a:prstGeom prst="rect">
            <a:avLst/>
          </a:prstGeom>
        </p:spPr>
        <p:txBody>
          <a:bodyPr wrap="square">
            <a:spAutoFit/>
          </a:bodyPr>
          <a:lstStyle/>
          <a:p>
            <a:r>
              <a:rPr lang="en-IN" sz="3200" dirty="0">
                <a:solidFill>
                  <a:srgbClr val="7030A0"/>
                </a:solidFill>
              </a:rPr>
              <a:t>With the help of following data for 60% activity, prepare a budget for production at 80% and 100%. capacity</a:t>
            </a:r>
          </a:p>
          <a:p>
            <a:endParaRPr lang="en-IN" sz="3200" dirty="0">
              <a:solidFill>
                <a:srgbClr val="7030A0"/>
              </a:solidFill>
            </a:endParaRPr>
          </a:p>
          <a:p>
            <a:r>
              <a:rPr lang="en-IN" sz="3200" dirty="0">
                <a:solidFill>
                  <a:srgbClr val="7030A0"/>
                </a:solidFill>
              </a:rPr>
              <a:t>Production at 60% capacity                       1200 unit </a:t>
            </a:r>
          </a:p>
          <a:p>
            <a:r>
              <a:rPr lang="en-IN" sz="3200" dirty="0">
                <a:solidFill>
                  <a:srgbClr val="7030A0"/>
                </a:solidFill>
              </a:rPr>
              <a:t>Material                                               Rs.50 per unit</a:t>
            </a:r>
          </a:p>
          <a:p>
            <a:r>
              <a:rPr lang="en-IN" sz="3200" dirty="0">
                <a:solidFill>
                  <a:srgbClr val="7030A0"/>
                </a:solidFill>
              </a:rPr>
              <a:t>Labour                                                Rs.20 per unit</a:t>
            </a:r>
          </a:p>
          <a:p>
            <a:r>
              <a:rPr lang="en-IN" sz="3200" dirty="0">
                <a:solidFill>
                  <a:srgbClr val="7030A0"/>
                </a:solidFill>
              </a:rPr>
              <a:t>Expenses                                             Rs.05 per unit </a:t>
            </a:r>
          </a:p>
          <a:p>
            <a:r>
              <a:rPr lang="en-IN" sz="3200" dirty="0">
                <a:solidFill>
                  <a:srgbClr val="7030A0"/>
                </a:solidFill>
              </a:rPr>
              <a:t>Factory expenses                         Rs.40,000 (40% fixed)</a:t>
            </a:r>
          </a:p>
          <a:p>
            <a:r>
              <a:rPr lang="en-IN" sz="3200" dirty="0">
                <a:solidFill>
                  <a:srgbClr val="7030A0"/>
                </a:solidFill>
              </a:rPr>
              <a:t>Administration expenses              Rs.30,000 (60% fixed)</a:t>
            </a:r>
          </a:p>
        </p:txBody>
      </p:sp>
      <p:sp>
        <p:nvSpPr>
          <p:cNvPr id="3" name="TextBox 2">
            <a:extLst>
              <a:ext uri="{FF2B5EF4-FFF2-40B4-BE49-F238E27FC236}">
                <a16:creationId xmlns:a16="http://schemas.microsoft.com/office/drawing/2014/main" xmlns="" id="{DC92C3F4-F73A-459C-A014-D75CF5036025}"/>
              </a:ext>
            </a:extLst>
          </p:cNvPr>
          <p:cNvSpPr txBox="1"/>
          <p:nvPr/>
        </p:nvSpPr>
        <p:spPr>
          <a:xfrm>
            <a:off x="4993420" y="731520"/>
            <a:ext cx="2666179" cy="523220"/>
          </a:xfrm>
          <a:prstGeom prst="rect">
            <a:avLst/>
          </a:prstGeom>
          <a:noFill/>
        </p:spPr>
        <p:txBody>
          <a:bodyPr wrap="none" rtlCol="0">
            <a:spAutoFit/>
          </a:bodyPr>
          <a:lstStyle/>
          <a:p>
            <a:r>
              <a:rPr lang="en-IN" sz="2800" dirty="0">
                <a:solidFill>
                  <a:srgbClr val="FF0000"/>
                </a:solidFill>
              </a:rPr>
              <a:t>ILLUSTRSTION</a:t>
            </a:r>
          </a:p>
        </p:txBody>
      </p:sp>
      <p:sp>
        <p:nvSpPr>
          <p:cNvPr id="4" name="Date Placeholder 3">
            <a:extLst>
              <a:ext uri="{FF2B5EF4-FFF2-40B4-BE49-F238E27FC236}">
                <a16:creationId xmlns:a16="http://schemas.microsoft.com/office/drawing/2014/main" xmlns="" id="{FEE22C28-750E-4457-ACF3-20C1FD401053}"/>
              </a:ext>
            </a:extLst>
          </p:cNvPr>
          <p:cNvSpPr>
            <a:spLocks noGrp="1"/>
          </p:cNvSpPr>
          <p:nvPr>
            <p:ph type="dt" sz="half" idx="10"/>
          </p:nvPr>
        </p:nvSpPr>
        <p:spPr/>
        <p:txBody>
          <a:bodyPr/>
          <a:lstStyle/>
          <a:p>
            <a:fld id="{17692FCC-2161-4362-A1BB-BB61CA5C34FF}" type="datetime1">
              <a:rPr lang="en-US" smtClean="0"/>
              <a:pPr/>
              <a:t>8/12/2020</a:t>
            </a:fld>
            <a:endParaRPr lang="en-US" dirty="0"/>
          </a:p>
        </p:txBody>
      </p:sp>
      <p:sp>
        <p:nvSpPr>
          <p:cNvPr id="5" name="Footer Placeholder 4">
            <a:extLst>
              <a:ext uri="{FF2B5EF4-FFF2-40B4-BE49-F238E27FC236}">
                <a16:creationId xmlns:a16="http://schemas.microsoft.com/office/drawing/2014/main" xmlns="" id="{FBEA3639-2398-446D-8931-CD156FB1ADAB}"/>
              </a:ext>
            </a:extLst>
          </p:cNvPr>
          <p:cNvSpPr>
            <a:spLocks noGrp="1"/>
          </p:cNvSpPr>
          <p:nvPr>
            <p:ph type="ftr" sz="quarter" idx="11"/>
          </p:nvPr>
        </p:nvSpPr>
        <p:spPr/>
        <p:txBody>
          <a:bodyPr/>
          <a:lstStyle/>
          <a:p>
            <a:r>
              <a:rPr lang="en-US"/>
              <a:t>ANIL PRATAP SINGH</a:t>
            </a:r>
            <a:endParaRPr lang="en-US" dirty="0"/>
          </a:p>
        </p:txBody>
      </p:sp>
      <p:sp>
        <p:nvSpPr>
          <p:cNvPr id="6" name="Slide Number Placeholder 5">
            <a:extLst>
              <a:ext uri="{FF2B5EF4-FFF2-40B4-BE49-F238E27FC236}">
                <a16:creationId xmlns:a16="http://schemas.microsoft.com/office/drawing/2014/main" xmlns="" id="{A560F555-DFF1-4377-9A3F-AFCCA4E4CD94}"/>
              </a:ext>
            </a:extLst>
          </p:cNvPr>
          <p:cNvSpPr>
            <a:spLocks noGrp="1"/>
          </p:cNvSpPr>
          <p:nvPr>
            <p:ph type="sldNum" sz="quarter" idx="12"/>
          </p:nvPr>
        </p:nvSpPr>
        <p:spPr/>
        <p:txBody>
          <a:bodyPr/>
          <a:lstStyle/>
          <a:p>
            <a:fld id="{D57F1E4F-1CFF-5643-939E-217C01CDF565}" type="slidenum">
              <a:rPr lang="en-US" smtClean="0"/>
              <a:pPr/>
              <a:t>11</a:t>
            </a:fld>
            <a:endParaRPr lang="en-US" dirty="0"/>
          </a:p>
        </p:txBody>
      </p:sp>
    </p:spTree>
    <p:extLst>
      <p:ext uri="{BB962C8B-B14F-4D97-AF65-F5344CB8AC3E}">
        <p14:creationId xmlns:p14="http://schemas.microsoft.com/office/powerpoint/2010/main" xmlns="" val="21140730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xmlns="" id="{C0B6A335-E041-4F4C-A2AC-3C91C995CF03}"/>
              </a:ext>
            </a:extLst>
          </p:cNvPr>
          <p:cNvGraphicFramePr>
            <a:graphicFrameLocks noGrp="1"/>
          </p:cNvGraphicFramePr>
          <p:nvPr>
            <p:extLst>
              <p:ext uri="{D42A27DB-BD31-4B8C-83A1-F6EECF244321}">
                <p14:modId xmlns:p14="http://schemas.microsoft.com/office/powerpoint/2010/main" xmlns="" val="3136355714"/>
              </p:ext>
            </p:extLst>
          </p:nvPr>
        </p:nvGraphicFramePr>
        <p:xfrm>
          <a:off x="1781092" y="1083921"/>
          <a:ext cx="8403091" cy="5006780"/>
        </p:xfrm>
        <a:graphic>
          <a:graphicData uri="http://schemas.openxmlformats.org/drawingml/2006/table">
            <a:tbl>
              <a:tblPr firstRow="1" bandRow="1">
                <a:tableStyleId>{00A15C55-8517-42AA-B614-E9B94910E393}</a:tableStyleId>
              </a:tblPr>
              <a:tblGrid>
                <a:gridCol w="4083368">
                  <a:extLst>
                    <a:ext uri="{9D8B030D-6E8A-4147-A177-3AD203B41FA5}">
                      <a16:colId xmlns:a16="http://schemas.microsoft.com/office/drawing/2014/main" xmlns="" val="3445637070"/>
                    </a:ext>
                  </a:extLst>
                </a:gridCol>
                <a:gridCol w="1479631">
                  <a:extLst>
                    <a:ext uri="{9D8B030D-6E8A-4147-A177-3AD203B41FA5}">
                      <a16:colId xmlns:a16="http://schemas.microsoft.com/office/drawing/2014/main" xmlns="" val="1200581339"/>
                    </a:ext>
                  </a:extLst>
                </a:gridCol>
                <a:gridCol w="1526604">
                  <a:extLst>
                    <a:ext uri="{9D8B030D-6E8A-4147-A177-3AD203B41FA5}">
                      <a16:colId xmlns:a16="http://schemas.microsoft.com/office/drawing/2014/main" xmlns="" val="1742208828"/>
                    </a:ext>
                  </a:extLst>
                </a:gridCol>
                <a:gridCol w="1313488">
                  <a:extLst>
                    <a:ext uri="{9D8B030D-6E8A-4147-A177-3AD203B41FA5}">
                      <a16:colId xmlns:a16="http://schemas.microsoft.com/office/drawing/2014/main" xmlns="" val="2163712041"/>
                    </a:ext>
                  </a:extLst>
                </a:gridCol>
              </a:tblGrid>
              <a:tr h="640440">
                <a:tc>
                  <a:txBody>
                    <a:bodyPr/>
                    <a:lstStyle/>
                    <a:p>
                      <a:r>
                        <a:rPr lang="en-IN" dirty="0"/>
                        <a:t>Particulars</a:t>
                      </a:r>
                    </a:p>
                  </a:txBody>
                  <a:tcPr/>
                </a:tc>
                <a:tc>
                  <a:txBody>
                    <a:bodyPr/>
                    <a:lstStyle/>
                    <a:p>
                      <a:r>
                        <a:rPr lang="en-IN" dirty="0"/>
                        <a:t>60%</a:t>
                      </a:r>
                    </a:p>
                    <a:p>
                      <a:r>
                        <a:rPr lang="en-IN" dirty="0"/>
                        <a:t>1200 unit</a:t>
                      </a:r>
                    </a:p>
                  </a:txBody>
                  <a:tcPr/>
                </a:tc>
                <a:tc>
                  <a:txBody>
                    <a:bodyPr/>
                    <a:lstStyle/>
                    <a:p>
                      <a:r>
                        <a:rPr lang="en-IN" dirty="0"/>
                        <a:t>80%</a:t>
                      </a:r>
                    </a:p>
                    <a:p>
                      <a:r>
                        <a:rPr lang="en-IN" dirty="0"/>
                        <a:t>1600unit</a:t>
                      </a:r>
                    </a:p>
                  </a:txBody>
                  <a:tcPr/>
                </a:tc>
                <a:tc>
                  <a:txBody>
                    <a:bodyPr/>
                    <a:lstStyle/>
                    <a:p>
                      <a:r>
                        <a:rPr lang="en-IN" dirty="0"/>
                        <a:t>100%</a:t>
                      </a:r>
                    </a:p>
                    <a:p>
                      <a:r>
                        <a:rPr lang="en-IN" dirty="0"/>
                        <a:t>2000</a:t>
                      </a:r>
                    </a:p>
                  </a:txBody>
                  <a:tcPr/>
                </a:tc>
                <a:extLst>
                  <a:ext uri="{0D108BD9-81ED-4DB2-BD59-A6C34878D82A}">
                    <a16:rowId xmlns:a16="http://schemas.microsoft.com/office/drawing/2014/main" xmlns="" val="13696536"/>
                  </a:ext>
                </a:extLst>
              </a:tr>
              <a:tr h="372590">
                <a:tc>
                  <a:txBody>
                    <a:bodyPr/>
                    <a:lstStyle/>
                    <a:p>
                      <a:r>
                        <a:rPr lang="en-IN" dirty="0"/>
                        <a:t>Material Rs. 50 per unit</a:t>
                      </a:r>
                    </a:p>
                  </a:txBody>
                  <a:tcPr/>
                </a:tc>
                <a:tc>
                  <a:txBody>
                    <a:bodyPr/>
                    <a:lstStyle/>
                    <a:p>
                      <a:r>
                        <a:rPr lang="en-IN" dirty="0"/>
                        <a:t>60000</a:t>
                      </a:r>
                    </a:p>
                  </a:txBody>
                  <a:tcPr/>
                </a:tc>
                <a:tc>
                  <a:txBody>
                    <a:bodyPr/>
                    <a:lstStyle/>
                    <a:p>
                      <a:r>
                        <a:rPr lang="en-IN" dirty="0"/>
                        <a:t>80000</a:t>
                      </a:r>
                    </a:p>
                  </a:txBody>
                  <a:tcPr/>
                </a:tc>
                <a:tc>
                  <a:txBody>
                    <a:bodyPr/>
                    <a:lstStyle/>
                    <a:p>
                      <a:r>
                        <a:rPr lang="en-IN" dirty="0"/>
                        <a:t>100000</a:t>
                      </a:r>
                    </a:p>
                  </a:txBody>
                  <a:tcPr/>
                </a:tc>
                <a:extLst>
                  <a:ext uri="{0D108BD9-81ED-4DB2-BD59-A6C34878D82A}">
                    <a16:rowId xmlns:a16="http://schemas.microsoft.com/office/drawing/2014/main" xmlns="" val="1845243420"/>
                  </a:ext>
                </a:extLst>
              </a:tr>
              <a:tr h="372590">
                <a:tc>
                  <a:txBody>
                    <a:bodyPr/>
                    <a:lstStyle/>
                    <a:p>
                      <a:r>
                        <a:rPr lang="en-IN" dirty="0"/>
                        <a:t>Labour   Rs. 20 per unit</a:t>
                      </a:r>
                    </a:p>
                  </a:txBody>
                  <a:tcPr/>
                </a:tc>
                <a:tc>
                  <a:txBody>
                    <a:bodyPr/>
                    <a:lstStyle/>
                    <a:p>
                      <a:r>
                        <a:rPr lang="en-IN" dirty="0"/>
                        <a:t>24000</a:t>
                      </a:r>
                    </a:p>
                  </a:txBody>
                  <a:tcPr/>
                </a:tc>
                <a:tc>
                  <a:txBody>
                    <a:bodyPr/>
                    <a:lstStyle/>
                    <a:p>
                      <a:r>
                        <a:rPr lang="en-IN" dirty="0"/>
                        <a:t>32000</a:t>
                      </a:r>
                    </a:p>
                  </a:txBody>
                  <a:tcPr/>
                </a:tc>
                <a:tc>
                  <a:txBody>
                    <a:bodyPr/>
                    <a:lstStyle/>
                    <a:p>
                      <a:r>
                        <a:rPr lang="en-IN" dirty="0"/>
                        <a:t>40000</a:t>
                      </a:r>
                    </a:p>
                  </a:txBody>
                  <a:tcPr/>
                </a:tc>
                <a:extLst>
                  <a:ext uri="{0D108BD9-81ED-4DB2-BD59-A6C34878D82A}">
                    <a16:rowId xmlns:a16="http://schemas.microsoft.com/office/drawing/2014/main" xmlns="" val="1960900045"/>
                  </a:ext>
                </a:extLst>
              </a:tr>
              <a:tr h="372590">
                <a:tc>
                  <a:txBody>
                    <a:bodyPr/>
                    <a:lstStyle/>
                    <a:p>
                      <a:r>
                        <a:rPr lang="en-IN" dirty="0"/>
                        <a:t>Expenses Rs.05 per unit</a:t>
                      </a:r>
                    </a:p>
                  </a:txBody>
                  <a:tcPr/>
                </a:tc>
                <a:tc>
                  <a:txBody>
                    <a:bodyPr/>
                    <a:lstStyle/>
                    <a:p>
                      <a:r>
                        <a:rPr lang="en-IN" dirty="0"/>
                        <a:t>6000</a:t>
                      </a:r>
                    </a:p>
                  </a:txBody>
                  <a:tcPr/>
                </a:tc>
                <a:tc>
                  <a:txBody>
                    <a:bodyPr/>
                    <a:lstStyle/>
                    <a:p>
                      <a:r>
                        <a:rPr lang="en-IN" dirty="0"/>
                        <a:t>8000</a:t>
                      </a:r>
                    </a:p>
                  </a:txBody>
                  <a:tcPr/>
                </a:tc>
                <a:tc>
                  <a:txBody>
                    <a:bodyPr/>
                    <a:lstStyle/>
                    <a:p>
                      <a:r>
                        <a:rPr lang="en-IN" dirty="0"/>
                        <a:t>10000</a:t>
                      </a:r>
                    </a:p>
                  </a:txBody>
                  <a:tcPr/>
                </a:tc>
                <a:extLst>
                  <a:ext uri="{0D108BD9-81ED-4DB2-BD59-A6C34878D82A}">
                    <a16:rowId xmlns:a16="http://schemas.microsoft.com/office/drawing/2014/main" xmlns="" val="4178208941"/>
                  </a:ext>
                </a:extLst>
              </a:tr>
              <a:tr h="640440">
                <a:tc>
                  <a:txBody>
                    <a:bodyPr/>
                    <a:lstStyle/>
                    <a:p>
                      <a:r>
                        <a:rPr lang="en-IN" dirty="0"/>
                        <a:t>Factory expenses:   </a:t>
                      </a:r>
                    </a:p>
                    <a:p>
                      <a:endParaRPr lang="en-IN" dirty="0"/>
                    </a:p>
                  </a:txBody>
                  <a:tcPr/>
                </a:tc>
                <a:tc>
                  <a:txBody>
                    <a:bodyPr/>
                    <a:lstStyle/>
                    <a:p>
                      <a:endParaRPr lang="en-IN"/>
                    </a:p>
                  </a:txBody>
                  <a:tcPr/>
                </a:tc>
                <a:tc>
                  <a:txBody>
                    <a:bodyPr/>
                    <a:lstStyle/>
                    <a:p>
                      <a:endParaRPr lang="en-IN"/>
                    </a:p>
                  </a:txBody>
                  <a:tcPr/>
                </a:tc>
                <a:tc>
                  <a:txBody>
                    <a:bodyPr/>
                    <a:lstStyle/>
                    <a:p>
                      <a:endParaRPr lang="en-IN"/>
                    </a:p>
                  </a:txBody>
                  <a:tcPr/>
                </a:tc>
                <a:extLst>
                  <a:ext uri="{0D108BD9-81ED-4DB2-BD59-A6C34878D82A}">
                    <a16:rowId xmlns:a16="http://schemas.microsoft.com/office/drawing/2014/main" xmlns="" val="1686015203"/>
                  </a:ext>
                </a:extLst>
              </a:tr>
              <a:tr h="372590">
                <a:tc>
                  <a:txBody>
                    <a:bodyPr/>
                    <a:lstStyle/>
                    <a:p>
                      <a:r>
                        <a:rPr lang="en-IN" dirty="0"/>
                        <a:t>                             ( I )Fixed</a:t>
                      </a:r>
                    </a:p>
                  </a:txBody>
                  <a:tcPr/>
                </a:tc>
                <a:tc>
                  <a:txBody>
                    <a:bodyPr/>
                    <a:lstStyle/>
                    <a:p>
                      <a:r>
                        <a:rPr lang="en-IN" dirty="0"/>
                        <a:t>16000</a:t>
                      </a:r>
                    </a:p>
                  </a:txBody>
                  <a:tcPr/>
                </a:tc>
                <a:tc>
                  <a:txBody>
                    <a:bodyPr/>
                    <a:lstStyle/>
                    <a:p>
                      <a:r>
                        <a:rPr lang="en-IN" dirty="0"/>
                        <a:t>16000</a:t>
                      </a:r>
                    </a:p>
                  </a:txBody>
                  <a:tcPr/>
                </a:tc>
                <a:tc>
                  <a:txBody>
                    <a:bodyPr/>
                    <a:lstStyle/>
                    <a:p>
                      <a:r>
                        <a:rPr lang="en-IN" dirty="0"/>
                        <a:t>16000</a:t>
                      </a:r>
                    </a:p>
                  </a:txBody>
                  <a:tcPr/>
                </a:tc>
                <a:extLst>
                  <a:ext uri="{0D108BD9-81ED-4DB2-BD59-A6C34878D82A}">
                    <a16:rowId xmlns:a16="http://schemas.microsoft.com/office/drawing/2014/main" xmlns="" val="3776678933"/>
                  </a:ext>
                </a:extLst>
              </a:tr>
              <a:tr h="372590">
                <a:tc>
                  <a:txBody>
                    <a:bodyPr/>
                    <a:lstStyle/>
                    <a:p>
                      <a:r>
                        <a:rPr lang="en-IN" dirty="0"/>
                        <a:t>                              ( II )Variable</a:t>
                      </a:r>
                    </a:p>
                  </a:txBody>
                  <a:tcPr/>
                </a:tc>
                <a:tc>
                  <a:txBody>
                    <a:bodyPr/>
                    <a:lstStyle/>
                    <a:p>
                      <a:r>
                        <a:rPr lang="en-IN" dirty="0"/>
                        <a:t>24000</a:t>
                      </a:r>
                    </a:p>
                  </a:txBody>
                  <a:tcPr/>
                </a:tc>
                <a:tc>
                  <a:txBody>
                    <a:bodyPr/>
                    <a:lstStyle/>
                    <a:p>
                      <a:r>
                        <a:rPr lang="en-IN" dirty="0"/>
                        <a:t>32000</a:t>
                      </a:r>
                    </a:p>
                  </a:txBody>
                  <a:tcPr/>
                </a:tc>
                <a:tc>
                  <a:txBody>
                    <a:bodyPr/>
                    <a:lstStyle/>
                    <a:p>
                      <a:r>
                        <a:rPr lang="en-IN" dirty="0"/>
                        <a:t>40000</a:t>
                      </a:r>
                    </a:p>
                  </a:txBody>
                  <a:tcPr/>
                </a:tc>
                <a:extLst>
                  <a:ext uri="{0D108BD9-81ED-4DB2-BD59-A6C34878D82A}">
                    <a16:rowId xmlns:a16="http://schemas.microsoft.com/office/drawing/2014/main" xmlns="" val="1708199166"/>
                  </a:ext>
                </a:extLst>
              </a:tr>
              <a:tr h="372590">
                <a:tc>
                  <a:txBody>
                    <a:bodyPr/>
                    <a:lstStyle/>
                    <a:p>
                      <a:r>
                        <a:rPr lang="en-IN" dirty="0"/>
                        <a:t>Administrative Expenses:</a:t>
                      </a:r>
                    </a:p>
                  </a:txBody>
                  <a:tcPr/>
                </a:tc>
                <a:tc>
                  <a:txBody>
                    <a:bodyPr/>
                    <a:lstStyle/>
                    <a:p>
                      <a:endParaRPr lang="en-IN"/>
                    </a:p>
                  </a:txBody>
                  <a:tcPr/>
                </a:tc>
                <a:tc>
                  <a:txBody>
                    <a:bodyPr/>
                    <a:lstStyle/>
                    <a:p>
                      <a:endParaRPr lang="en-IN"/>
                    </a:p>
                  </a:txBody>
                  <a:tcPr/>
                </a:tc>
                <a:tc>
                  <a:txBody>
                    <a:bodyPr/>
                    <a:lstStyle/>
                    <a:p>
                      <a:endParaRPr lang="en-IN" dirty="0"/>
                    </a:p>
                  </a:txBody>
                  <a:tcPr/>
                </a:tc>
                <a:extLst>
                  <a:ext uri="{0D108BD9-81ED-4DB2-BD59-A6C34878D82A}">
                    <a16:rowId xmlns:a16="http://schemas.microsoft.com/office/drawing/2014/main" xmlns="" val="2307802311"/>
                  </a:ext>
                </a:extLst>
              </a:tr>
              <a:tr h="372590">
                <a:tc>
                  <a:txBody>
                    <a:bodyPr/>
                    <a:lstStyle/>
                    <a:p>
                      <a:r>
                        <a:rPr lang="en-IN" dirty="0"/>
                        <a:t>                                  ( I )Fixed</a:t>
                      </a:r>
                    </a:p>
                  </a:txBody>
                  <a:tcPr/>
                </a:tc>
                <a:tc>
                  <a:txBody>
                    <a:bodyPr/>
                    <a:lstStyle/>
                    <a:p>
                      <a:r>
                        <a:rPr lang="en-IN" dirty="0"/>
                        <a:t>18000</a:t>
                      </a:r>
                    </a:p>
                  </a:txBody>
                  <a:tcPr/>
                </a:tc>
                <a:tc>
                  <a:txBody>
                    <a:bodyPr/>
                    <a:lstStyle/>
                    <a:p>
                      <a:r>
                        <a:rPr lang="en-IN" dirty="0"/>
                        <a:t>18000</a:t>
                      </a:r>
                    </a:p>
                  </a:txBody>
                  <a:tcPr/>
                </a:tc>
                <a:tc>
                  <a:txBody>
                    <a:bodyPr/>
                    <a:lstStyle/>
                    <a:p>
                      <a:r>
                        <a:rPr lang="en-IN" dirty="0"/>
                        <a:t>18000</a:t>
                      </a:r>
                    </a:p>
                  </a:txBody>
                  <a:tcPr/>
                </a:tc>
                <a:extLst>
                  <a:ext uri="{0D108BD9-81ED-4DB2-BD59-A6C34878D82A}">
                    <a16:rowId xmlns:a16="http://schemas.microsoft.com/office/drawing/2014/main" xmlns="" val="3453606710"/>
                  </a:ext>
                </a:extLst>
              </a:tr>
              <a:tr h="372590">
                <a:tc>
                  <a:txBody>
                    <a:bodyPr/>
                    <a:lstStyle/>
                    <a:p>
                      <a:r>
                        <a:rPr lang="en-IN" dirty="0"/>
                        <a:t>                                    (II)Variable</a:t>
                      </a:r>
                    </a:p>
                  </a:txBody>
                  <a:tcPr/>
                </a:tc>
                <a:tc>
                  <a:txBody>
                    <a:bodyPr/>
                    <a:lstStyle/>
                    <a:p>
                      <a:r>
                        <a:rPr lang="en-IN" dirty="0"/>
                        <a:t>12000</a:t>
                      </a:r>
                    </a:p>
                  </a:txBody>
                  <a:tcPr/>
                </a:tc>
                <a:tc>
                  <a:txBody>
                    <a:bodyPr/>
                    <a:lstStyle/>
                    <a:p>
                      <a:r>
                        <a:rPr lang="en-IN" dirty="0"/>
                        <a:t>16000</a:t>
                      </a:r>
                    </a:p>
                  </a:txBody>
                  <a:tcPr/>
                </a:tc>
                <a:tc>
                  <a:txBody>
                    <a:bodyPr/>
                    <a:lstStyle/>
                    <a:p>
                      <a:r>
                        <a:rPr lang="en-IN" dirty="0"/>
                        <a:t>20000</a:t>
                      </a:r>
                    </a:p>
                  </a:txBody>
                  <a:tcPr/>
                </a:tc>
                <a:extLst>
                  <a:ext uri="{0D108BD9-81ED-4DB2-BD59-A6C34878D82A}">
                    <a16:rowId xmlns:a16="http://schemas.microsoft.com/office/drawing/2014/main" xmlns="" val="1792461942"/>
                  </a:ext>
                </a:extLst>
              </a:tr>
              <a:tr h="372590">
                <a:tc>
                  <a:txBody>
                    <a:bodyPr/>
                    <a:lstStyle/>
                    <a:p>
                      <a:r>
                        <a:rPr lang="en-IN" b="1" dirty="0">
                          <a:solidFill>
                            <a:srgbClr val="FF0000"/>
                          </a:solidFill>
                        </a:rPr>
                        <a:t>TOTAL</a:t>
                      </a:r>
                    </a:p>
                  </a:txBody>
                  <a:tcPr/>
                </a:tc>
                <a:tc>
                  <a:txBody>
                    <a:bodyPr/>
                    <a:lstStyle/>
                    <a:p>
                      <a:r>
                        <a:rPr lang="en-IN" b="1" dirty="0">
                          <a:solidFill>
                            <a:srgbClr val="FF0000"/>
                          </a:solidFill>
                        </a:rPr>
                        <a:t>160000</a:t>
                      </a:r>
                    </a:p>
                  </a:txBody>
                  <a:tcPr/>
                </a:tc>
                <a:tc>
                  <a:txBody>
                    <a:bodyPr/>
                    <a:lstStyle/>
                    <a:p>
                      <a:r>
                        <a:rPr lang="en-IN" b="1" dirty="0">
                          <a:solidFill>
                            <a:srgbClr val="FF0000"/>
                          </a:solidFill>
                        </a:rPr>
                        <a:t>202000</a:t>
                      </a:r>
                    </a:p>
                  </a:txBody>
                  <a:tcPr/>
                </a:tc>
                <a:tc>
                  <a:txBody>
                    <a:bodyPr/>
                    <a:lstStyle/>
                    <a:p>
                      <a:r>
                        <a:rPr lang="en-IN" b="1" dirty="0">
                          <a:solidFill>
                            <a:srgbClr val="FF0000"/>
                          </a:solidFill>
                        </a:rPr>
                        <a:t>244000</a:t>
                      </a:r>
                    </a:p>
                  </a:txBody>
                  <a:tcPr/>
                </a:tc>
                <a:extLst>
                  <a:ext uri="{0D108BD9-81ED-4DB2-BD59-A6C34878D82A}">
                    <a16:rowId xmlns:a16="http://schemas.microsoft.com/office/drawing/2014/main" xmlns="" val="3944497225"/>
                  </a:ext>
                </a:extLst>
              </a:tr>
              <a:tr h="372590">
                <a:tc>
                  <a:txBody>
                    <a:bodyPr/>
                    <a:lstStyle/>
                    <a:p>
                      <a:r>
                        <a:rPr lang="en-IN" dirty="0">
                          <a:solidFill>
                            <a:srgbClr val="C00000"/>
                          </a:solidFill>
                        </a:rPr>
                        <a:t>COST</a:t>
                      </a:r>
                      <a:r>
                        <a:rPr lang="en-IN" dirty="0"/>
                        <a:t> </a:t>
                      </a:r>
                      <a:r>
                        <a:rPr lang="en-IN" dirty="0">
                          <a:solidFill>
                            <a:srgbClr val="C00000"/>
                          </a:solidFill>
                        </a:rPr>
                        <a:t>PER</a:t>
                      </a:r>
                      <a:r>
                        <a:rPr lang="en-IN" dirty="0"/>
                        <a:t> </a:t>
                      </a:r>
                      <a:r>
                        <a:rPr lang="en-IN" dirty="0">
                          <a:solidFill>
                            <a:srgbClr val="C00000"/>
                          </a:solidFill>
                        </a:rPr>
                        <a:t>UNIT</a:t>
                      </a:r>
                      <a:r>
                        <a:rPr lang="en-IN" dirty="0"/>
                        <a:t>                                      </a:t>
                      </a:r>
                    </a:p>
                  </a:txBody>
                  <a:tcPr/>
                </a:tc>
                <a:tc>
                  <a:txBody>
                    <a:bodyPr/>
                    <a:lstStyle/>
                    <a:p>
                      <a:r>
                        <a:rPr lang="en-IN" b="1" dirty="0">
                          <a:solidFill>
                            <a:srgbClr val="C00000"/>
                          </a:solidFill>
                        </a:rPr>
                        <a:t>133.33</a:t>
                      </a:r>
                    </a:p>
                  </a:txBody>
                  <a:tcPr/>
                </a:tc>
                <a:tc>
                  <a:txBody>
                    <a:bodyPr/>
                    <a:lstStyle/>
                    <a:p>
                      <a:r>
                        <a:rPr lang="en-IN" b="1" dirty="0">
                          <a:solidFill>
                            <a:srgbClr val="C00000"/>
                          </a:solidFill>
                        </a:rPr>
                        <a:t>126.25</a:t>
                      </a:r>
                    </a:p>
                  </a:txBody>
                  <a:tcPr/>
                </a:tc>
                <a:tc>
                  <a:txBody>
                    <a:bodyPr/>
                    <a:lstStyle/>
                    <a:p>
                      <a:r>
                        <a:rPr lang="en-IN" b="1" dirty="0">
                          <a:solidFill>
                            <a:srgbClr val="C00000"/>
                          </a:solidFill>
                        </a:rPr>
                        <a:t>122.00</a:t>
                      </a:r>
                    </a:p>
                  </a:txBody>
                  <a:tcPr/>
                </a:tc>
                <a:extLst>
                  <a:ext uri="{0D108BD9-81ED-4DB2-BD59-A6C34878D82A}">
                    <a16:rowId xmlns:a16="http://schemas.microsoft.com/office/drawing/2014/main" xmlns="" val="3033654325"/>
                  </a:ext>
                </a:extLst>
              </a:tr>
            </a:tbl>
          </a:graphicData>
        </a:graphic>
      </p:graphicFrame>
      <p:sp>
        <p:nvSpPr>
          <p:cNvPr id="3" name="TextBox 2">
            <a:extLst>
              <a:ext uri="{FF2B5EF4-FFF2-40B4-BE49-F238E27FC236}">
                <a16:creationId xmlns:a16="http://schemas.microsoft.com/office/drawing/2014/main" xmlns="" id="{B3273BB2-B10F-4755-992B-6456D4A7D618}"/>
              </a:ext>
            </a:extLst>
          </p:cNvPr>
          <p:cNvSpPr txBox="1"/>
          <p:nvPr/>
        </p:nvSpPr>
        <p:spPr>
          <a:xfrm>
            <a:off x="4744155" y="683811"/>
            <a:ext cx="1576072" cy="400110"/>
          </a:xfrm>
          <a:prstGeom prst="rect">
            <a:avLst/>
          </a:prstGeom>
          <a:noFill/>
        </p:spPr>
        <p:txBody>
          <a:bodyPr wrap="none" rtlCol="0">
            <a:spAutoFit/>
          </a:bodyPr>
          <a:lstStyle/>
          <a:p>
            <a:r>
              <a:rPr lang="en-IN" sz="2000" b="1" dirty="0">
                <a:solidFill>
                  <a:srgbClr val="FF0000"/>
                </a:solidFill>
              </a:rPr>
              <a:t>SOLUTION</a:t>
            </a:r>
          </a:p>
        </p:txBody>
      </p:sp>
      <p:sp>
        <p:nvSpPr>
          <p:cNvPr id="4" name="Date Placeholder 3">
            <a:extLst>
              <a:ext uri="{FF2B5EF4-FFF2-40B4-BE49-F238E27FC236}">
                <a16:creationId xmlns:a16="http://schemas.microsoft.com/office/drawing/2014/main" xmlns="" id="{2C39D5C6-12C8-46B2-AA47-EC2F50F0C8A2}"/>
              </a:ext>
            </a:extLst>
          </p:cNvPr>
          <p:cNvSpPr>
            <a:spLocks noGrp="1"/>
          </p:cNvSpPr>
          <p:nvPr>
            <p:ph type="dt" sz="half" idx="10"/>
          </p:nvPr>
        </p:nvSpPr>
        <p:spPr/>
        <p:txBody>
          <a:bodyPr/>
          <a:lstStyle/>
          <a:p>
            <a:fld id="{702DC196-7A37-48CF-BAE8-64BE6393EC6B}" type="datetime1">
              <a:rPr lang="en-US" smtClean="0"/>
              <a:pPr/>
              <a:t>8/12/2020</a:t>
            </a:fld>
            <a:endParaRPr lang="en-US" dirty="0"/>
          </a:p>
        </p:txBody>
      </p:sp>
      <p:sp>
        <p:nvSpPr>
          <p:cNvPr id="5" name="Footer Placeholder 4">
            <a:extLst>
              <a:ext uri="{FF2B5EF4-FFF2-40B4-BE49-F238E27FC236}">
                <a16:creationId xmlns:a16="http://schemas.microsoft.com/office/drawing/2014/main" xmlns="" id="{A161A0EE-0DB6-40ED-8D67-E4F0E51DF967}"/>
              </a:ext>
            </a:extLst>
          </p:cNvPr>
          <p:cNvSpPr>
            <a:spLocks noGrp="1"/>
          </p:cNvSpPr>
          <p:nvPr>
            <p:ph type="ftr" sz="quarter" idx="11"/>
          </p:nvPr>
        </p:nvSpPr>
        <p:spPr/>
        <p:txBody>
          <a:bodyPr/>
          <a:lstStyle/>
          <a:p>
            <a:r>
              <a:rPr lang="en-US"/>
              <a:t>ANIL PRATAP SINGH</a:t>
            </a:r>
            <a:endParaRPr lang="en-US" dirty="0"/>
          </a:p>
        </p:txBody>
      </p:sp>
      <p:sp>
        <p:nvSpPr>
          <p:cNvPr id="6" name="Slide Number Placeholder 5">
            <a:extLst>
              <a:ext uri="{FF2B5EF4-FFF2-40B4-BE49-F238E27FC236}">
                <a16:creationId xmlns:a16="http://schemas.microsoft.com/office/drawing/2014/main" xmlns="" id="{BC62CB54-E1FC-4B84-99AA-0AD15E8AFC7B}"/>
              </a:ext>
            </a:extLst>
          </p:cNvPr>
          <p:cNvSpPr>
            <a:spLocks noGrp="1"/>
          </p:cNvSpPr>
          <p:nvPr>
            <p:ph type="sldNum" sz="quarter" idx="12"/>
          </p:nvPr>
        </p:nvSpPr>
        <p:spPr/>
        <p:txBody>
          <a:bodyPr/>
          <a:lstStyle/>
          <a:p>
            <a:fld id="{D57F1E4F-1CFF-5643-939E-217C01CDF565}" type="slidenum">
              <a:rPr lang="en-US" smtClean="0"/>
              <a:pPr/>
              <a:t>12</a:t>
            </a:fld>
            <a:endParaRPr lang="en-US" dirty="0"/>
          </a:p>
        </p:txBody>
      </p:sp>
    </p:spTree>
    <p:extLst>
      <p:ext uri="{BB962C8B-B14F-4D97-AF65-F5344CB8AC3E}">
        <p14:creationId xmlns:p14="http://schemas.microsoft.com/office/powerpoint/2010/main" xmlns="" val="22593587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6B22F2-343B-4D19-B556-EA621E12705A}"/>
              </a:ext>
            </a:extLst>
          </p:cNvPr>
          <p:cNvSpPr>
            <a:spLocks noGrp="1"/>
          </p:cNvSpPr>
          <p:nvPr>
            <p:ph type="title"/>
          </p:nvPr>
        </p:nvSpPr>
        <p:spPr/>
        <p:txBody>
          <a:bodyPr/>
          <a:lstStyle/>
          <a:p>
            <a:r>
              <a:rPr lang="en-IN" dirty="0">
                <a:solidFill>
                  <a:srgbClr val="FF0000"/>
                </a:solidFill>
              </a:rPr>
              <a:t>PROBLEMS</a:t>
            </a:r>
            <a:r>
              <a:rPr lang="en-IN" dirty="0"/>
              <a:t> </a:t>
            </a:r>
            <a:r>
              <a:rPr lang="en-IN" dirty="0">
                <a:solidFill>
                  <a:srgbClr val="FF0000"/>
                </a:solidFill>
              </a:rPr>
              <a:t>&amp;</a:t>
            </a:r>
            <a:r>
              <a:rPr lang="en-IN" dirty="0"/>
              <a:t> </a:t>
            </a:r>
            <a:r>
              <a:rPr lang="en-IN" dirty="0">
                <a:solidFill>
                  <a:srgbClr val="FF0000"/>
                </a:solidFill>
              </a:rPr>
              <a:t>SOLUTION</a:t>
            </a:r>
          </a:p>
        </p:txBody>
      </p:sp>
      <p:sp>
        <p:nvSpPr>
          <p:cNvPr id="3" name="Content Placeholder 2">
            <a:extLst>
              <a:ext uri="{FF2B5EF4-FFF2-40B4-BE49-F238E27FC236}">
                <a16:creationId xmlns:a16="http://schemas.microsoft.com/office/drawing/2014/main" xmlns="" id="{042941DA-2528-4B7D-A35D-546B37A72DDB}"/>
              </a:ext>
            </a:extLst>
          </p:cNvPr>
          <p:cNvSpPr>
            <a:spLocks noGrp="1"/>
          </p:cNvSpPr>
          <p:nvPr>
            <p:ph idx="1"/>
          </p:nvPr>
        </p:nvSpPr>
        <p:spPr>
          <a:xfrm>
            <a:off x="1502797" y="2417198"/>
            <a:ext cx="9393800" cy="3458670"/>
          </a:xfrm>
        </p:spPr>
        <p:txBody>
          <a:bodyPr>
            <a:normAutofit lnSpcReduction="10000"/>
          </a:bodyPr>
          <a:lstStyle/>
          <a:p>
            <a:r>
              <a:rPr lang="en-IN" sz="1200" dirty="0">
                <a:solidFill>
                  <a:srgbClr val="7030A0"/>
                </a:solidFill>
              </a:rPr>
              <a:t>The expenses budget for production  of 10000 units in a factory are furnished below:</a:t>
            </a:r>
          </a:p>
          <a:p>
            <a:r>
              <a:rPr lang="en-IN" sz="1200" dirty="0">
                <a:solidFill>
                  <a:srgbClr val="7030A0"/>
                </a:solidFill>
              </a:rPr>
              <a:t>                                                                                                 Rs. per unit</a:t>
            </a:r>
          </a:p>
          <a:p>
            <a:r>
              <a:rPr lang="en-IN" sz="1200" dirty="0">
                <a:solidFill>
                  <a:srgbClr val="7030A0"/>
                </a:solidFill>
              </a:rPr>
              <a:t>MATERIAL                                                                                    70</a:t>
            </a:r>
          </a:p>
          <a:p>
            <a:r>
              <a:rPr lang="en-IN" sz="1200" dirty="0">
                <a:solidFill>
                  <a:srgbClr val="7030A0"/>
                </a:solidFill>
              </a:rPr>
              <a:t>LABOUR                                                                                         25</a:t>
            </a:r>
          </a:p>
          <a:p>
            <a:r>
              <a:rPr lang="en-IN" sz="1200" dirty="0">
                <a:solidFill>
                  <a:srgbClr val="7030A0"/>
                </a:solidFill>
              </a:rPr>
              <a:t>VARIABLE OVERHEAD                                                               20</a:t>
            </a:r>
          </a:p>
          <a:p>
            <a:r>
              <a:rPr lang="en-IN" sz="1200" dirty="0">
                <a:solidFill>
                  <a:srgbClr val="7030A0"/>
                </a:solidFill>
              </a:rPr>
              <a:t>FIXED OVERHEAD (Rs.100000 )                                                  10</a:t>
            </a:r>
          </a:p>
          <a:p>
            <a:r>
              <a:rPr lang="en-IN" sz="1200" dirty="0">
                <a:solidFill>
                  <a:srgbClr val="7030A0"/>
                </a:solidFill>
              </a:rPr>
              <a:t>VARIABLE EXPENSES (direct)                                                       5</a:t>
            </a:r>
          </a:p>
          <a:p>
            <a:r>
              <a:rPr lang="en-IN" sz="1200" dirty="0">
                <a:solidFill>
                  <a:srgbClr val="7030A0"/>
                </a:solidFill>
              </a:rPr>
              <a:t>SELLING EXPENSES (10% FIXED)                                              13</a:t>
            </a:r>
          </a:p>
          <a:p>
            <a:r>
              <a:rPr lang="en-IN" sz="1200" dirty="0">
                <a:solidFill>
                  <a:srgbClr val="7030A0"/>
                </a:solidFill>
              </a:rPr>
              <a:t>DISTRIBUTION EXPENSES (20% FIXED)                                    7</a:t>
            </a:r>
          </a:p>
          <a:p>
            <a:r>
              <a:rPr lang="en-IN" sz="1200" dirty="0">
                <a:solidFill>
                  <a:srgbClr val="7030A0"/>
                </a:solidFill>
              </a:rPr>
              <a:t>ADMINISTRATION EXPENSES (Rs.50000)                                    5</a:t>
            </a:r>
          </a:p>
          <a:p>
            <a:r>
              <a:rPr lang="en-IN" sz="1200" dirty="0">
                <a:solidFill>
                  <a:srgbClr val="7030A0"/>
                </a:solidFill>
              </a:rPr>
              <a:t>PREPASRE A BUDGET FOR THE PRODUCTION OF (A)8000 UNITS AND (B)6000 UNITS.</a:t>
            </a:r>
          </a:p>
          <a:p>
            <a:r>
              <a:rPr lang="en-IN" sz="1200" dirty="0">
                <a:solidFill>
                  <a:srgbClr val="7030A0"/>
                </a:solidFill>
              </a:rPr>
              <a:t>A  SSUME THAT ADMINISTRATION EXPENSES ARE RIGID FOR ALL LEVELS OF PRODUICTION.      (C.A.INTER)</a:t>
            </a:r>
          </a:p>
        </p:txBody>
      </p:sp>
      <p:sp>
        <p:nvSpPr>
          <p:cNvPr id="4" name="Date Placeholder 3">
            <a:extLst>
              <a:ext uri="{FF2B5EF4-FFF2-40B4-BE49-F238E27FC236}">
                <a16:creationId xmlns:a16="http://schemas.microsoft.com/office/drawing/2014/main" xmlns="" id="{63AB3C75-2DA0-4A20-9269-05A92744372C}"/>
              </a:ext>
            </a:extLst>
          </p:cNvPr>
          <p:cNvSpPr>
            <a:spLocks noGrp="1"/>
          </p:cNvSpPr>
          <p:nvPr>
            <p:ph type="dt" sz="half" idx="10"/>
          </p:nvPr>
        </p:nvSpPr>
        <p:spPr/>
        <p:txBody>
          <a:bodyPr/>
          <a:lstStyle/>
          <a:p>
            <a:fld id="{58B891E8-E944-415D-9B81-AAB1BB3F853F}" type="datetime1">
              <a:rPr lang="en-US" smtClean="0"/>
              <a:pPr/>
              <a:t>8/12/2020</a:t>
            </a:fld>
            <a:endParaRPr lang="en-US" dirty="0"/>
          </a:p>
        </p:txBody>
      </p:sp>
      <p:sp>
        <p:nvSpPr>
          <p:cNvPr id="5" name="Footer Placeholder 4">
            <a:extLst>
              <a:ext uri="{FF2B5EF4-FFF2-40B4-BE49-F238E27FC236}">
                <a16:creationId xmlns:a16="http://schemas.microsoft.com/office/drawing/2014/main" xmlns="" id="{00B15141-C72F-446E-B7B1-24E137F395D4}"/>
              </a:ext>
            </a:extLst>
          </p:cNvPr>
          <p:cNvSpPr>
            <a:spLocks noGrp="1"/>
          </p:cNvSpPr>
          <p:nvPr>
            <p:ph type="ftr" sz="quarter" idx="11"/>
          </p:nvPr>
        </p:nvSpPr>
        <p:spPr/>
        <p:txBody>
          <a:bodyPr/>
          <a:lstStyle/>
          <a:p>
            <a:r>
              <a:rPr lang="en-US"/>
              <a:t>ANIL PRATAP SINGH</a:t>
            </a:r>
            <a:endParaRPr lang="en-US" dirty="0"/>
          </a:p>
        </p:txBody>
      </p:sp>
      <p:sp>
        <p:nvSpPr>
          <p:cNvPr id="6" name="Slide Number Placeholder 5">
            <a:extLst>
              <a:ext uri="{FF2B5EF4-FFF2-40B4-BE49-F238E27FC236}">
                <a16:creationId xmlns:a16="http://schemas.microsoft.com/office/drawing/2014/main" xmlns="" id="{563711AF-9062-4CE7-B9B6-BFFD9597D708}"/>
              </a:ext>
            </a:extLst>
          </p:cNvPr>
          <p:cNvSpPr>
            <a:spLocks noGrp="1"/>
          </p:cNvSpPr>
          <p:nvPr>
            <p:ph type="sldNum" sz="quarter" idx="12"/>
          </p:nvPr>
        </p:nvSpPr>
        <p:spPr/>
        <p:txBody>
          <a:bodyPr/>
          <a:lstStyle/>
          <a:p>
            <a:fld id="{E97799C9-84D9-46D2-A11E-BCF8A720529D}" type="slidenum">
              <a:rPr lang="en-US" smtClean="0"/>
              <a:pPr/>
              <a:t>13</a:t>
            </a:fld>
            <a:endParaRPr lang="en-US" dirty="0"/>
          </a:p>
        </p:txBody>
      </p:sp>
    </p:spTree>
    <p:extLst>
      <p:ext uri="{BB962C8B-B14F-4D97-AF65-F5344CB8AC3E}">
        <p14:creationId xmlns:p14="http://schemas.microsoft.com/office/powerpoint/2010/main" xmlns="" val="955768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xmlns="" id="{B784DA66-5517-44B7-BB3A-167E6E247DFC}"/>
              </a:ext>
            </a:extLst>
          </p:cNvPr>
          <p:cNvGraphicFramePr>
            <a:graphicFrameLocks noGrp="1"/>
          </p:cNvGraphicFramePr>
          <p:nvPr>
            <p:extLst>
              <p:ext uri="{D42A27DB-BD31-4B8C-83A1-F6EECF244321}">
                <p14:modId xmlns:p14="http://schemas.microsoft.com/office/powerpoint/2010/main" xmlns="" val="864127089"/>
              </p:ext>
            </p:extLst>
          </p:nvPr>
        </p:nvGraphicFramePr>
        <p:xfrm>
          <a:off x="1737802" y="664295"/>
          <a:ext cx="9727273" cy="5453630"/>
        </p:xfrm>
        <a:graphic>
          <a:graphicData uri="http://schemas.openxmlformats.org/drawingml/2006/table">
            <a:tbl>
              <a:tblPr firstRow="1" bandRow="1">
                <a:tableStyleId>{7DF18680-E054-41AD-8BC1-D1AEF772440D}</a:tableStyleId>
              </a:tblPr>
              <a:tblGrid>
                <a:gridCol w="2413953">
                  <a:extLst>
                    <a:ext uri="{9D8B030D-6E8A-4147-A177-3AD203B41FA5}">
                      <a16:colId xmlns:a16="http://schemas.microsoft.com/office/drawing/2014/main" xmlns="" val="2404876572"/>
                    </a:ext>
                  </a:extLst>
                </a:gridCol>
                <a:gridCol w="1015887">
                  <a:extLst>
                    <a:ext uri="{9D8B030D-6E8A-4147-A177-3AD203B41FA5}">
                      <a16:colId xmlns:a16="http://schemas.microsoft.com/office/drawing/2014/main" xmlns="" val="830129371"/>
                    </a:ext>
                  </a:extLst>
                </a:gridCol>
                <a:gridCol w="1335819">
                  <a:extLst>
                    <a:ext uri="{9D8B030D-6E8A-4147-A177-3AD203B41FA5}">
                      <a16:colId xmlns:a16="http://schemas.microsoft.com/office/drawing/2014/main" xmlns="" val="607002887"/>
                    </a:ext>
                  </a:extLst>
                </a:gridCol>
                <a:gridCol w="1097280">
                  <a:extLst>
                    <a:ext uri="{9D8B030D-6E8A-4147-A177-3AD203B41FA5}">
                      <a16:colId xmlns:a16="http://schemas.microsoft.com/office/drawing/2014/main" xmlns="" val="2808769412"/>
                    </a:ext>
                  </a:extLst>
                </a:gridCol>
                <a:gridCol w="1455088">
                  <a:extLst>
                    <a:ext uri="{9D8B030D-6E8A-4147-A177-3AD203B41FA5}">
                      <a16:colId xmlns:a16="http://schemas.microsoft.com/office/drawing/2014/main" xmlns="" val="2447694813"/>
                    </a:ext>
                  </a:extLst>
                </a:gridCol>
                <a:gridCol w="954157">
                  <a:extLst>
                    <a:ext uri="{9D8B030D-6E8A-4147-A177-3AD203B41FA5}">
                      <a16:colId xmlns:a16="http://schemas.microsoft.com/office/drawing/2014/main" xmlns="" val="3212655882"/>
                    </a:ext>
                  </a:extLst>
                </a:gridCol>
                <a:gridCol w="1455089">
                  <a:extLst>
                    <a:ext uri="{9D8B030D-6E8A-4147-A177-3AD203B41FA5}">
                      <a16:colId xmlns:a16="http://schemas.microsoft.com/office/drawing/2014/main" xmlns="" val="3523173308"/>
                    </a:ext>
                  </a:extLst>
                </a:gridCol>
              </a:tblGrid>
              <a:tr h="698750">
                <a:tc>
                  <a:txBody>
                    <a:bodyPr/>
                    <a:lstStyle/>
                    <a:p>
                      <a:r>
                        <a:rPr lang="en-IN" dirty="0"/>
                        <a:t>PARTICULARS</a:t>
                      </a:r>
                    </a:p>
                  </a:txBody>
                  <a:tcPr/>
                </a:tc>
                <a:tc>
                  <a:txBody>
                    <a:bodyPr/>
                    <a:lstStyle/>
                    <a:p>
                      <a:r>
                        <a:rPr lang="en-IN" sz="1400" dirty="0"/>
                        <a:t>PER</a:t>
                      </a:r>
                      <a:r>
                        <a:rPr lang="en-IN" dirty="0"/>
                        <a:t> </a:t>
                      </a:r>
                      <a:r>
                        <a:rPr lang="en-IN" sz="1050" dirty="0"/>
                        <a:t>UNIT</a:t>
                      </a:r>
                    </a:p>
                    <a:p>
                      <a:r>
                        <a:rPr lang="en-IN" sz="1400" dirty="0"/>
                        <a:t>6000 </a:t>
                      </a:r>
                      <a:r>
                        <a:rPr lang="en-IN" sz="1200" dirty="0"/>
                        <a:t>UNIT</a:t>
                      </a:r>
                    </a:p>
                  </a:txBody>
                  <a:tcPr/>
                </a:tc>
                <a:tc>
                  <a:txBody>
                    <a:bodyPr/>
                    <a:lstStyle/>
                    <a:p>
                      <a:r>
                        <a:rPr lang="en-IN" dirty="0"/>
                        <a:t>TOTAL</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IN" sz="1400" dirty="0"/>
                        <a:t>PER</a:t>
                      </a:r>
                      <a:r>
                        <a:rPr lang="en-IN" dirty="0"/>
                        <a:t> </a:t>
                      </a:r>
                      <a:r>
                        <a:rPr lang="en-IN" sz="1400" dirty="0"/>
                        <a:t>UNIT</a:t>
                      </a:r>
                    </a:p>
                    <a:p>
                      <a:r>
                        <a:rPr lang="en-IN" sz="1200" dirty="0"/>
                        <a:t>8000</a:t>
                      </a:r>
                      <a:r>
                        <a:rPr lang="en-IN" dirty="0"/>
                        <a:t> </a:t>
                      </a:r>
                      <a:r>
                        <a:rPr lang="en-IN" sz="1200" dirty="0"/>
                        <a:t>UNIT</a:t>
                      </a:r>
                    </a:p>
                  </a:txBody>
                  <a:tcPr/>
                </a:tc>
                <a:tc>
                  <a:txBody>
                    <a:bodyPr/>
                    <a:lstStyle/>
                    <a:p>
                      <a:r>
                        <a:rPr lang="en-IN" dirty="0"/>
                        <a:t>TOTAL</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IN" sz="1050" dirty="0"/>
                        <a:t>PER</a:t>
                      </a:r>
                      <a:r>
                        <a:rPr lang="en-IN" dirty="0"/>
                        <a:t> </a:t>
                      </a:r>
                      <a:r>
                        <a:rPr lang="en-IN" sz="1050" dirty="0"/>
                        <a:t>UNIT</a:t>
                      </a:r>
                    </a:p>
                    <a:p>
                      <a:r>
                        <a:rPr lang="en-IN" sz="1050" dirty="0"/>
                        <a:t>10000</a:t>
                      </a:r>
                      <a:r>
                        <a:rPr lang="en-IN" dirty="0"/>
                        <a:t> </a:t>
                      </a:r>
                      <a:r>
                        <a:rPr lang="en-IN" sz="1050" dirty="0"/>
                        <a:t>UNIT</a:t>
                      </a:r>
                    </a:p>
                  </a:txBody>
                  <a:tcPr/>
                </a:tc>
                <a:tc>
                  <a:txBody>
                    <a:bodyPr/>
                    <a:lstStyle/>
                    <a:p>
                      <a:r>
                        <a:rPr lang="en-IN" dirty="0"/>
                        <a:t>TOTAL</a:t>
                      </a:r>
                    </a:p>
                  </a:txBody>
                  <a:tcPr/>
                </a:tc>
                <a:extLst>
                  <a:ext uri="{0D108BD9-81ED-4DB2-BD59-A6C34878D82A}">
                    <a16:rowId xmlns:a16="http://schemas.microsoft.com/office/drawing/2014/main" xmlns="" val="1540677271"/>
                  </a:ext>
                </a:extLst>
              </a:tr>
              <a:tr h="343937">
                <a:tc>
                  <a:txBody>
                    <a:bodyPr/>
                    <a:lstStyle/>
                    <a:p>
                      <a:r>
                        <a:rPr lang="en-IN" dirty="0"/>
                        <a:t>MATERIAL</a:t>
                      </a:r>
                    </a:p>
                  </a:txBody>
                  <a:tcPr/>
                </a:tc>
                <a:tc>
                  <a:txBody>
                    <a:bodyPr/>
                    <a:lstStyle/>
                    <a:p>
                      <a:r>
                        <a:rPr lang="en-IN" dirty="0"/>
                        <a:t>70.00</a:t>
                      </a:r>
                    </a:p>
                  </a:txBody>
                  <a:tcPr/>
                </a:tc>
                <a:tc>
                  <a:txBody>
                    <a:bodyPr/>
                    <a:lstStyle/>
                    <a:p>
                      <a:r>
                        <a:rPr lang="en-IN" dirty="0"/>
                        <a:t>4,20,000</a:t>
                      </a:r>
                    </a:p>
                  </a:txBody>
                  <a:tcPr/>
                </a:tc>
                <a:tc>
                  <a:txBody>
                    <a:bodyPr/>
                    <a:lstStyle/>
                    <a:p>
                      <a:r>
                        <a:rPr lang="en-IN" dirty="0"/>
                        <a:t>70.00</a:t>
                      </a:r>
                    </a:p>
                  </a:txBody>
                  <a:tcPr/>
                </a:tc>
                <a:tc>
                  <a:txBody>
                    <a:bodyPr/>
                    <a:lstStyle/>
                    <a:p>
                      <a:r>
                        <a:rPr lang="en-IN" dirty="0"/>
                        <a:t>5.60.000</a:t>
                      </a:r>
                    </a:p>
                  </a:txBody>
                  <a:tcPr/>
                </a:tc>
                <a:tc>
                  <a:txBody>
                    <a:bodyPr/>
                    <a:lstStyle/>
                    <a:p>
                      <a:r>
                        <a:rPr lang="en-IN" dirty="0"/>
                        <a:t>70.00</a:t>
                      </a:r>
                    </a:p>
                  </a:txBody>
                  <a:tcPr/>
                </a:tc>
                <a:tc>
                  <a:txBody>
                    <a:bodyPr/>
                    <a:lstStyle/>
                    <a:p>
                      <a:r>
                        <a:rPr lang="en-IN" dirty="0"/>
                        <a:t>7,00,000</a:t>
                      </a:r>
                    </a:p>
                  </a:txBody>
                  <a:tcPr/>
                </a:tc>
                <a:extLst>
                  <a:ext uri="{0D108BD9-81ED-4DB2-BD59-A6C34878D82A}">
                    <a16:rowId xmlns:a16="http://schemas.microsoft.com/office/drawing/2014/main" xmlns="" val="3101725583"/>
                  </a:ext>
                </a:extLst>
              </a:tr>
              <a:tr h="343937">
                <a:tc>
                  <a:txBody>
                    <a:bodyPr/>
                    <a:lstStyle/>
                    <a:p>
                      <a:r>
                        <a:rPr lang="en-IN" dirty="0"/>
                        <a:t>LABOUR</a:t>
                      </a:r>
                    </a:p>
                  </a:txBody>
                  <a:tcPr/>
                </a:tc>
                <a:tc>
                  <a:txBody>
                    <a:bodyPr/>
                    <a:lstStyle/>
                    <a:p>
                      <a:r>
                        <a:rPr lang="en-IN" dirty="0"/>
                        <a:t>25.00</a:t>
                      </a:r>
                    </a:p>
                  </a:txBody>
                  <a:tcPr/>
                </a:tc>
                <a:tc>
                  <a:txBody>
                    <a:bodyPr/>
                    <a:lstStyle/>
                    <a:p>
                      <a:r>
                        <a:rPr lang="en-IN" dirty="0"/>
                        <a:t>1,50,000</a:t>
                      </a:r>
                    </a:p>
                  </a:txBody>
                  <a:tcPr/>
                </a:tc>
                <a:tc>
                  <a:txBody>
                    <a:bodyPr/>
                    <a:lstStyle/>
                    <a:p>
                      <a:r>
                        <a:rPr lang="en-IN" dirty="0"/>
                        <a:t>25.00</a:t>
                      </a:r>
                    </a:p>
                  </a:txBody>
                  <a:tcPr/>
                </a:tc>
                <a:tc>
                  <a:txBody>
                    <a:bodyPr/>
                    <a:lstStyle/>
                    <a:p>
                      <a:r>
                        <a:rPr lang="en-IN" dirty="0"/>
                        <a:t>2,00,000</a:t>
                      </a:r>
                    </a:p>
                  </a:txBody>
                  <a:tcPr/>
                </a:tc>
                <a:tc>
                  <a:txBody>
                    <a:bodyPr/>
                    <a:lstStyle/>
                    <a:p>
                      <a:r>
                        <a:rPr lang="en-IN" dirty="0"/>
                        <a:t>25.00</a:t>
                      </a:r>
                    </a:p>
                  </a:txBody>
                  <a:tcPr/>
                </a:tc>
                <a:tc>
                  <a:txBody>
                    <a:bodyPr/>
                    <a:lstStyle/>
                    <a:p>
                      <a:r>
                        <a:rPr lang="en-IN" dirty="0"/>
                        <a:t>2,50,000</a:t>
                      </a:r>
                    </a:p>
                  </a:txBody>
                  <a:tcPr/>
                </a:tc>
                <a:extLst>
                  <a:ext uri="{0D108BD9-81ED-4DB2-BD59-A6C34878D82A}">
                    <a16:rowId xmlns:a16="http://schemas.microsoft.com/office/drawing/2014/main" xmlns="" val="1219246751"/>
                  </a:ext>
                </a:extLst>
              </a:tr>
              <a:tr h="343937">
                <a:tc>
                  <a:txBody>
                    <a:bodyPr/>
                    <a:lstStyle/>
                    <a:p>
                      <a:r>
                        <a:rPr lang="en-IN" dirty="0"/>
                        <a:t>DIRECT EXP.</a:t>
                      </a:r>
                    </a:p>
                  </a:txBody>
                  <a:tcPr/>
                </a:tc>
                <a:tc>
                  <a:txBody>
                    <a:bodyPr/>
                    <a:lstStyle/>
                    <a:p>
                      <a:r>
                        <a:rPr lang="en-IN" dirty="0"/>
                        <a:t> 5.00</a:t>
                      </a:r>
                    </a:p>
                  </a:txBody>
                  <a:tcPr/>
                </a:tc>
                <a:tc>
                  <a:txBody>
                    <a:bodyPr/>
                    <a:lstStyle/>
                    <a:p>
                      <a:r>
                        <a:rPr lang="en-IN" dirty="0"/>
                        <a:t>   30,000</a:t>
                      </a:r>
                    </a:p>
                  </a:txBody>
                  <a:tcPr/>
                </a:tc>
                <a:tc>
                  <a:txBody>
                    <a:bodyPr/>
                    <a:lstStyle/>
                    <a:p>
                      <a:r>
                        <a:rPr lang="en-IN" dirty="0"/>
                        <a:t> 5.00</a:t>
                      </a:r>
                    </a:p>
                  </a:txBody>
                  <a:tcPr/>
                </a:tc>
                <a:tc>
                  <a:txBody>
                    <a:bodyPr/>
                    <a:lstStyle/>
                    <a:p>
                      <a:r>
                        <a:rPr lang="en-IN" dirty="0"/>
                        <a:t>   40,000</a:t>
                      </a:r>
                    </a:p>
                  </a:txBody>
                  <a:tcPr/>
                </a:tc>
                <a:tc>
                  <a:txBody>
                    <a:bodyPr/>
                    <a:lstStyle/>
                    <a:p>
                      <a:r>
                        <a:rPr lang="en-IN" dirty="0"/>
                        <a:t> 5.00</a:t>
                      </a:r>
                    </a:p>
                  </a:txBody>
                  <a:tcPr/>
                </a:tc>
                <a:tc>
                  <a:txBody>
                    <a:bodyPr/>
                    <a:lstStyle/>
                    <a:p>
                      <a:r>
                        <a:rPr lang="en-IN" dirty="0"/>
                        <a:t> 50,000</a:t>
                      </a:r>
                    </a:p>
                  </a:txBody>
                  <a:tcPr/>
                </a:tc>
                <a:extLst>
                  <a:ext uri="{0D108BD9-81ED-4DB2-BD59-A6C34878D82A}">
                    <a16:rowId xmlns:a16="http://schemas.microsoft.com/office/drawing/2014/main" xmlns="" val="1899241087"/>
                  </a:ext>
                </a:extLst>
              </a:tr>
              <a:tr h="343937">
                <a:tc>
                  <a:txBody>
                    <a:bodyPr/>
                    <a:lstStyle/>
                    <a:p>
                      <a:r>
                        <a:rPr lang="en-IN" dirty="0"/>
                        <a:t>VARIABLE EXP.</a:t>
                      </a:r>
                    </a:p>
                  </a:txBody>
                  <a:tcPr/>
                </a:tc>
                <a:tc>
                  <a:txBody>
                    <a:bodyPr/>
                    <a:lstStyle/>
                    <a:p>
                      <a:r>
                        <a:rPr lang="en-IN" dirty="0"/>
                        <a:t>20.00</a:t>
                      </a:r>
                    </a:p>
                  </a:txBody>
                  <a:tcPr/>
                </a:tc>
                <a:tc>
                  <a:txBody>
                    <a:bodyPr/>
                    <a:lstStyle/>
                    <a:p>
                      <a:r>
                        <a:rPr lang="en-IN" dirty="0"/>
                        <a:t>1,20,000</a:t>
                      </a:r>
                    </a:p>
                  </a:txBody>
                  <a:tcPr/>
                </a:tc>
                <a:tc>
                  <a:txBody>
                    <a:bodyPr/>
                    <a:lstStyle/>
                    <a:p>
                      <a:r>
                        <a:rPr lang="en-IN" dirty="0"/>
                        <a:t>20.00</a:t>
                      </a:r>
                    </a:p>
                  </a:txBody>
                  <a:tcPr/>
                </a:tc>
                <a:tc>
                  <a:txBody>
                    <a:bodyPr/>
                    <a:lstStyle/>
                    <a:p>
                      <a:r>
                        <a:rPr lang="en-IN" dirty="0"/>
                        <a:t>1,60,000</a:t>
                      </a:r>
                    </a:p>
                  </a:txBody>
                  <a:tcPr/>
                </a:tc>
                <a:tc>
                  <a:txBody>
                    <a:bodyPr/>
                    <a:lstStyle/>
                    <a:p>
                      <a:r>
                        <a:rPr lang="en-IN" dirty="0"/>
                        <a:t>20.00</a:t>
                      </a:r>
                    </a:p>
                  </a:txBody>
                  <a:tcPr/>
                </a:tc>
                <a:tc>
                  <a:txBody>
                    <a:bodyPr/>
                    <a:lstStyle/>
                    <a:p>
                      <a:r>
                        <a:rPr lang="en-IN" dirty="0"/>
                        <a:t>2,00,000</a:t>
                      </a:r>
                    </a:p>
                  </a:txBody>
                  <a:tcPr/>
                </a:tc>
                <a:extLst>
                  <a:ext uri="{0D108BD9-81ED-4DB2-BD59-A6C34878D82A}">
                    <a16:rowId xmlns:a16="http://schemas.microsoft.com/office/drawing/2014/main" xmlns="" val="1162273296"/>
                  </a:ext>
                </a:extLst>
              </a:tr>
              <a:tr h="343937">
                <a:tc>
                  <a:txBody>
                    <a:bodyPr/>
                    <a:lstStyle/>
                    <a:p>
                      <a:r>
                        <a:rPr lang="en-IN" dirty="0"/>
                        <a:t>FIXED OVEFHEAD</a:t>
                      </a:r>
                    </a:p>
                  </a:txBody>
                  <a:tcPr/>
                </a:tc>
                <a:tc>
                  <a:txBody>
                    <a:bodyPr/>
                    <a:lstStyle/>
                    <a:p>
                      <a:r>
                        <a:rPr lang="en-IN" dirty="0"/>
                        <a:t>16.67</a:t>
                      </a:r>
                    </a:p>
                  </a:txBody>
                  <a:tcPr/>
                </a:tc>
                <a:tc>
                  <a:txBody>
                    <a:bodyPr/>
                    <a:lstStyle/>
                    <a:p>
                      <a:r>
                        <a:rPr lang="en-IN" dirty="0"/>
                        <a:t>1,00,000</a:t>
                      </a:r>
                    </a:p>
                  </a:txBody>
                  <a:tcPr/>
                </a:tc>
                <a:tc>
                  <a:txBody>
                    <a:bodyPr/>
                    <a:lstStyle/>
                    <a:p>
                      <a:r>
                        <a:rPr lang="en-IN" dirty="0"/>
                        <a:t> 12.50</a:t>
                      </a:r>
                    </a:p>
                  </a:txBody>
                  <a:tcPr/>
                </a:tc>
                <a:tc>
                  <a:txBody>
                    <a:bodyPr/>
                    <a:lstStyle/>
                    <a:p>
                      <a:r>
                        <a:rPr lang="en-IN" dirty="0"/>
                        <a:t>1,00,000</a:t>
                      </a:r>
                    </a:p>
                  </a:txBody>
                  <a:tcPr/>
                </a:tc>
                <a:tc>
                  <a:txBody>
                    <a:bodyPr/>
                    <a:lstStyle/>
                    <a:p>
                      <a:r>
                        <a:rPr lang="en-IN" dirty="0"/>
                        <a:t>10.00</a:t>
                      </a:r>
                    </a:p>
                  </a:txBody>
                  <a:tcPr/>
                </a:tc>
                <a:tc>
                  <a:txBody>
                    <a:bodyPr/>
                    <a:lstStyle/>
                    <a:p>
                      <a:r>
                        <a:rPr lang="en-IN" dirty="0"/>
                        <a:t>1,00,000</a:t>
                      </a:r>
                    </a:p>
                  </a:txBody>
                  <a:tcPr/>
                </a:tc>
                <a:extLst>
                  <a:ext uri="{0D108BD9-81ED-4DB2-BD59-A6C34878D82A}">
                    <a16:rowId xmlns:a16="http://schemas.microsoft.com/office/drawing/2014/main" xmlns="" val="64280547"/>
                  </a:ext>
                </a:extLst>
              </a:tr>
              <a:tr h="343937">
                <a:tc>
                  <a:txBody>
                    <a:bodyPr/>
                    <a:lstStyle/>
                    <a:p>
                      <a:r>
                        <a:rPr lang="en-IN" dirty="0"/>
                        <a:t>SELLING EXP. :</a:t>
                      </a:r>
                    </a:p>
                  </a:txBody>
                  <a:tcPr/>
                </a:tc>
                <a:tc>
                  <a:txBody>
                    <a:bodyPr/>
                    <a:lstStyle/>
                    <a:p>
                      <a:endParaRPr lang="en-IN" dirty="0"/>
                    </a:p>
                  </a:txBody>
                  <a:tcPr/>
                </a:tc>
                <a:tc>
                  <a:txBody>
                    <a:bodyPr/>
                    <a:lstStyle/>
                    <a:p>
                      <a:endParaRPr lang="en-IN"/>
                    </a:p>
                  </a:txBody>
                  <a:tcPr/>
                </a:tc>
                <a:tc>
                  <a:txBody>
                    <a:bodyPr/>
                    <a:lstStyle/>
                    <a:p>
                      <a:endParaRPr lang="en-IN" dirty="0"/>
                    </a:p>
                  </a:txBody>
                  <a:tcPr/>
                </a:tc>
                <a:tc>
                  <a:txBody>
                    <a:bodyPr/>
                    <a:lstStyle/>
                    <a:p>
                      <a:endParaRPr lang="en-IN" dirty="0"/>
                    </a:p>
                  </a:txBody>
                  <a:tcPr/>
                </a:tc>
                <a:tc>
                  <a:txBody>
                    <a:bodyPr/>
                    <a:lstStyle/>
                    <a:p>
                      <a:endParaRPr lang="en-IN"/>
                    </a:p>
                  </a:txBody>
                  <a:tcPr/>
                </a:tc>
                <a:tc>
                  <a:txBody>
                    <a:bodyPr/>
                    <a:lstStyle/>
                    <a:p>
                      <a:endParaRPr lang="en-IN" dirty="0"/>
                    </a:p>
                  </a:txBody>
                  <a:tcPr/>
                </a:tc>
                <a:extLst>
                  <a:ext uri="{0D108BD9-81ED-4DB2-BD59-A6C34878D82A}">
                    <a16:rowId xmlns:a16="http://schemas.microsoft.com/office/drawing/2014/main" xmlns="" val="3110064741"/>
                  </a:ext>
                </a:extLst>
              </a:tr>
              <a:tr h="343937">
                <a:tc>
                  <a:txBody>
                    <a:bodyPr/>
                    <a:lstStyle/>
                    <a:p>
                      <a:r>
                        <a:rPr lang="en-IN" dirty="0"/>
                        <a:t>                    FEXED</a:t>
                      </a:r>
                    </a:p>
                  </a:txBody>
                  <a:tcPr/>
                </a:tc>
                <a:tc>
                  <a:txBody>
                    <a:bodyPr/>
                    <a:lstStyle/>
                    <a:p>
                      <a:r>
                        <a:rPr lang="en-IN" dirty="0"/>
                        <a:t>2.17</a:t>
                      </a:r>
                    </a:p>
                  </a:txBody>
                  <a:tcPr/>
                </a:tc>
                <a:tc>
                  <a:txBody>
                    <a:bodyPr/>
                    <a:lstStyle/>
                    <a:p>
                      <a:r>
                        <a:rPr lang="en-IN" dirty="0"/>
                        <a:t>   13,000</a:t>
                      </a:r>
                    </a:p>
                  </a:txBody>
                  <a:tcPr/>
                </a:tc>
                <a:tc>
                  <a:txBody>
                    <a:bodyPr/>
                    <a:lstStyle/>
                    <a:p>
                      <a:r>
                        <a:rPr lang="en-IN" dirty="0"/>
                        <a:t>    1.63</a:t>
                      </a:r>
                    </a:p>
                  </a:txBody>
                  <a:tcPr/>
                </a:tc>
                <a:tc>
                  <a:txBody>
                    <a:bodyPr/>
                    <a:lstStyle/>
                    <a:p>
                      <a:r>
                        <a:rPr lang="en-IN" dirty="0"/>
                        <a:t>   13,000</a:t>
                      </a:r>
                    </a:p>
                  </a:txBody>
                  <a:tcPr/>
                </a:tc>
                <a:tc>
                  <a:txBody>
                    <a:bodyPr/>
                    <a:lstStyle/>
                    <a:p>
                      <a:r>
                        <a:rPr lang="en-IN" dirty="0"/>
                        <a:t> 1.30</a:t>
                      </a:r>
                    </a:p>
                  </a:txBody>
                  <a:tcPr/>
                </a:tc>
                <a:tc>
                  <a:txBody>
                    <a:bodyPr/>
                    <a:lstStyle/>
                    <a:p>
                      <a:r>
                        <a:rPr lang="en-IN" dirty="0"/>
                        <a:t> 13,000</a:t>
                      </a:r>
                    </a:p>
                  </a:txBody>
                  <a:tcPr/>
                </a:tc>
                <a:extLst>
                  <a:ext uri="{0D108BD9-81ED-4DB2-BD59-A6C34878D82A}">
                    <a16:rowId xmlns:a16="http://schemas.microsoft.com/office/drawing/2014/main" xmlns="" val="3818121546"/>
                  </a:ext>
                </a:extLst>
              </a:tr>
              <a:tr h="343937">
                <a:tc>
                  <a:txBody>
                    <a:bodyPr/>
                    <a:lstStyle/>
                    <a:p>
                      <a:r>
                        <a:rPr lang="en-IN" dirty="0"/>
                        <a:t>               VARIABLE</a:t>
                      </a:r>
                    </a:p>
                  </a:txBody>
                  <a:tcPr/>
                </a:tc>
                <a:tc>
                  <a:txBody>
                    <a:bodyPr/>
                    <a:lstStyle/>
                    <a:p>
                      <a:r>
                        <a:rPr lang="en-IN" dirty="0"/>
                        <a:t>11.77</a:t>
                      </a:r>
                    </a:p>
                  </a:txBody>
                  <a:tcPr/>
                </a:tc>
                <a:tc>
                  <a:txBody>
                    <a:bodyPr/>
                    <a:lstStyle/>
                    <a:p>
                      <a:r>
                        <a:rPr lang="en-IN" dirty="0"/>
                        <a:t>    70,200</a:t>
                      </a:r>
                    </a:p>
                  </a:txBody>
                  <a:tcPr/>
                </a:tc>
                <a:tc>
                  <a:txBody>
                    <a:bodyPr/>
                    <a:lstStyle/>
                    <a:p>
                      <a:r>
                        <a:rPr lang="en-IN" dirty="0"/>
                        <a:t>   11.70</a:t>
                      </a:r>
                    </a:p>
                  </a:txBody>
                  <a:tcPr/>
                </a:tc>
                <a:tc>
                  <a:txBody>
                    <a:bodyPr/>
                    <a:lstStyle/>
                    <a:p>
                      <a:r>
                        <a:rPr lang="en-IN" dirty="0"/>
                        <a:t>   93,600</a:t>
                      </a:r>
                    </a:p>
                  </a:txBody>
                  <a:tcPr/>
                </a:tc>
                <a:tc>
                  <a:txBody>
                    <a:bodyPr/>
                    <a:lstStyle/>
                    <a:p>
                      <a:r>
                        <a:rPr lang="en-IN" dirty="0"/>
                        <a:t>11.70</a:t>
                      </a:r>
                    </a:p>
                  </a:txBody>
                  <a:tcPr/>
                </a:tc>
                <a:tc>
                  <a:txBody>
                    <a:bodyPr/>
                    <a:lstStyle/>
                    <a:p>
                      <a:r>
                        <a:rPr lang="en-IN" dirty="0"/>
                        <a:t>1,17,000</a:t>
                      </a:r>
                    </a:p>
                  </a:txBody>
                  <a:tcPr/>
                </a:tc>
                <a:extLst>
                  <a:ext uri="{0D108BD9-81ED-4DB2-BD59-A6C34878D82A}">
                    <a16:rowId xmlns:a16="http://schemas.microsoft.com/office/drawing/2014/main" xmlns="" val="1389162078"/>
                  </a:ext>
                </a:extLst>
              </a:tr>
              <a:tr h="343937">
                <a:tc>
                  <a:txBody>
                    <a:bodyPr/>
                    <a:lstStyle/>
                    <a:p>
                      <a:r>
                        <a:rPr lang="en-IN" dirty="0"/>
                        <a:t>DISTRIBUTION EXP.:</a:t>
                      </a:r>
                    </a:p>
                  </a:txBody>
                  <a:tcPr/>
                </a:tc>
                <a:tc>
                  <a:txBody>
                    <a:bodyPr/>
                    <a:lstStyle/>
                    <a:p>
                      <a:endParaRPr lang="en-IN"/>
                    </a:p>
                  </a:txBody>
                  <a:tcPr/>
                </a:tc>
                <a:tc>
                  <a:txBody>
                    <a:bodyPr/>
                    <a:lstStyle/>
                    <a:p>
                      <a:endParaRPr lang="en-IN"/>
                    </a:p>
                  </a:txBody>
                  <a:tcPr/>
                </a:tc>
                <a:tc>
                  <a:txBody>
                    <a:bodyPr/>
                    <a:lstStyle/>
                    <a:p>
                      <a:endParaRPr lang="en-IN"/>
                    </a:p>
                  </a:txBody>
                  <a:tcPr/>
                </a:tc>
                <a:tc>
                  <a:txBody>
                    <a:bodyPr/>
                    <a:lstStyle/>
                    <a:p>
                      <a:endParaRPr lang="en-IN" dirty="0"/>
                    </a:p>
                  </a:txBody>
                  <a:tcPr/>
                </a:tc>
                <a:tc>
                  <a:txBody>
                    <a:bodyPr/>
                    <a:lstStyle/>
                    <a:p>
                      <a:r>
                        <a:rPr lang="en-IN" dirty="0"/>
                        <a:t> </a:t>
                      </a:r>
                    </a:p>
                  </a:txBody>
                  <a:tcPr/>
                </a:tc>
                <a:tc>
                  <a:txBody>
                    <a:bodyPr/>
                    <a:lstStyle/>
                    <a:p>
                      <a:endParaRPr lang="en-IN" dirty="0"/>
                    </a:p>
                  </a:txBody>
                  <a:tcPr/>
                </a:tc>
                <a:extLst>
                  <a:ext uri="{0D108BD9-81ED-4DB2-BD59-A6C34878D82A}">
                    <a16:rowId xmlns:a16="http://schemas.microsoft.com/office/drawing/2014/main" xmlns="" val="3713176437"/>
                  </a:ext>
                </a:extLst>
              </a:tr>
              <a:tr h="343937">
                <a:tc>
                  <a:txBody>
                    <a:bodyPr/>
                    <a:lstStyle/>
                    <a:p>
                      <a:r>
                        <a:rPr lang="en-IN" dirty="0"/>
                        <a:t>                      FIXED</a:t>
                      </a:r>
                    </a:p>
                  </a:txBody>
                  <a:tcPr/>
                </a:tc>
                <a:tc>
                  <a:txBody>
                    <a:bodyPr/>
                    <a:lstStyle/>
                    <a:p>
                      <a:r>
                        <a:rPr lang="en-IN" dirty="0"/>
                        <a:t>2.33</a:t>
                      </a:r>
                    </a:p>
                  </a:txBody>
                  <a:tcPr/>
                </a:tc>
                <a:tc>
                  <a:txBody>
                    <a:bodyPr/>
                    <a:lstStyle/>
                    <a:p>
                      <a:r>
                        <a:rPr lang="en-IN" dirty="0"/>
                        <a:t>     14,000</a:t>
                      </a:r>
                    </a:p>
                  </a:txBody>
                  <a:tcPr/>
                </a:tc>
                <a:tc>
                  <a:txBody>
                    <a:bodyPr/>
                    <a:lstStyle/>
                    <a:p>
                      <a:r>
                        <a:rPr lang="en-IN" dirty="0"/>
                        <a:t>    1.75</a:t>
                      </a:r>
                    </a:p>
                  </a:txBody>
                  <a:tcPr/>
                </a:tc>
                <a:tc>
                  <a:txBody>
                    <a:bodyPr/>
                    <a:lstStyle/>
                    <a:p>
                      <a:r>
                        <a:rPr lang="en-IN" dirty="0"/>
                        <a:t>  14,000</a:t>
                      </a:r>
                    </a:p>
                  </a:txBody>
                  <a:tcPr/>
                </a:tc>
                <a:tc>
                  <a:txBody>
                    <a:bodyPr/>
                    <a:lstStyle/>
                    <a:p>
                      <a:r>
                        <a:rPr lang="en-IN" dirty="0"/>
                        <a:t> 1.40</a:t>
                      </a:r>
                    </a:p>
                  </a:txBody>
                  <a:tcPr/>
                </a:tc>
                <a:tc>
                  <a:txBody>
                    <a:bodyPr/>
                    <a:lstStyle/>
                    <a:p>
                      <a:r>
                        <a:rPr lang="en-IN" dirty="0"/>
                        <a:t> 14,000</a:t>
                      </a:r>
                    </a:p>
                  </a:txBody>
                  <a:tcPr/>
                </a:tc>
                <a:extLst>
                  <a:ext uri="{0D108BD9-81ED-4DB2-BD59-A6C34878D82A}">
                    <a16:rowId xmlns:a16="http://schemas.microsoft.com/office/drawing/2014/main" xmlns="" val="711266271"/>
                  </a:ext>
                </a:extLst>
              </a:tr>
              <a:tr h="343937">
                <a:tc>
                  <a:txBody>
                    <a:bodyPr/>
                    <a:lstStyle/>
                    <a:p>
                      <a:r>
                        <a:rPr lang="en-IN" dirty="0"/>
                        <a:t>               VARIABLE</a:t>
                      </a:r>
                    </a:p>
                  </a:txBody>
                  <a:tcPr/>
                </a:tc>
                <a:tc>
                  <a:txBody>
                    <a:bodyPr/>
                    <a:lstStyle/>
                    <a:p>
                      <a:r>
                        <a:rPr lang="en-IN" dirty="0"/>
                        <a:t>5.60</a:t>
                      </a:r>
                    </a:p>
                  </a:txBody>
                  <a:tcPr/>
                </a:tc>
                <a:tc>
                  <a:txBody>
                    <a:bodyPr/>
                    <a:lstStyle/>
                    <a:p>
                      <a:r>
                        <a:rPr lang="en-IN" dirty="0"/>
                        <a:t>     33,600</a:t>
                      </a:r>
                    </a:p>
                  </a:txBody>
                  <a:tcPr/>
                </a:tc>
                <a:tc>
                  <a:txBody>
                    <a:bodyPr/>
                    <a:lstStyle/>
                    <a:p>
                      <a:r>
                        <a:rPr lang="en-IN" dirty="0"/>
                        <a:t>    5.60</a:t>
                      </a:r>
                    </a:p>
                  </a:txBody>
                  <a:tcPr/>
                </a:tc>
                <a:tc>
                  <a:txBody>
                    <a:bodyPr/>
                    <a:lstStyle/>
                    <a:p>
                      <a:r>
                        <a:rPr lang="en-IN" dirty="0"/>
                        <a:t>   44,800</a:t>
                      </a:r>
                    </a:p>
                  </a:txBody>
                  <a:tcPr/>
                </a:tc>
                <a:tc>
                  <a:txBody>
                    <a:bodyPr/>
                    <a:lstStyle/>
                    <a:p>
                      <a:r>
                        <a:rPr lang="en-IN" dirty="0"/>
                        <a:t> 5.60</a:t>
                      </a:r>
                    </a:p>
                  </a:txBody>
                  <a:tcPr/>
                </a:tc>
                <a:tc>
                  <a:txBody>
                    <a:bodyPr/>
                    <a:lstStyle/>
                    <a:p>
                      <a:r>
                        <a:rPr lang="en-IN" dirty="0"/>
                        <a:t> 56,000</a:t>
                      </a:r>
                    </a:p>
                  </a:txBody>
                  <a:tcPr/>
                </a:tc>
                <a:extLst>
                  <a:ext uri="{0D108BD9-81ED-4DB2-BD59-A6C34878D82A}">
                    <a16:rowId xmlns:a16="http://schemas.microsoft.com/office/drawing/2014/main" xmlns="" val="207205786"/>
                  </a:ext>
                </a:extLst>
              </a:tr>
              <a:tr h="343937">
                <a:tc>
                  <a:txBody>
                    <a:bodyPr/>
                    <a:lstStyle/>
                    <a:p>
                      <a:r>
                        <a:rPr lang="en-IN" dirty="0"/>
                        <a:t>ADMIN. EXP. :FIXED</a:t>
                      </a:r>
                    </a:p>
                  </a:txBody>
                  <a:tcPr/>
                </a:tc>
                <a:tc>
                  <a:txBody>
                    <a:bodyPr/>
                    <a:lstStyle/>
                    <a:p>
                      <a:r>
                        <a:rPr lang="en-IN" dirty="0"/>
                        <a:t>8.33</a:t>
                      </a:r>
                    </a:p>
                  </a:txBody>
                  <a:tcPr/>
                </a:tc>
                <a:tc>
                  <a:txBody>
                    <a:bodyPr/>
                    <a:lstStyle/>
                    <a:p>
                      <a:r>
                        <a:rPr lang="en-IN" dirty="0"/>
                        <a:t>     50,000</a:t>
                      </a:r>
                    </a:p>
                  </a:txBody>
                  <a:tcPr/>
                </a:tc>
                <a:tc>
                  <a:txBody>
                    <a:bodyPr/>
                    <a:lstStyle/>
                    <a:p>
                      <a:r>
                        <a:rPr lang="en-IN" dirty="0"/>
                        <a:t>    6.25</a:t>
                      </a:r>
                    </a:p>
                  </a:txBody>
                  <a:tcPr/>
                </a:tc>
                <a:tc>
                  <a:txBody>
                    <a:bodyPr/>
                    <a:lstStyle/>
                    <a:p>
                      <a:r>
                        <a:rPr lang="en-IN" dirty="0"/>
                        <a:t>    50,000</a:t>
                      </a:r>
                    </a:p>
                  </a:txBody>
                  <a:tcPr/>
                </a:tc>
                <a:tc>
                  <a:txBody>
                    <a:bodyPr/>
                    <a:lstStyle/>
                    <a:p>
                      <a:r>
                        <a:rPr lang="en-IN" dirty="0"/>
                        <a:t> 5.00</a:t>
                      </a:r>
                    </a:p>
                  </a:txBody>
                  <a:tcPr/>
                </a:tc>
                <a:tc>
                  <a:txBody>
                    <a:bodyPr/>
                    <a:lstStyle/>
                    <a:p>
                      <a:r>
                        <a:rPr lang="en-IN" dirty="0"/>
                        <a:t> 50,000</a:t>
                      </a:r>
                    </a:p>
                  </a:txBody>
                  <a:tcPr/>
                </a:tc>
                <a:extLst>
                  <a:ext uri="{0D108BD9-81ED-4DB2-BD59-A6C34878D82A}">
                    <a16:rowId xmlns:a16="http://schemas.microsoft.com/office/drawing/2014/main" xmlns="" val="884613019"/>
                  </a:ext>
                </a:extLst>
              </a:tr>
              <a:tr h="343937">
                <a:tc>
                  <a:txBody>
                    <a:bodyPr/>
                    <a:lstStyle/>
                    <a:p>
                      <a:r>
                        <a:rPr lang="en-IN" dirty="0">
                          <a:highlight>
                            <a:srgbClr val="00FFFF"/>
                          </a:highlight>
                        </a:rPr>
                        <a:t>TOTAL</a:t>
                      </a:r>
                    </a:p>
                  </a:txBody>
                  <a:tcPr/>
                </a:tc>
                <a:tc>
                  <a:txBody>
                    <a:bodyPr/>
                    <a:lstStyle/>
                    <a:p>
                      <a:r>
                        <a:rPr lang="en-IN" dirty="0">
                          <a:highlight>
                            <a:srgbClr val="00FFFF"/>
                          </a:highlight>
                        </a:rPr>
                        <a:t>166.80</a:t>
                      </a:r>
                    </a:p>
                  </a:txBody>
                  <a:tcPr/>
                </a:tc>
                <a:tc>
                  <a:txBody>
                    <a:bodyPr/>
                    <a:lstStyle/>
                    <a:p>
                      <a:r>
                        <a:rPr lang="en-IN" dirty="0">
                          <a:highlight>
                            <a:srgbClr val="00FFFF"/>
                          </a:highlight>
                        </a:rPr>
                        <a:t> 10,00,800</a:t>
                      </a:r>
                    </a:p>
                  </a:txBody>
                  <a:tcPr/>
                </a:tc>
                <a:tc>
                  <a:txBody>
                    <a:bodyPr/>
                    <a:lstStyle/>
                    <a:p>
                      <a:r>
                        <a:rPr lang="en-IN" dirty="0">
                          <a:highlight>
                            <a:srgbClr val="00FFFF"/>
                          </a:highlight>
                        </a:rPr>
                        <a:t> 159.42</a:t>
                      </a:r>
                    </a:p>
                  </a:txBody>
                  <a:tcPr/>
                </a:tc>
                <a:tc>
                  <a:txBody>
                    <a:bodyPr/>
                    <a:lstStyle/>
                    <a:p>
                      <a:r>
                        <a:rPr lang="en-IN" dirty="0">
                          <a:highlight>
                            <a:srgbClr val="00FFFF"/>
                          </a:highlight>
                        </a:rPr>
                        <a:t>12,75,400</a:t>
                      </a:r>
                    </a:p>
                  </a:txBody>
                  <a:tcPr/>
                </a:tc>
                <a:tc>
                  <a:txBody>
                    <a:bodyPr/>
                    <a:lstStyle/>
                    <a:p>
                      <a:r>
                        <a:rPr lang="en-IN" dirty="0">
                          <a:highlight>
                            <a:srgbClr val="00FFFF"/>
                          </a:highlight>
                        </a:rPr>
                        <a:t>155.00</a:t>
                      </a:r>
                    </a:p>
                  </a:txBody>
                  <a:tcPr/>
                </a:tc>
                <a:tc>
                  <a:txBody>
                    <a:bodyPr/>
                    <a:lstStyle/>
                    <a:p>
                      <a:r>
                        <a:rPr lang="en-IN" dirty="0">
                          <a:highlight>
                            <a:srgbClr val="00FFFF"/>
                          </a:highlight>
                        </a:rPr>
                        <a:t>15,50,000</a:t>
                      </a:r>
                    </a:p>
                  </a:txBody>
                  <a:tcPr/>
                </a:tc>
                <a:extLst>
                  <a:ext uri="{0D108BD9-81ED-4DB2-BD59-A6C34878D82A}">
                    <a16:rowId xmlns:a16="http://schemas.microsoft.com/office/drawing/2014/main" xmlns="" val="543517755"/>
                  </a:ext>
                </a:extLst>
              </a:tr>
            </a:tbl>
          </a:graphicData>
        </a:graphic>
      </p:graphicFrame>
      <p:sp>
        <p:nvSpPr>
          <p:cNvPr id="3" name="Date Placeholder 2">
            <a:extLst>
              <a:ext uri="{FF2B5EF4-FFF2-40B4-BE49-F238E27FC236}">
                <a16:creationId xmlns:a16="http://schemas.microsoft.com/office/drawing/2014/main" xmlns="" id="{0AFF0F7E-2E1A-4220-A1A4-49FC9CE41817}"/>
              </a:ext>
            </a:extLst>
          </p:cNvPr>
          <p:cNvSpPr>
            <a:spLocks noGrp="1"/>
          </p:cNvSpPr>
          <p:nvPr>
            <p:ph type="dt" sz="half" idx="10"/>
          </p:nvPr>
        </p:nvSpPr>
        <p:spPr/>
        <p:txBody>
          <a:bodyPr/>
          <a:lstStyle/>
          <a:p>
            <a:fld id="{653E65D2-4F56-4A61-9F96-1F375066DB2C}" type="datetime1">
              <a:rPr lang="en-US" smtClean="0"/>
              <a:pPr/>
              <a:t>8/12/2020</a:t>
            </a:fld>
            <a:endParaRPr lang="en-US" dirty="0"/>
          </a:p>
        </p:txBody>
      </p:sp>
      <p:sp>
        <p:nvSpPr>
          <p:cNvPr id="4" name="Footer Placeholder 3">
            <a:extLst>
              <a:ext uri="{FF2B5EF4-FFF2-40B4-BE49-F238E27FC236}">
                <a16:creationId xmlns:a16="http://schemas.microsoft.com/office/drawing/2014/main" xmlns="" id="{AB19B725-FA11-491F-BC22-D4F36D5C440C}"/>
              </a:ext>
            </a:extLst>
          </p:cNvPr>
          <p:cNvSpPr>
            <a:spLocks noGrp="1"/>
          </p:cNvSpPr>
          <p:nvPr>
            <p:ph type="ftr" sz="quarter" idx="11"/>
          </p:nvPr>
        </p:nvSpPr>
        <p:spPr/>
        <p:txBody>
          <a:bodyPr/>
          <a:lstStyle/>
          <a:p>
            <a:r>
              <a:rPr lang="en-US"/>
              <a:t>ANIL PRATAP SINGH</a:t>
            </a:r>
            <a:endParaRPr lang="en-US" dirty="0"/>
          </a:p>
        </p:txBody>
      </p:sp>
      <p:sp>
        <p:nvSpPr>
          <p:cNvPr id="5" name="Slide Number Placeholder 4">
            <a:extLst>
              <a:ext uri="{FF2B5EF4-FFF2-40B4-BE49-F238E27FC236}">
                <a16:creationId xmlns:a16="http://schemas.microsoft.com/office/drawing/2014/main" xmlns="" id="{781FC316-5232-4144-84CF-25FA8C5B1A51}"/>
              </a:ext>
            </a:extLst>
          </p:cNvPr>
          <p:cNvSpPr>
            <a:spLocks noGrp="1"/>
          </p:cNvSpPr>
          <p:nvPr>
            <p:ph type="sldNum" sz="quarter" idx="12"/>
          </p:nvPr>
        </p:nvSpPr>
        <p:spPr/>
        <p:txBody>
          <a:bodyPr/>
          <a:lstStyle/>
          <a:p>
            <a:fld id="{D57F1E4F-1CFF-5643-939E-217C01CDF565}" type="slidenum">
              <a:rPr lang="en-US" smtClean="0"/>
              <a:pPr/>
              <a:t>14</a:t>
            </a:fld>
            <a:endParaRPr lang="en-US" dirty="0"/>
          </a:p>
        </p:txBody>
      </p:sp>
    </p:spTree>
    <p:extLst>
      <p:ext uri="{BB962C8B-B14F-4D97-AF65-F5344CB8AC3E}">
        <p14:creationId xmlns:p14="http://schemas.microsoft.com/office/powerpoint/2010/main" xmlns="" val="11191278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B734BF-6109-44DE-80AF-BB9B45DB8EFE}"/>
              </a:ext>
            </a:extLst>
          </p:cNvPr>
          <p:cNvSpPr>
            <a:spLocks noGrp="1"/>
          </p:cNvSpPr>
          <p:nvPr>
            <p:ph type="title"/>
          </p:nvPr>
        </p:nvSpPr>
        <p:spPr>
          <a:xfrm>
            <a:off x="1118882" y="1085865"/>
            <a:ext cx="7905848" cy="605331"/>
          </a:xfrm>
        </p:spPr>
        <p:txBody>
          <a:bodyPr>
            <a:normAutofit fontScale="90000"/>
          </a:bodyPr>
          <a:lstStyle/>
          <a:p>
            <a:r>
              <a:rPr lang="en-IN" sz="4000" dirty="0">
                <a:solidFill>
                  <a:srgbClr val="C00000"/>
                </a:solidFill>
              </a:rPr>
              <a:t>          THE</a:t>
            </a:r>
            <a:r>
              <a:rPr lang="en-IN" dirty="0"/>
              <a:t> </a:t>
            </a:r>
            <a:r>
              <a:rPr lang="en-IN" sz="4000" dirty="0">
                <a:solidFill>
                  <a:srgbClr val="C00000"/>
                </a:solidFill>
              </a:rPr>
              <a:t>END</a:t>
            </a:r>
          </a:p>
        </p:txBody>
      </p:sp>
      <p:sp>
        <p:nvSpPr>
          <p:cNvPr id="4" name="Text Placeholder 3">
            <a:extLst>
              <a:ext uri="{FF2B5EF4-FFF2-40B4-BE49-F238E27FC236}">
                <a16:creationId xmlns:a16="http://schemas.microsoft.com/office/drawing/2014/main" xmlns="" id="{3250E144-0A51-45FF-BC38-D13B7CDD5283}"/>
              </a:ext>
            </a:extLst>
          </p:cNvPr>
          <p:cNvSpPr>
            <a:spLocks noGrp="1"/>
          </p:cNvSpPr>
          <p:nvPr>
            <p:ph type="body" sz="half" idx="2"/>
          </p:nvPr>
        </p:nvSpPr>
        <p:spPr>
          <a:xfrm>
            <a:off x="1198395" y="4088588"/>
            <a:ext cx="3718455" cy="880977"/>
          </a:xfrm>
        </p:spPr>
        <p:txBody>
          <a:bodyPr/>
          <a:lstStyle/>
          <a:p>
            <a:endParaRPr lang="en-IN" sz="4000" dirty="0">
              <a:solidFill>
                <a:srgbClr val="FF0000"/>
              </a:solidFill>
            </a:endParaRPr>
          </a:p>
        </p:txBody>
      </p:sp>
      <p:pic>
        <p:nvPicPr>
          <p:cNvPr id="11" name="Content Placeholder 10">
            <a:extLst>
              <a:ext uri="{FF2B5EF4-FFF2-40B4-BE49-F238E27FC236}">
                <a16:creationId xmlns:a16="http://schemas.microsoft.com/office/drawing/2014/main" xmlns="" id="{74114B94-8C75-469F-8E85-791F4CF028CA}"/>
              </a:ext>
            </a:extLst>
          </p:cNvPr>
          <p:cNvPicPr>
            <a:picLocks noGrp="1" noChangeAspect="1"/>
          </p:cNvPicPr>
          <p:nvPr>
            <p:ph idx="1"/>
          </p:nvPr>
        </p:nvPicPr>
        <p:blipFill>
          <a:blip r:embed="rId2">
            <a:extLst>
              <a:ext uri="{837473B0-CC2E-450A-ABE3-18F120FF3D39}">
                <a1611:picAttrSrcUrl xmlns:a1611="http://schemas.microsoft.com/office/drawing/2016/11/main" xmlns="" r:id="rId3"/>
              </a:ext>
            </a:extLst>
          </a:blip>
          <a:stretch>
            <a:fillRect/>
          </a:stretch>
        </p:blipFill>
        <p:spPr>
          <a:xfrm>
            <a:off x="1460787" y="2475390"/>
            <a:ext cx="8844103" cy="3815858"/>
          </a:xfrm>
        </p:spPr>
      </p:pic>
      <p:sp>
        <p:nvSpPr>
          <p:cNvPr id="12" name="TextBox 11">
            <a:extLst>
              <a:ext uri="{FF2B5EF4-FFF2-40B4-BE49-F238E27FC236}">
                <a16:creationId xmlns:a16="http://schemas.microsoft.com/office/drawing/2014/main" xmlns="" id="{AADF447E-614D-4938-94C4-965A1C2921D7}"/>
              </a:ext>
            </a:extLst>
          </p:cNvPr>
          <p:cNvSpPr txBox="1"/>
          <p:nvPr/>
        </p:nvSpPr>
        <p:spPr>
          <a:xfrm>
            <a:off x="5418138" y="5480447"/>
            <a:ext cx="5470525" cy="230832"/>
          </a:xfrm>
          <a:prstGeom prst="rect">
            <a:avLst/>
          </a:prstGeom>
          <a:noFill/>
        </p:spPr>
        <p:txBody>
          <a:bodyPr wrap="square" rtlCol="0">
            <a:spAutoFit/>
          </a:bodyPr>
          <a:lstStyle/>
          <a:p>
            <a:r>
              <a:rPr lang="en-IN" sz="900">
                <a:hlinkClick r:id="rId3" tooltip="https://twowritingteachers.org/2016/11/21/one-little-word-check-in-2/"/>
              </a:rPr>
              <a:t>This Photo</a:t>
            </a:r>
            <a:r>
              <a:rPr lang="en-IN" sz="900"/>
              <a:t> by Unknown Author is licensed under </a:t>
            </a:r>
            <a:r>
              <a:rPr lang="en-IN" sz="900">
                <a:hlinkClick r:id="rId4" tooltip="https://creativecommons.org/licenses/by-nc-sa/3.0/"/>
              </a:rPr>
              <a:t>CC BY-SA-NC</a:t>
            </a:r>
            <a:endParaRPr lang="en-IN" sz="900"/>
          </a:p>
        </p:txBody>
      </p:sp>
      <p:sp>
        <p:nvSpPr>
          <p:cNvPr id="3" name="Date Placeholder 2">
            <a:extLst>
              <a:ext uri="{FF2B5EF4-FFF2-40B4-BE49-F238E27FC236}">
                <a16:creationId xmlns:a16="http://schemas.microsoft.com/office/drawing/2014/main" xmlns="" id="{D2ABDA1B-5CE9-4AB5-9D3E-BD324B27441B}"/>
              </a:ext>
            </a:extLst>
          </p:cNvPr>
          <p:cNvSpPr>
            <a:spLocks noGrp="1"/>
          </p:cNvSpPr>
          <p:nvPr>
            <p:ph type="dt" sz="half" idx="10"/>
          </p:nvPr>
        </p:nvSpPr>
        <p:spPr/>
        <p:txBody>
          <a:bodyPr/>
          <a:lstStyle/>
          <a:p>
            <a:fld id="{2F07E1B6-B776-4A70-A4B2-CBC23B342832}" type="datetime1">
              <a:rPr lang="en-US" smtClean="0"/>
              <a:pPr/>
              <a:t>8/12/2020</a:t>
            </a:fld>
            <a:endParaRPr lang="en-US" dirty="0"/>
          </a:p>
        </p:txBody>
      </p:sp>
      <p:sp>
        <p:nvSpPr>
          <p:cNvPr id="5" name="Footer Placeholder 4">
            <a:extLst>
              <a:ext uri="{FF2B5EF4-FFF2-40B4-BE49-F238E27FC236}">
                <a16:creationId xmlns:a16="http://schemas.microsoft.com/office/drawing/2014/main" xmlns="" id="{7A3B05FF-E23C-4D8D-9781-065DFCCC1E7B}"/>
              </a:ext>
            </a:extLst>
          </p:cNvPr>
          <p:cNvSpPr>
            <a:spLocks noGrp="1"/>
          </p:cNvSpPr>
          <p:nvPr>
            <p:ph type="ftr" sz="quarter" idx="11"/>
          </p:nvPr>
        </p:nvSpPr>
        <p:spPr/>
        <p:txBody>
          <a:bodyPr/>
          <a:lstStyle/>
          <a:p>
            <a:r>
              <a:rPr lang="en-US"/>
              <a:t>ANIL PRATAP SINGH</a:t>
            </a:r>
            <a:endParaRPr lang="en-US" dirty="0"/>
          </a:p>
        </p:txBody>
      </p:sp>
      <p:sp>
        <p:nvSpPr>
          <p:cNvPr id="6" name="Slide Number Placeholder 5">
            <a:extLst>
              <a:ext uri="{FF2B5EF4-FFF2-40B4-BE49-F238E27FC236}">
                <a16:creationId xmlns:a16="http://schemas.microsoft.com/office/drawing/2014/main" xmlns="" id="{7068A67A-0978-4968-8483-0FFCF6FE32CA}"/>
              </a:ext>
            </a:extLst>
          </p:cNvPr>
          <p:cNvSpPr>
            <a:spLocks noGrp="1"/>
          </p:cNvSpPr>
          <p:nvPr>
            <p:ph type="sldNum" sz="quarter" idx="12"/>
          </p:nvPr>
        </p:nvSpPr>
        <p:spPr/>
        <p:txBody>
          <a:bodyPr/>
          <a:lstStyle/>
          <a:p>
            <a:fld id="{D57F1E4F-1CFF-5643-939E-217C01CDF565}" type="slidenum">
              <a:rPr lang="en-US" smtClean="0"/>
              <a:pPr/>
              <a:t>15</a:t>
            </a:fld>
            <a:endParaRPr lang="en-US" dirty="0"/>
          </a:p>
        </p:txBody>
      </p:sp>
    </p:spTree>
    <p:extLst>
      <p:ext uri="{BB962C8B-B14F-4D97-AF65-F5344CB8AC3E}">
        <p14:creationId xmlns:p14="http://schemas.microsoft.com/office/powerpoint/2010/main" xmlns="" val="20009788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511995-801A-427A-9865-9C50963407A9}"/>
              </a:ext>
            </a:extLst>
          </p:cNvPr>
          <p:cNvSpPr>
            <a:spLocks noGrp="1"/>
          </p:cNvSpPr>
          <p:nvPr>
            <p:ph type="title" idx="4294967295"/>
          </p:nvPr>
        </p:nvSpPr>
        <p:spPr>
          <a:xfrm>
            <a:off x="-55659" y="1061180"/>
            <a:ext cx="7887694" cy="417858"/>
          </a:xfrm>
        </p:spPr>
        <p:txBody>
          <a:bodyPr>
            <a:noAutofit/>
          </a:bodyPr>
          <a:lstStyle/>
          <a:p>
            <a:r>
              <a:rPr lang="en-IN" sz="3200" b="1" dirty="0">
                <a:solidFill>
                  <a:srgbClr val="FF0000"/>
                </a:solidFill>
              </a:rPr>
              <a:t>FLEXIBLE BUDGET</a:t>
            </a:r>
          </a:p>
        </p:txBody>
      </p:sp>
      <p:sp>
        <p:nvSpPr>
          <p:cNvPr id="4" name="Text Placeholder 3">
            <a:extLst>
              <a:ext uri="{FF2B5EF4-FFF2-40B4-BE49-F238E27FC236}">
                <a16:creationId xmlns:a16="http://schemas.microsoft.com/office/drawing/2014/main" xmlns="" id="{6575C411-71E6-4C90-9CD8-FAF16F9D808B}"/>
              </a:ext>
            </a:extLst>
          </p:cNvPr>
          <p:cNvSpPr>
            <a:spLocks noGrp="1"/>
          </p:cNvSpPr>
          <p:nvPr>
            <p:ph type="body" sz="half" idx="4294967295"/>
          </p:nvPr>
        </p:nvSpPr>
        <p:spPr>
          <a:xfrm>
            <a:off x="1184744" y="2070860"/>
            <a:ext cx="5886450" cy="3451225"/>
          </a:xfrm>
        </p:spPr>
        <p:txBody>
          <a:bodyPr>
            <a:noAutofit/>
          </a:bodyPr>
          <a:lstStyle/>
          <a:p>
            <a:pPr marL="0" indent="0">
              <a:buNone/>
            </a:pPr>
            <a:r>
              <a:rPr lang="en-US" sz="2000" dirty="0">
                <a:solidFill>
                  <a:srgbClr val="FF0000"/>
                </a:solidFill>
              </a:rPr>
              <a:t>A flexible budget is a budget that adjusts or flexes with changes in volume or activity. The flexible budget is more sophisticated and useful than a static budget. (The static budget amounts do not change. They remain unchanged from the amounts established at the time that the static budget was prepared and approved.)For costs that vary with volume or activity, the flexible budget will flex because the budget will include a variable rate per unit of activity instead of one fixed total amount. In short, the flexible budget is a more useful tool when measuring a manager's efficiency.</a:t>
            </a:r>
            <a:endParaRPr lang="en-IN" sz="2000" dirty="0">
              <a:solidFill>
                <a:srgbClr val="FF0000"/>
              </a:solidFill>
            </a:endParaRPr>
          </a:p>
        </p:txBody>
      </p:sp>
      <p:pic>
        <p:nvPicPr>
          <p:cNvPr id="6" name="Content Placeholder 5">
            <a:extLst>
              <a:ext uri="{FF2B5EF4-FFF2-40B4-BE49-F238E27FC236}">
                <a16:creationId xmlns:a16="http://schemas.microsoft.com/office/drawing/2014/main" xmlns="" id="{C7ACA513-4AF7-46BB-96A9-1FED8D74B13B}"/>
              </a:ext>
            </a:extLst>
          </p:cNvPr>
          <p:cNvPicPr>
            <a:picLocks noGrp="1" noChangeAspect="1"/>
          </p:cNvPicPr>
          <p:nvPr>
            <p:ph idx="4294967295"/>
          </p:nvPr>
        </p:nvPicPr>
        <p:blipFill>
          <a:blip r:embed="rId2">
            <a:extLst>
              <a:ext uri="{837473B0-CC2E-450A-ABE3-18F120FF3D39}">
                <a1611:picAttrSrcUrl xmlns:a1611="http://schemas.microsoft.com/office/drawing/2016/11/main" xmlns="" r:id="rId3"/>
              </a:ext>
            </a:extLst>
          </a:blip>
          <a:stretch>
            <a:fillRect/>
          </a:stretch>
        </p:blipFill>
        <p:spPr>
          <a:xfrm>
            <a:off x="8875713" y="2998788"/>
            <a:ext cx="3316287" cy="1206500"/>
          </a:xfrm>
        </p:spPr>
      </p:pic>
      <p:sp>
        <p:nvSpPr>
          <p:cNvPr id="7" name="TextBox 6">
            <a:extLst>
              <a:ext uri="{FF2B5EF4-FFF2-40B4-BE49-F238E27FC236}">
                <a16:creationId xmlns:a16="http://schemas.microsoft.com/office/drawing/2014/main" xmlns="" id="{553E8D07-393D-4E21-BD82-C1DAD064F703}"/>
              </a:ext>
            </a:extLst>
          </p:cNvPr>
          <p:cNvSpPr txBox="1"/>
          <p:nvPr/>
        </p:nvSpPr>
        <p:spPr>
          <a:xfrm>
            <a:off x="10764490" y="4406452"/>
            <a:ext cx="3316230" cy="230832"/>
          </a:xfrm>
          <a:prstGeom prst="rect">
            <a:avLst/>
          </a:prstGeom>
          <a:noFill/>
        </p:spPr>
        <p:txBody>
          <a:bodyPr wrap="square" rtlCol="0">
            <a:spAutoFit/>
          </a:bodyPr>
          <a:lstStyle/>
          <a:p>
            <a:r>
              <a:rPr lang="en-IN" sz="900" dirty="0" err="1">
                <a:hlinkClick r:id="rId3" tooltip="http://www.slideshare.net/informmax/flexibiliy-stretching-vs-selfmyofascial-release-from-research-to-practice-in-the-fitness-industry"/>
              </a:rPr>
              <a:t>Thi</a:t>
            </a:r>
            <a:endParaRPr lang="en-IN" sz="900" dirty="0"/>
          </a:p>
        </p:txBody>
      </p:sp>
      <p:pic>
        <p:nvPicPr>
          <p:cNvPr id="9" name="Picture 8">
            <a:extLst>
              <a:ext uri="{FF2B5EF4-FFF2-40B4-BE49-F238E27FC236}">
                <a16:creationId xmlns:a16="http://schemas.microsoft.com/office/drawing/2014/main" xmlns="" id="{A68B5E32-C97A-4501-BFCA-879DD24F2D47}"/>
              </a:ext>
            </a:extLst>
          </p:cNvPr>
          <p:cNvPicPr>
            <a:picLocks noChangeAspect="1"/>
          </p:cNvPicPr>
          <p:nvPr/>
        </p:nvPicPr>
        <p:blipFill>
          <a:blip r:embed="rId4">
            <a:extLst>
              <a:ext uri="{837473B0-CC2E-450A-ABE3-18F120FF3D39}">
                <a1611:picAttrSrcUrl xmlns:a1611="http://schemas.microsoft.com/office/drawing/2016/11/main" xmlns="" r:id="rId5"/>
              </a:ext>
            </a:extLst>
          </a:blip>
          <a:stretch>
            <a:fillRect/>
          </a:stretch>
        </p:blipFill>
        <p:spPr>
          <a:xfrm>
            <a:off x="7345789" y="580446"/>
            <a:ext cx="4167700" cy="5581816"/>
          </a:xfrm>
          <a:prstGeom prst="rect">
            <a:avLst/>
          </a:prstGeom>
        </p:spPr>
      </p:pic>
      <p:sp>
        <p:nvSpPr>
          <p:cNvPr id="10" name="TextBox 9">
            <a:extLst>
              <a:ext uri="{FF2B5EF4-FFF2-40B4-BE49-F238E27FC236}">
                <a16:creationId xmlns:a16="http://schemas.microsoft.com/office/drawing/2014/main" xmlns="" id="{F0891E9A-373B-4DAA-840F-A2993808256A}"/>
              </a:ext>
            </a:extLst>
          </p:cNvPr>
          <p:cNvSpPr txBox="1"/>
          <p:nvPr/>
        </p:nvSpPr>
        <p:spPr>
          <a:xfrm>
            <a:off x="7345789" y="6376322"/>
            <a:ext cx="4380753" cy="230832"/>
          </a:xfrm>
          <a:prstGeom prst="rect">
            <a:avLst/>
          </a:prstGeom>
          <a:noFill/>
        </p:spPr>
        <p:txBody>
          <a:bodyPr wrap="square" rtlCol="0">
            <a:spAutoFit/>
          </a:bodyPr>
          <a:lstStyle/>
          <a:p>
            <a:r>
              <a:rPr lang="en-IN" sz="900">
                <a:hlinkClick r:id="rId5" tooltip="https://blogs.ucl.ac.uk/mongolian-economy/2015/05/"/>
              </a:rPr>
              <a:t>This Photo</a:t>
            </a:r>
            <a:r>
              <a:rPr lang="en-IN" sz="900"/>
              <a:t> by Unknown Author is licensed under </a:t>
            </a:r>
            <a:r>
              <a:rPr lang="en-IN" sz="900">
                <a:hlinkClick r:id="rId6" tooltip="https://creativecommons.org/licenses/by-nc/3.0/"/>
              </a:rPr>
              <a:t>CC BY-NC</a:t>
            </a:r>
            <a:endParaRPr lang="en-IN" sz="900"/>
          </a:p>
        </p:txBody>
      </p:sp>
      <p:sp>
        <p:nvSpPr>
          <p:cNvPr id="3" name="Date Placeholder 2">
            <a:extLst>
              <a:ext uri="{FF2B5EF4-FFF2-40B4-BE49-F238E27FC236}">
                <a16:creationId xmlns:a16="http://schemas.microsoft.com/office/drawing/2014/main" xmlns="" id="{2CA3F0D7-C982-4111-8B4B-6474710C94F5}"/>
              </a:ext>
            </a:extLst>
          </p:cNvPr>
          <p:cNvSpPr>
            <a:spLocks noGrp="1"/>
          </p:cNvSpPr>
          <p:nvPr>
            <p:ph type="dt" sz="half" idx="10"/>
          </p:nvPr>
        </p:nvSpPr>
        <p:spPr/>
        <p:txBody>
          <a:bodyPr/>
          <a:lstStyle/>
          <a:p>
            <a:fld id="{BDD279D2-FA4A-44D5-A3B4-D35DC38C1B66}" type="datetime1">
              <a:rPr lang="en-US" smtClean="0"/>
              <a:pPr/>
              <a:t>8/12/2020</a:t>
            </a:fld>
            <a:endParaRPr lang="en-US" dirty="0"/>
          </a:p>
        </p:txBody>
      </p:sp>
      <p:sp>
        <p:nvSpPr>
          <p:cNvPr id="5" name="Footer Placeholder 4">
            <a:extLst>
              <a:ext uri="{FF2B5EF4-FFF2-40B4-BE49-F238E27FC236}">
                <a16:creationId xmlns:a16="http://schemas.microsoft.com/office/drawing/2014/main" xmlns="" id="{2A172AD4-9E31-4CC7-9BAB-89848CEFB436}"/>
              </a:ext>
            </a:extLst>
          </p:cNvPr>
          <p:cNvSpPr>
            <a:spLocks noGrp="1"/>
          </p:cNvSpPr>
          <p:nvPr>
            <p:ph type="ftr" sz="quarter" idx="11"/>
          </p:nvPr>
        </p:nvSpPr>
        <p:spPr/>
        <p:txBody>
          <a:bodyPr/>
          <a:lstStyle/>
          <a:p>
            <a:r>
              <a:rPr lang="en-US"/>
              <a:t>ANIL PRATAP SINGH</a:t>
            </a:r>
            <a:endParaRPr lang="en-US" dirty="0"/>
          </a:p>
        </p:txBody>
      </p:sp>
      <p:sp>
        <p:nvSpPr>
          <p:cNvPr id="8" name="Slide Number Placeholder 7">
            <a:extLst>
              <a:ext uri="{FF2B5EF4-FFF2-40B4-BE49-F238E27FC236}">
                <a16:creationId xmlns:a16="http://schemas.microsoft.com/office/drawing/2014/main" xmlns="" id="{C867CA5E-A81E-4AB3-9625-C7CB898AD007}"/>
              </a:ext>
            </a:extLst>
          </p:cNvPr>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xmlns="" val="4229461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0F5A7324-F829-424C-95DE-0598C768ABD6}"/>
              </a:ext>
            </a:extLst>
          </p:cNvPr>
          <p:cNvSpPr/>
          <p:nvPr/>
        </p:nvSpPr>
        <p:spPr>
          <a:xfrm>
            <a:off x="874643" y="1582341"/>
            <a:ext cx="10416209" cy="4401205"/>
          </a:xfrm>
          <a:prstGeom prst="rect">
            <a:avLst/>
          </a:prstGeom>
        </p:spPr>
        <p:txBody>
          <a:bodyPr wrap="square">
            <a:spAutoFit/>
          </a:bodyPr>
          <a:lstStyle/>
          <a:p>
            <a:r>
              <a:rPr lang="en-IN" sz="2800" dirty="0">
                <a:solidFill>
                  <a:srgbClr val="FF0000"/>
                </a:solidFill>
              </a:rPr>
              <a:t> Flexible budget is also called variable budget or sliding scale budget .The expenses are divided into three categories fixed variable and semi variable.  It is an important tool of cost control as it facilitate comparison of actual results with the budgeted figures. </a:t>
            </a:r>
            <a:r>
              <a:rPr lang="en-IN" sz="2800" dirty="0">
                <a:solidFill>
                  <a:srgbClr val="00B050"/>
                </a:solidFill>
              </a:rPr>
              <a:t>According to institute of Cost and management accountants, London ,“ a flexible budget is a budget which by recognising the difference between fixed, semi fixed and variable costs is designed to change in relation to the level of activity attained.</a:t>
            </a:r>
            <a:r>
              <a:rPr lang="en-IN" sz="2800" dirty="0">
                <a:solidFill>
                  <a:srgbClr val="FF0000"/>
                </a:solidFill>
              </a:rPr>
              <a:t>" A flexible budget is a dynamic budget. It is a budget which is designed to change in accordance with the level of activity. It is a budget that adjusts or flexes for changes in the volume of activity</a:t>
            </a:r>
          </a:p>
        </p:txBody>
      </p:sp>
      <p:sp>
        <p:nvSpPr>
          <p:cNvPr id="3" name="Date Placeholder 2">
            <a:extLst>
              <a:ext uri="{FF2B5EF4-FFF2-40B4-BE49-F238E27FC236}">
                <a16:creationId xmlns:a16="http://schemas.microsoft.com/office/drawing/2014/main" xmlns="" id="{013DC889-5724-40A9-A616-CE6EA70E2E5E}"/>
              </a:ext>
            </a:extLst>
          </p:cNvPr>
          <p:cNvSpPr>
            <a:spLocks noGrp="1"/>
          </p:cNvSpPr>
          <p:nvPr>
            <p:ph type="dt" sz="half" idx="10"/>
          </p:nvPr>
        </p:nvSpPr>
        <p:spPr/>
        <p:txBody>
          <a:bodyPr/>
          <a:lstStyle/>
          <a:p>
            <a:fld id="{B2ECD76F-CCDE-4518-8ADE-5B8D653C2D3A}" type="datetime1">
              <a:rPr lang="en-US" smtClean="0"/>
              <a:pPr/>
              <a:t>8/12/2020</a:t>
            </a:fld>
            <a:endParaRPr lang="en-US" dirty="0"/>
          </a:p>
        </p:txBody>
      </p:sp>
      <p:sp>
        <p:nvSpPr>
          <p:cNvPr id="4" name="Footer Placeholder 3">
            <a:extLst>
              <a:ext uri="{FF2B5EF4-FFF2-40B4-BE49-F238E27FC236}">
                <a16:creationId xmlns:a16="http://schemas.microsoft.com/office/drawing/2014/main" xmlns="" id="{4362A922-07FC-4A57-865F-ACB2F9F0BF41}"/>
              </a:ext>
            </a:extLst>
          </p:cNvPr>
          <p:cNvSpPr>
            <a:spLocks noGrp="1"/>
          </p:cNvSpPr>
          <p:nvPr>
            <p:ph type="ftr" sz="quarter" idx="11"/>
          </p:nvPr>
        </p:nvSpPr>
        <p:spPr/>
        <p:txBody>
          <a:bodyPr/>
          <a:lstStyle/>
          <a:p>
            <a:r>
              <a:rPr lang="en-US"/>
              <a:t>ANIL PRATAP SINGH</a:t>
            </a:r>
            <a:endParaRPr lang="en-US" dirty="0"/>
          </a:p>
        </p:txBody>
      </p:sp>
      <p:sp>
        <p:nvSpPr>
          <p:cNvPr id="5" name="Slide Number Placeholder 4">
            <a:extLst>
              <a:ext uri="{FF2B5EF4-FFF2-40B4-BE49-F238E27FC236}">
                <a16:creationId xmlns:a16="http://schemas.microsoft.com/office/drawing/2014/main" xmlns="" id="{BA4F3A08-9D88-4690-AC8B-8468EA724115}"/>
              </a:ext>
            </a:extLst>
          </p:cNvPr>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xmlns="" val="38204581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xmlns="" id="{8423B8D0-25D1-4D70-B8F3-41BA96155024}"/>
              </a:ext>
            </a:extLst>
          </p:cNvPr>
          <p:cNvGraphicFramePr/>
          <p:nvPr>
            <p:extLst>
              <p:ext uri="{D42A27DB-BD31-4B8C-83A1-F6EECF244321}">
                <p14:modId xmlns:p14="http://schemas.microsoft.com/office/powerpoint/2010/main" xmlns="" val="3058089710"/>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ate Placeholder 2">
            <a:extLst>
              <a:ext uri="{FF2B5EF4-FFF2-40B4-BE49-F238E27FC236}">
                <a16:creationId xmlns:a16="http://schemas.microsoft.com/office/drawing/2014/main" xmlns="" id="{30EDA605-7BBB-46D9-9253-1C2A665375AD}"/>
              </a:ext>
            </a:extLst>
          </p:cNvPr>
          <p:cNvSpPr>
            <a:spLocks noGrp="1"/>
          </p:cNvSpPr>
          <p:nvPr>
            <p:ph type="dt" sz="half" idx="10"/>
          </p:nvPr>
        </p:nvSpPr>
        <p:spPr/>
        <p:txBody>
          <a:bodyPr/>
          <a:lstStyle/>
          <a:p>
            <a:fld id="{78D498B4-7566-4917-B2F3-5E4FE5E60D45}" type="datetime1">
              <a:rPr lang="en-US" smtClean="0"/>
              <a:pPr/>
              <a:t>8/12/2020</a:t>
            </a:fld>
            <a:endParaRPr lang="en-US" dirty="0"/>
          </a:p>
        </p:txBody>
      </p:sp>
      <p:sp>
        <p:nvSpPr>
          <p:cNvPr id="4" name="Footer Placeholder 3">
            <a:extLst>
              <a:ext uri="{FF2B5EF4-FFF2-40B4-BE49-F238E27FC236}">
                <a16:creationId xmlns:a16="http://schemas.microsoft.com/office/drawing/2014/main" xmlns="" id="{267CD093-74D7-4185-BFA3-9C28E9A0C4D7}"/>
              </a:ext>
            </a:extLst>
          </p:cNvPr>
          <p:cNvSpPr>
            <a:spLocks noGrp="1"/>
          </p:cNvSpPr>
          <p:nvPr>
            <p:ph type="ftr" sz="quarter" idx="11"/>
          </p:nvPr>
        </p:nvSpPr>
        <p:spPr/>
        <p:txBody>
          <a:bodyPr/>
          <a:lstStyle/>
          <a:p>
            <a:r>
              <a:rPr lang="en-US"/>
              <a:t>ANIL PRATAP SINGH</a:t>
            </a:r>
            <a:endParaRPr lang="en-US" dirty="0"/>
          </a:p>
        </p:txBody>
      </p:sp>
      <p:sp>
        <p:nvSpPr>
          <p:cNvPr id="5" name="Slide Number Placeholder 4">
            <a:extLst>
              <a:ext uri="{FF2B5EF4-FFF2-40B4-BE49-F238E27FC236}">
                <a16:creationId xmlns:a16="http://schemas.microsoft.com/office/drawing/2014/main" xmlns="" id="{0A22512B-F538-4569-8FF8-8C2BD044F2FE}"/>
              </a:ext>
            </a:extLst>
          </p:cNvPr>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xmlns="" val="19240197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C74A981C-3444-4617-ABEC-E6895213542B}"/>
              </a:ext>
            </a:extLst>
          </p:cNvPr>
          <p:cNvSpPr/>
          <p:nvPr/>
        </p:nvSpPr>
        <p:spPr>
          <a:xfrm>
            <a:off x="2382657" y="898699"/>
            <a:ext cx="8201091" cy="646331"/>
          </a:xfrm>
          <a:prstGeom prst="rect">
            <a:avLst/>
          </a:prstGeom>
        </p:spPr>
        <p:txBody>
          <a:bodyPr wrap="none">
            <a:spAutoFit/>
          </a:bodyPr>
          <a:lstStyle/>
          <a:p>
            <a:r>
              <a:rPr lang="en-IN" sz="3600" dirty="0">
                <a:solidFill>
                  <a:srgbClr val="FF0000"/>
                </a:solidFill>
              </a:rPr>
              <a:t>IMPORTANCE OF FLEXIBLE BUDGET</a:t>
            </a:r>
            <a:endParaRPr lang="en-IN" sz="3600" dirty="0"/>
          </a:p>
        </p:txBody>
      </p:sp>
      <p:sp>
        <p:nvSpPr>
          <p:cNvPr id="3" name="Rectangle 2">
            <a:extLst>
              <a:ext uri="{FF2B5EF4-FFF2-40B4-BE49-F238E27FC236}">
                <a16:creationId xmlns:a16="http://schemas.microsoft.com/office/drawing/2014/main" xmlns="" id="{90E3365D-0604-465B-8889-BCBCA93C8095}"/>
              </a:ext>
            </a:extLst>
          </p:cNvPr>
          <p:cNvSpPr/>
          <p:nvPr/>
        </p:nvSpPr>
        <p:spPr>
          <a:xfrm>
            <a:off x="1518699" y="1953459"/>
            <a:ext cx="10042497" cy="3539430"/>
          </a:xfrm>
          <a:prstGeom prst="rect">
            <a:avLst/>
          </a:prstGeom>
        </p:spPr>
        <p:txBody>
          <a:bodyPr wrap="square">
            <a:spAutoFit/>
          </a:bodyPr>
          <a:lstStyle/>
          <a:p>
            <a:r>
              <a:rPr lang="en-US" sz="2800" dirty="0">
                <a:solidFill>
                  <a:srgbClr val="7030A0"/>
                </a:solidFill>
              </a:rPr>
              <a:t>The main importance of flexible budget is that it reflects the expenditure appropriate to various levels of output. The expenditure established through a flexible budget is suitable for comparison of the actual expenditure incurred with the budgeted level applicable for that particular level of activity attained . Budget estimate is presented for any level of activity through flexible budget. The usefulness or importance of a flexible budget depends very much on the accuracy of the classification of expenses into fixed, semi-fixed and variable ones.</a:t>
            </a:r>
            <a:endParaRPr lang="en-IN" sz="2800" dirty="0">
              <a:solidFill>
                <a:srgbClr val="7030A0"/>
              </a:solidFill>
            </a:endParaRPr>
          </a:p>
        </p:txBody>
      </p:sp>
      <p:sp>
        <p:nvSpPr>
          <p:cNvPr id="4" name="TextBox 3">
            <a:extLst>
              <a:ext uri="{FF2B5EF4-FFF2-40B4-BE49-F238E27FC236}">
                <a16:creationId xmlns:a16="http://schemas.microsoft.com/office/drawing/2014/main" xmlns="" id="{246C8490-3CF0-4759-92B2-47E1164A169E}"/>
              </a:ext>
            </a:extLst>
          </p:cNvPr>
          <p:cNvSpPr txBox="1"/>
          <p:nvPr/>
        </p:nvSpPr>
        <p:spPr>
          <a:xfrm>
            <a:off x="9764202" y="5971430"/>
            <a:ext cx="1343638" cy="369332"/>
          </a:xfrm>
          <a:prstGeom prst="rect">
            <a:avLst/>
          </a:prstGeom>
          <a:noFill/>
        </p:spPr>
        <p:txBody>
          <a:bodyPr wrap="none" rtlCol="0">
            <a:spAutoFit/>
          </a:bodyPr>
          <a:lstStyle/>
          <a:p>
            <a:r>
              <a:rPr lang="en-IN" dirty="0">
                <a:solidFill>
                  <a:srgbClr val="7030A0"/>
                </a:solidFill>
              </a:rPr>
              <a:t>CONTD</a:t>
            </a:r>
            <a:r>
              <a:rPr lang="en-IN" dirty="0"/>
              <a:t>…..</a:t>
            </a:r>
          </a:p>
        </p:txBody>
      </p:sp>
      <p:sp>
        <p:nvSpPr>
          <p:cNvPr id="5" name="Date Placeholder 4">
            <a:extLst>
              <a:ext uri="{FF2B5EF4-FFF2-40B4-BE49-F238E27FC236}">
                <a16:creationId xmlns:a16="http://schemas.microsoft.com/office/drawing/2014/main" xmlns="" id="{1CB4DBC7-5867-40B6-A76B-92AD6A3F8EA0}"/>
              </a:ext>
            </a:extLst>
          </p:cNvPr>
          <p:cNvSpPr>
            <a:spLocks noGrp="1"/>
          </p:cNvSpPr>
          <p:nvPr>
            <p:ph type="dt" sz="half" idx="10"/>
          </p:nvPr>
        </p:nvSpPr>
        <p:spPr/>
        <p:txBody>
          <a:bodyPr/>
          <a:lstStyle/>
          <a:p>
            <a:fld id="{6E4E8E0F-52DE-4986-9AA1-3D55640CCB12}" type="datetime1">
              <a:rPr lang="en-US" smtClean="0"/>
              <a:pPr/>
              <a:t>8/12/2020</a:t>
            </a:fld>
            <a:endParaRPr lang="en-US" dirty="0"/>
          </a:p>
        </p:txBody>
      </p:sp>
      <p:sp>
        <p:nvSpPr>
          <p:cNvPr id="6" name="Footer Placeholder 5">
            <a:extLst>
              <a:ext uri="{FF2B5EF4-FFF2-40B4-BE49-F238E27FC236}">
                <a16:creationId xmlns:a16="http://schemas.microsoft.com/office/drawing/2014/main" xmlns="" id="{13EE984D-C0EB-4F25-85FB-6EA454E5132F}"/>
              </a:ext>
            </a:extLst>
          </p:cNvPr>
          <p:cNvSpPr>
            <a:spLocks noGrp="1"/>
          </p:cNvSpPr>
          <p:nvPr>
            <p:ph type="ftr" sz="quarter" idx="11"/>
          </p:nvPr>
        </p:nvSpPr>
        <p:spPr/>
        <p:txBody>
          <a:bodyPr/>
          <a:lstStyle/>
          <a:p>
            <a:r>
              <a:rPr lang="en-US"/>
              <a:t>ANIL PRATAP SINGH</a:t>
            </a:r>
            <a:endParaRPr lang="en-US" dirty="0"/>
          </a:p>
        </p:txBody>
      </p:sp>
      <p:sp>
        <p:nvSpPr>
          <p:cNvPr id="7" name="Slide Number Placeholder 6">
            <a:extLst>
              <a:ext uri="{FF2B5EF4-FFF2-40B4-BE49-F238E27FC236}">
                <a16:creationId xmlns:a16="http://schemas.microsoft.com/office/drawing/2014/main" xmlns="" id="{4071C7BC-2643-4A7F-9D72-606C836B1A24}"/>
              </a:ext>
            </a:extLst>
          </p:cNvPr>
          <p:cNvSpPr>
            <a:spLocks noGrp="1"/>
          </p:cNvSpPr>
          <p:nvPr>
            <p:ph type="sldNum" sz="quarter" idx="12"/>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xmlns="" val="2114392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xmlns="" id="{07F7F188-903E-4E42-BEB0-B708A80E8E9A}"/>
              </a:ext>
            </a:extLst>
          </p:cNvPr>
          <p:cNvGraphicFramePr/>
          <p:nvPr>
            <p:extLst>
              <p:ext uri="{D42A27DB-BD31-4B8C-83A1-F6EECF244321}">
                <p14:modId xmlns:p14="http://schemas.microsoft.com/office/powerpoint/2010/main" xmlns="" val="3593858152"/>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ate Placeholder 2">
            <a:extLst>
              <a:ext uri="{FF2B5EF4-FFF2-40B4-BE49-F238E27FC236}">
                <a16:creationId xmlns:a16="http://schemas.microsoft.com/office/drawing/2014/main" xmlns="" id="{08C5768E-5E37-4561-8497-629D87E4394C}"/>
              </a:ext>
            </a:extLst>
          </p:cNvPr>
          <p:cNvSpPr>
            <a:spLocks noGrp="1"/>
          </p:cNvSpPr>
          <p:nvPr>
            <p:ph type="dt" sz="half" idx="10"/>
          </p:nvPr>
        </p:nvSpPr>
        <p:spPr/>
        <p:txBody>
          <a:bodyPr/>
          <a:lstStyle/>
          <a:p>
            <a:fld id="{CDD084BB-811F-4743-8ACA-4629FA0C057D}" type="datetime1">
              <a:rPr lang="en-US" smtClean="0"/>
              <a:pPr/>
              <a:t>8/12/2020</a:t>
            </a:fld>
            <a:endParaRPr lang="en-US" dirty="0"/>
          </a:p>
        </p:txBody>
      </p:sp>
      <p:sp>
        <p:nvSpPr>
          <p:cNvPr id="4" name="Footer Placeholder 3">
            <a:extLst>
              <a:ext uri="{FF2B5EF4-FFF2-40B4-BE49-F238E27FC236}">
                <a16:creationId xmlns:a16="http://schemas.microsoft.com/office/drawing/2014/main" xmlns="" id="{6C6445EB-5728-474F-9F1C-4C4C346949AB}"/>
              </a:ext>
            </a:extLst>
          </p:cNvPr>
          <p:cNvSpPr>
            <a:spLocks noGrp="1"/>
          </p:cNvSpPr>
          <p:nvPr>
            <p:ph type="ftr" sz="quarter" idx="11"/>
          </p:nvPr>
        </p:nvSpPr>
        <p:spPr/>
        <p:txBody>
          <a:bodyPr/>
          <a:lstStyle/>
          <a:p>
            <a:r>
              <a:rPr lang="en-US"/>
              <a:t>ANIL PRATAP SINGH</a:t>
            </a:r>
            <a:endParaRPr lang="en-US" dirty="0"/>
          </a:p>
        </p:txBody>
      </p:sp>
      <p:sp>
        <p:nvSpPr>
          <p:cNvPr id="5" name="Slide Number Placeholder 4">
            <a:extLst>
              <a:ext uri="{FF2B5EF4-FFF2-40B4-BE49-F238E27FC236}">
                <a16:creationId xmlns:a16="http://schemas.microsoft.com/office/drawing/2014/main" xmlns="" id="{7B4D29DB-0155-48CF-834D-06CAFA4E3873}"/>
              </a:ext>
            </a:extLst>
          </p:cNvPr>
          <p:cNvSpPr>
            <a:spLocks noGrp="1"/>
          </p:cNvSpPr>
          <p:nvPr>
            <p:ph type="sldNum" sz="quarter" idx="12"/>
          </p:nvPr>
        </p:nvSpPr>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xmlns="" val="3232283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xmlns="" id="{605A8DF5-6F70-4C01-99D7-403BA712D9B6}"/>
              </a:ext>
            </a:extLst>
          </p:cNvPr>
          <p:cNvGraphicFramePr/>
          <p:nvPr>
            <p:extLst>
              <p:ext uri="{D42A27DB-BD31-4B8C-83A1-F6EECF244321}">
                <p14:modId xmlns:p14="http://schemas.microsoft.com/office/powerpoint/2010/main" xmlns="" val="913463961"/>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ate Placeholder 2">
            <a:extLst>
              <a:ext uri="{FF2B5EF4-FFF2-40B4-BE49-F238E27FC236}">
                <a16:creationId xmlns:a16="http://schemas.microsoft.com/office/drawing/2014/main" xmlns="" id="{F3F78B3F-8C71-4C9E-BDA3-D03E213C864F}"/>
              </a:ext>
            </a:extLst>
          </p:cNvPr>
          <p:cNvSpPr>
            <a:spLocks noGrp="1"/>
          </p:cNvSpPr>
          <p:nvPr>
            <p:ph type="dt" sz="half" idx="10"/>
          </p:nvPr>
        </p:nvSpPr>
        <p:spPr/>
        <p:txBody>
          <a:bodyPr/>
          <a:lstStyle/>
          <a:p>
            <a:fld id="{4361557F-F0DE-4284-A100-410AD2D447DE}" type="datetime1">
              <a:rPr lang="en-US" smtClean="0"/>
              <a:pPr/>
              <a:t>8/12/2020</a:t>
            </a:fld>
            <a:endParaRPr lang="en-US" dirty="0"/>
          </a:p>
        </p:txBody>
      </p:sp>
      <p:sp>
        <p:nvSpPr>
          <p:cNvPr id="4" name="Footer Placeholder 3">
            <a:extLst>
              <a:ext uri="{FF2B5EF4-FFF2-40B4-BE49-F238E27FC236}">
                <a16:creationId xmlns:a16="http://schemas.microsoft.com/office/drawing/2014/main" xmlns="" id="{F783DE30-1479-453A-A201-6E4854FC1DC1}"/>
              </a:ext>
            </a:extLst>
          </p:cNvPr>
          <p:cNvSpPr>
            <a:spLocks noGrp="1"/>
          </p:cNvSpPr>
          <p:nvPr>
            <p:ph type="ftr" sz="quarter" idx="11"/>
          </p:nvPr>
        </p:nvSpPr>
        <p:spPr/>
        <p:txBody>
          <a:bodyPr/>
          <a:lstStyle/>
          <a:p>
            <a:r>
              <a:rPr lang="en-US"/>
              <a:t>ANIL PRATAP SINGH</a:t>
            </a:r>
            <a:endParaRPr lang="en-US" dirty="0"/>
          </a:p>
        </p:txBody>
      </p:sp>
      <p:sp>
        <p:nvSpPr>
          <p:cNvPr id="5" name="Slide Number Placeholder 4">
            <a:extLst>
              <a:ext uri="{FF2B5EF4-FFF2-40B4-BE49-F238E27FC236}">
                <a16:creationId xmlns:a16="http://schemas.microsoft.com/office/drawing/2014/main" xmlns="" id="{DF9F2F0C-0B29-4E8F-8F63-8C89EFEEBC59}"/>
              </a:ext>
            </a:extLst>
          </p:cNvPr>
          <p:cNvSpPr>
            <a:spLocks noGrp="1"/>
          </p:cNvSpPr>
          <p:nvPr>
            <p:ph type="sldNum" sz="quarter" idx="12"/>
          </p:nvPr>
        </p:nvSpPr>
        <p:spPr/>
        <p:txBody>
          <a:bodyPr/>
          <a:lstStyle/>
          <a:p>
            <a:fld id="{D57F1E4F-1CFF-5643-939E-217C01CDF565}" type="slidenum">
              <a:rPr lang="en-US" smtClean="0"/>
              <a:pPr/>
              <a:t>7</a:t>
            </a:fld>
            <a:endParaRPr lang="en-US" dirty="0"/>
          </a:p>
        </p:txBody>
      </p:sp>
    </p:spTree>
    <p:extLst>
      <p:ext uri="{BB962C8B-B14F-4D97-AF65-F5344CB8AC3E}">
        <p14:creationId xmlns:p14="http://schemas.microsoft.com/office/powerpoint/2010/main" xmlns="" val="24966472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D171DAF4-6433-414E-8404-A0D1E9D6DA09}"/>
              </a:ext>
            </a:extLst>
          </p:cNvPr>
          <p:cNvPicPr>
            <a:picLocks noChangeAspect="1"/>
          </p:cNvPicPr>
          <p:nvPr/>
        </p:nvPicPr>
        <p:blipFill>
          <a:blip r:embed="rId2"/>
          <a:stretch>
            <a:fillRect/>
          </a:stretch>
        </p:blipFill>
        <p:spPr>
          <a:xfrm>
            <a:off x="1343770" y="1033670"/>
            <a:ext cx="9756251" cy="4834393"/>
          </a:xfrm>
          <a:prstGeom prst="rect">
            <a:avLst/>
          </a:prstGeom>
        </p:spPr>
      </p:pic>
      <p:sp>
        <p:nvSpPr>
          <p:cNvPr id="2" name="Date Placeholder 1">
            <a:extLst>
              <a:ext uri="{FF2B5EF4-FFF2-40B4-BE49-F238E27FC236}">
                <a16:creationId xmlns:a16="http://schemas.microsoft.com/office/drawing/2014/main" xmlns="" id="{C0E40E2F-5594-454E-8CF9-027BB8C7E8B0}"/>
              </a:ext>
            </a:extLst>
          </p:cNvPr>
          <p:cNvSpPr>
            <a:spLocks noGrp="1"/>
          </p:cNvSpPr>
          <p:nvPr>
            <p:ph type="dt" sz="half" idx="10"/>
          </p:nvPr>
        </p:nvSpPr>
        <p:spPr/>
        <p:txBody>
          <a:bodyPr/>
          <a:lstStyle/>
          <a:p>
            <a:fld id="{F294C118-9C92-47FD-98CE-2EA2767562C2}" type="datetime1">
              <a:rPr lang="en-US" smtClean="0"/>
              <a:pPr/>
              <a:t>8/12/2020</a:t>
            </a:fld>
            <a:endParaRPr lang="en-US" dirty="0"/>
          </a:p>
        </p:txBody>
      </p:sp>
      <p:sp>
        <p:nvSpPr>
          <p:cNvPr id="4" name="Footer Placeholder 3">
            <a:extLst>
              <a:ext uri="{FF2B5EF4-FFF2-40B4-BE49-F238E27FC236}">
                <a16:creationId xmlns:a16="http://schemas.microsoft.com/office/drawing/2014/main" xmlns="" id="{659D05EE-F14F-4FC7-A01B-2CC7E3E6682F}"/>
              </a:ext>
            </a:extLst>
          </p:cNvPr>
          <p:cNvSpPr>
            <a:spLocks noGrp="1"/>
          </p:cNvSpPr>
          <p:nvPr>
            <p:ph type="ftr" sz="quarter" idx="11"/>
          </p:nvPr>
        </p:nvSpPr>
        <p:spPr/>
        <p:txBody>
          <a:bodyPr/>
          <a:lstStyle/>
          <a:p>
            <a:r>
              <a:rPr lang="en-US"/>
              <a:t>ANIL PRATAP SINGH</a:t>
            </a:r>
            <a:endParaRPr lang="en-US" dirty="0"/>
          </a:p>
        </p:txBody>
      </p:sp>
      <p:sp>
        <p:nvSpPr>
          <p:cNvPr id="5" name="Slide Number Placeholder 4">
            <a:extLst>
              <a:ext uri="{FF2B5EF4-FFF2-40B4-BE49-F238E27FC236}">
                <a16:creationId xmlns:a16="http://schemas.microsoft.com/office/drawing/2014/main" xmlns="" id="{623024EB-D2B3-4328-B6EF-082CBC965CF7}"/>
              </a:ext>
            </a:extLst>
          </p:cNvPr>
          <p:cNvSpPr>
            <a:spLocks noGrp="1"/>
          </p:cNvSpPr>
          <p:nvPr>
            <p:ph type="sldNum" sz="quarter" idx="12"/>
          </p:nvPr>
        </p:nvSpPr>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xmlns="" val="13388573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9F0471-0502-45FF-9A8C-696379492AF3}"/>
              </a:ext>
            </a:extLst>
          </p:cNvPr>
          <p:cNvSpPr>
            <a:spLocks noGrp="1"/>
          </p:cNvSpPr>
          <p:nvPr>
            <p:ph type="title"/>
          </p:nvPr>
        </p:nvSpPr>
        <p:spPr/>
        <p:txBody>
          <a:bodyPr/>
          <a:lstStyle/>
          <a:p>
            <a:r>
              <a:rPr lang="en-IN" dirty="0">
                <a:solidFill>
                  <a:srgbClr val="FF0000"/>
                </a:solidFill>
              </a:rPr>
              <a:t>NEED OF FLEXIBLE BUDGET</a:t>
            </a:r>
          </a:p>
        </p:txBody>
      </p:sp>
      <p:sp>
        <p:nvSpPr>
          <p:cNvPr id="3" name="Content Placeholder 2">
            <a:extLst>
              <a:ext uri="{FF2B5EF4-FFF2-40B4-BE49-F238E27FC236}">
                <a16:creationId xmlns:a16="http://schemas.microsoft.com/office/drawing/2014/main" xmlns="" id="{FECF361E-A115-4685-949D-75400416159E}"/>
              </a:ext>
            </a:extLst>
          </p:cNvPr>
          <p:cNvSpPr>
            <a:spLocks noGrp="1"/>
          </p:cNvSpPr>
          <p:nvPr>
            <p:ph idx="1"/>
          </p:nvPr>
        </p:nvSpPr>
        <p:spPr/>
        <p:txBody>
          <a:bodyPr/>
          <a:lstStyle/>
          <a:p>
            <a:r>
              <a:rPr lang="en-IN" dirty="0">
                <a:solidFill>
                  <a:srgbClr val="002060"/>
                </a:solidFill>
              </a:rPr>
              <a:t>1.GENERAL CHANGE IN SALES</a:t>
            </a:r>
          </a:p>
          <a:p>
            <a:r>
              <a:rPr lang="en-IN" dirty="0">
                <a:solidFill>
                  <a:srgbClr val="002060"/>
                </a:solidFill>
              </a:rPr>
              <a:t>2.SEASONAL FLUCTUATION IN PRODUCTION</a:t>
            </a:r>
          </a:p>
          <a:p>
            <a:r>
              <a:rPr lang="en-IN" dirty="0">
                <a:solidFill>
                  <a:srgbClr val="002060"/>
                </a:solidFill>
              </a:rPr>
              <a:t>3.AN INDUSTRY WHICH IS INFLUENCED BY CHANGE IN FASHION.</a:t>
            </a:r>
          </a:p>
          <a:p>
            <a:r>
              <a:rPr lang="en-IN" dirty="0">
                <a:solidFill>
                  <a:srgbClr val="002060"/>
                </a:solidFill>
              </a:rPr>
              <a:t>4.INDUSTRIES ENGAGED IN MAKE-TO-ORDER BUSINESS</a:t>
            </a:r>
          </a:p>
          <a:p>
            <a:r>
              <a:rPr lang="en-IN" dirty="0">
                <a:solidFill>
                  <a:srgbClr val="002060"/>
                </a:solidFill>
              </a:rPr>
              <a:t>5.A COMPANY WHICH MAKES CHANGE IN THE DESIGN OF ITS PRODUCTS FREQUENTLY.</a:t>
            </a:r>
          </a:p>
        </p:txBody>
      </p:sp>
      <p:sp>
        <p:nvSpPr>
          <p:cNvPr id="4" name="Date Placeholder 3">
            <a:extLst>
              <a:ext uri="{FF2B5EF4-FFF2-40B4-BE49-F238E27FC236}">
                <a16:creationId xmlns:a16="http://schemas.microsoft.com/office/drawing/2014/main" xmlns="" id="{B74B9769-2AF3-4CEE-9B50-D6951B599A35}"/>
              </a:ext>
            </a:extLst>
          </p:cNvPr>
          <p:cNvSpPr>
            <a:spLocks noGrp="1"/>
          </p:cNvSpPr>
          <p:nvPr>
            <p:ph type="dt" sz="half" idx="10"/>
          </p:nvPr>
        </p:nvSpPr>
        <p:spPr/>
        <p:txBody>
          <a:bodyPr/>
          <a:lstStyle/>
          <a:p>
            <a:fld id="{8F429C95-23E9-43C0-A96B-2B154547C121}" type="datetime1">
              <a:rPr lang="en-US" smtClean="0"/>
              <a:pPr/>
              <a:t>8/12/2020</a:t>
            </a:fld>
            <a:endParaRPr lang="en-US" dirty="0"/>
          </a:p>
        </p:txBody>
      </p:sp>
      <p:sp>
        <p:nvSpPr>
          <p:cNvPr id="5" name="Footer Placeholder 4">
            <a:extLst>
              <a:ext uri="{FF2B5EF4-FFF2-40B4-BE49-F238E27FC236}">
                <a16:creationId xmlns:a16="http://schemas.microsoft.com/office/drawing/2014/main" xmlns="" id="{9B2C08C6-D72E-4819-8FDD-06963BC487E9}"/>
              </a:ext>
            </a:extLst>
          </p:cNvPr>
          <p:cNvSpPr>
            <a:spLocks noGrp="1"/>
          </p:cNvSpPr>
          <p:nvPr>
            <p:ph type="ftr" sz="quarter" idx="11"/>
          </p:nvPr>
        </p:nvSpPr>
        <p:spPr/>
        <p:txBody>
          <a:bodyPr/>
          <a:lstStyle/>
          <a:p>
            <a:r>
              <a:rPr lang="en-US"/>
              <a:t>ANIL PRATAP SINGH</a:t>
            </a:r>
            <a:endParaRPr lang="en-US" dirty="0"/>
          </a:p>
        </p:txBody>
      </p:sp>
      <p:sp>
        <p:nvSpPr>
          <p:cNvPr id="6" name="Slide Number Placeholder 5">
            <a:extLst>
              <a:ext uri="{FF2B5EF4-FFF2-40B4-BE49-F238E27FC236}">
                <a16:creationId xmlns:a16="http://schemas.microsoft.com/office/drawing/2014/main" xmlns="" id="{F3A9FD4F-F355-44A5-88DE-F8A008ABFC33}"/>
              </a:ext>
            </a:extLst>
          </p:cNvPr>
          <p:cNvSpPr>
            <a:spLocks noGrp="1"/>
          </p:cNvSpPr>
          <p:nvPr>
            <p:ph type="sldNum" sz="quarter" idx="12"/>
          </p:nvPr>
        </p:nvSpPr>
        <p:spPr/>
        <p:txBody>
          <a:bodyPr/>
          <a:lstStyle/>
          <a:p>
            <a:fld id="{E97799C9-84D9-46D2-A11E-BCF8A720529D}" type="slidenum">
              <a:rPr lang="en-US" smtClean="0"/>
              <a:pPr/>
              <a:t>9</a:t>
            </a:fld>
            <a:endParaRPr lang="en-US" dirty="0"/>
          </a:p>
        </p:txBody>
      </p:sp>
    </p:spTree>
    <p:extLst>
      <p:ext uri="{BB962C8B-B14F-4D97-AF65-F5344CB8AC3E}">
        <p14:creationId xmlns:p14="http://schemas.microsoft.com/office/powerpoint/2010/main" xmlns="" val="236545067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462</TotalTime>
  <Words>977</Words>
  <Application>Microsoft Office PowerPoint</Application>
  <PresentationFormat>Custom</PresentationFormat>
  <Paragraphs>251</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Organic</vt:lpstr>
      <vt:lpstr>ACCOUNTING FOR PLANNING       AND CONTROL  PART V</vt:lpstr>
      <vt:lpstr>FLEXIBLE BUDGET</vt:lpstr>
      <vt:lpstr>Slide 3</vt:lpstr>
      <vt:lpstr>Slide 4</vt:lpstr>
      <vt:lpstr>Slide 5</vt:lpstr>
      <vt:lpstr>Slide 6</vt:lpstr>
      <vt:lpstr>Slide 7</vt:lpstr>
      <vt:lpstr>Slide 8</vt:lpstr>
      <vt:lpstr>NEED OF FLEXIBLE BUDGET</vt:lpstr>
      <vt:lpstr>DISADVANTAGES OF FLEXIBLE BUDGET</vt:lpstr>
      <vt:lpstr>Slide 11</vt:lpstr>
      <vt:lpstr>Slide 12</vt:lpstr>
      <vt:lpstr>PROBLEMS &amp; SOLUTION</vt:lpstr>
      <vt:lpstr>Slide 14</vt:lpstr>
      <vt:lpstr>          THE END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ANIL</dc:title>
  <dc:creator>ANIL PRATAP</dc:creator>
  <cp:lastModifiedBy>SUJIT SINGH</cp:lastModifiedBy>
  <cp:revision>39</cp:revision>
  <dcterms:created xsi:type="dcterms:W3CDTF">2020-07-31T03:55:07Z</dcterms:created>
  <dcterms:modified xsi:type="dcterms:W3CDTF">2020-08-12T03:24:39Z</dcterms:modified>
</cp:coreProperties>
</file>