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6" r:id="rId1"/>
  </p:sldMasterIdLst>
  <p:notesMasterIdLst>
    <p:notesMasterId r:id="rId16"/>
  </p:notesMasterIdLst>
  <p:sldIdLst>
    <p:sldId id="257" r:id="rId2"/>
    <p:sldId id="267" r:id="rId3"/>
    <p:sldId id="258" r:id="rId4"/>
    <p:sldId id="259" r:id="rId5"/>
    <p:sldId id="260" r:id="rId6"/>
    <p:sldId id="261" r:id="rId7"/>
    <p:sldId id="263" r:id="rId8"/>
    <p:sldId id="273" r:id="rId9"/>
    <p:sldId id="265" r:id="rId10"/>
    <p:sldId id="266" r:id="rId11"/>
    <p:sldId id="268" r:id="rId12"/>
    <p:sldId id="269" r:id="rId13"/>
    <p:sldId id="271" r:id="rId14"/>
    <p:sldId id="27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3" d="100"/>
          <a:sy n="73" d="100"/>
        </p:scale>
        <p:origin x="-540"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3B4EAA-351B-4B7A-9248-67DAE01DD945}" type="datetimeFigureOut">
              <a:rPr lang="en-IN" smtClean="0"/>
              <a:pPr/>
              <a:t>21-08-2020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0F1947-4E25-4BDD-8DA9-084709A220D0}" type="slidenum">
              <a:rPr lang="en-IN" smtClean="0"/>
              <a:pPr/>
              <a:t>‹#›</a:t>
            </a:fld>
            <a:endParaRPr lang="en-IN"/>
          </a:p>
        </p:txBody>
      </p:sp>
    </p:spTree>
    <p:extLst>
      <p:ext uri="{BB962C8B-B14F-4D97-AF65-F5344CB8AC3E}">
        <p14:creationId xmlns:p14="http://schemas.microsoft.com/office/powerpoint/2010/main" xmlns="" val="4289105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7799A99-9CFF-4DB5-9437-454E6FEEB9E4}" type="datetime1">
              <a:rPr lang="en-US" smtClean="0"/>
              <a:pPr/>
              <a:t>8/21/2020</a:t>
            </a:fld>
            <a:endParaRPr lang="en-US" dirty="0"/>
          </a:p>
        </p:txBody>
      </p:sp>
      <p:sp>
        <p:nvSpPr>
          <p:cNvPr id="5" name="Footer Placeholder 4"/>
          <p:cNvSpPr>
            <a:spLocks noGrp="1"/>
          </p:cNvSpPr>
          <p:nvPr>
            <p:ph type="ftr" sz="quarter" idx="11"/>
          </p:nvPr>
        </p:nvSpPr>
        <p:spPr/>
        <p:txBody>
          <a:bodyPr/>
          <a:lstStyle/>
          <a:p>
            <a:r>
              <a:rPr lang="en-US"/>
              <a:t>ANIL PRATAP SINGH</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4187377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22F2D4-2C0B-458E-B319-5F2DE2B87A3E}" type="datetime1">
              <a:rPr lang="en-US" smtClean="0"/>
              <a:pPr/>
              <a:t>8/21/2020</a:t>
            </a:fld>
            <a:endParaRPr lang="en-US" dirty="0"/>
          </a:p>
        </p:txBody>
      </p:sp>
      <p:sp>
        <p:nvSpPr>
          <p:cNvPr id="6" name="Footer Placeholder 5"/>
          <p:cNvSpPr>
            <a:spLocks noGrp="1"/>
          </p:cNvSpPr>
          <p:nvPr>
            <p:ph type="ftr" sz="quarter" idx="11"/>
          </p:nvPr>
        </p:nvSpPr>
        <p:spPr/>
        <p:txBody>
          <a:bodyPr/>
          <a:lstStyle/>
          <a:p>
            <a:r>
              <a:rPr lang="en-US"/>
              <a:t>ANIL PRATAP SINGH</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1964860454"/>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222F2D4-2C0B-458E-B319-5F2DE2B87A3E}" type="datetime1">
              <a:rPr lang="en-US" smtClean="0"/>
              <a:pPr/>
              <a:t>8/21/2020</a:t>
            </a:fld>
            <a:endParaRPr lang="en-US" dirty="0"/>
          </a:p>
        </p:txBody>
      </p:sp>
      <p:sp>
        <p:nvSpPr>
          <p:cNvPr id="5" name="Footer Placeholder 4"/>
          <p:cNvSpPr>
            <a:spLocks noGrp="1"/>
          </p:cNvSpPr>
          <p:nvPr>
            <p:ph type="ftr" sz="quarter" idx="11"/>
          </p:nvPr>
        </p:nvSpPr>
        <p:spPr/>
        <p:txBody>
          <a:bodyPr/>
          <a:lstStyle/>
          <a:p>
            <a:r>
              <a:rPr lang="en-US"/>
              <a:t>ANIL PRATAP SINGH</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3731263193"/>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222F2D4-2C0B-458E-B319-5F2DE2B87A3E}" type="datetime1">
              <a:rPr lang="en-US" smtClean="0"/>
              <a:pPr/>
              <a:t>8/21/2020</a:t>
            </a:fld>
            <a:endParaRPr lang="en-US" dirty="0"/>
          </a:p>
        </p:txBody>
      </p:sp>
      <p:sp>
        <p:nvSpPr>
          <p:cNvPr id="5" name="Footer Placeholder 4"/>
          <p:cNvSpPr>
            <a:spLocks noGrp="1"/>
          </p:cNvSpPr>
          <p:nvPr>
            <p:ph type="ftr" sz="quarter" idx="11"/>
          </p:nvPr>
        </p:nvSpPr>
        <p:spPr/>
        <p:txBody>
          <a:bodyPr/>
          <a:lstStyle/>
          <a:p>
            <a:r>
              <a:rPr lang="en-US"/>
              <a:t>ANIL PRATAP SINGH</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xmlns="" val="3376316800"/>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22F2D4-2C0B-458E-B319-5F2DE2B87A3E}" type="datetime1">
              <a:rPr lang="en-US" smtClean="0"/>
              <a:pPr/>
              <a:t>8/21/2020</a:t>
            </a:fld>
            <a:endParaRPr lang="en-US" dirty="0"/>
          </a:p>
        </p:txBody>
      </p:sp>
      <p:sp>
        <p:nvSpPr>
          <p:cNvPr id="5" name="Footer Placeholder 4"/>
          <p:cNvSpPr>
            <a:spLocks noGrp="1"/>
          </p:cNvSpPr>
          <p:nvPr>
            <p:ph type="ftr" sz="quarter" idx="11"/>
          </p:nvPr>
        </p:nvSpPr>
        <p:spPr/>
        <p:txBody>
          <a:bodyPr/>
          <a:lstStyle/>
          <a:p>
            <a:r>
              <a:rPr lang="en-US"/>
              <a:t>ANIL PRATAP SINGH</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1795144020"/>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222F2D4-2C0B-458E-B319-5F2DE2B87A3E}" type="datetime1">
              <a:rPr lang="en-US" smtClean="0"/>
              <a:pPr/>
              <a:t>8/21/2020</a:t>
            </a:fld>
            <a:endParaRPr lang="en-US" dirty="0"/>
          </a:p>
        </p:txBody>
      </p:sp>
      <p:sp>
        <p:nvSpPr>
          <p:cNvPr id="4" name="Footer Placeholder 4"/>
          <p:cNvSpPr>
            <a:spLocks noGrp="1"/>
          </p:cNvSpPr>
          <p:nvPr>
            <p:ph type="ftr" sz="quarter" idx="11"/>
          </p:nvPr>
        </p:nvSpPr>
        <p:spPr/>
        <p:txBody>
          <a:bodyPr/>
          <a:lstStyle/>
          <a:p>
            <a:r>
              <a:rPr lang="en-US"/>
              <a:t>ANIL PRATAP SINGH</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1900037386"/>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222F2D4-2C0B-458E-B319-5F2DE2B87A3E}" type="datetime1">
              <a:rPr lang="en-US" smtClean="0"/>
              <a:pPr/>
              <a:t>8/21/2020</a:t>
            </a:fld>
            <a:endParaRPr lang="en-US" dirty="0"/>
          </a:p>
        </p:txBody>
      </p:sp>
      <p:sp>
        <p:nvSpPr>
          <p:cNvPr id="4" name="Footer Placeholder 4"/>
          <p:cNvSpPr>
            <a:spLocks noGrp="1"/>
          </p:cNvSpPr>
          <p:nvPr>
            <p:ph type="ftr" sz="quarter" idx="11"/>
          </p:nvPr>
        </p:nvSpPr>
        <p:spPr/>
        <p:txBody>
          <a:bodyPr/>
          <a:lstStyle/>
          <a:p>
            <a:r>
              <a:rPr lang="en-US"/>
              <a:t>ANIL PRATAP SINGH</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3494337414"/>
      </p:ext>
    </p:extLst>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F8C7B7-CC06-42AA-8742-F3E55C4537E2}" type="datetime1">
              <a:rPr lang="en-US" smtClean="0"/>
              <a:pPr/>
              <a:t>8/21/2020</a:t>
            </a:fld>
            <a:endParaRPr lang="en-US" dirty="0"/>
          </a:p>
        </p:txBody>
      </p:sp>
      <p:sp>
        <p:nvSpPr>
          <p:cNvPr id="5" name="Footer Placeholder 4"/>
          <p:cNvSpPr>
            <a:spLocks noGrp="1"/>
          </p:cNvSpPr>
          <p:nvPr>
            <p:ph type="ftr" sz="quarter" idx="11"/>
          </p:nvPr>
        </p:nvSpPr>
        <p:spPr/>
        <p:txBody>
          <a:bodyPr/>
          <a:lstStyle/>
          <a:p>
            <a:r>
              <a:rPr lang="en-US"/>
              <a:t>ANIL PRATAP SINGH</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13669624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F5AD09-EBA0-4D88-A1DC-5CD92D42B594}" type="datetime1">
              <a:rPr lang="en-US" smtClean="0"/>
              <a:pPr/>
              <a:t>8/21/2020</a:t>
            </a:fld>
            <a:endParaRPr lang="en-US" dirty="0"/>
          </a:p>
        </p:txBody>
      </p:sp>
      <p:sp>
        <p:nvSpPr>
          <p:cNvPr id="5" name="Footer Placeholder 4"/>
          <p:cNvSpPr>
            <a:spLocks noGrp="1"/>
          </p:cNvSpPr>
          <p:nvPr>
            <p:ph type="ftr" sz="quarter" idx="11"/>
          </p:nvPr>
        </p:nvSpPr>
        <p:spPr/>
        <p:txBody>
          <a:bodyPr/>
          <a:lstStyle/>
          <a:p>
            <a:r>
              <a:rPr lang="en-US"/>
              <a:t>ANIL PRATAP SINGH</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2332506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96F09334-7F60-4650-A7D0-2EFFAB31C53B}" type="datetime1">
              <a:rPr lang="en-US" smtClean="0"/>
              <a:pPr/>
              <a:t>8/21/2020</a:t>
            </a:fld>
            <a:endParaRPr lang="en-US" dirty="0"/>
          </a:p>
        </p:txBody>
      </p:sp>
      <p:sp>
        <p:nvSpPr>
          <p:cNvPr id="5" name="Footer Placeholder 4"/>
          <p:cNvSpPr>
            <a:spLocks noGrp="1"/>
          </p:cNvSpPr>
          <p:nvPr>
            <p:ph type="ftr" sz="quarter" idx="11"/>
          </p:nvPr>
        </p:nvSpPr>
        <p:spPr/>
        <p:txBody>
          <a:bodyPr/>
          <a:lstStyle/>
          <a:p>
            <a:r>
              <a:rPr lang="en-US"/>
              <a:t>ANIL PRATAP SINGH</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3340929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1E892D-6F68-41ED-88FB-B26C12B33B31}" type="datetime1">
              <a:rPr lang="en-US" smtClean="0"/>
              <a:pPr/>
              <a:t>8/21/2020</a:t>
            </a:fld>
            <a:endParaRPr lang="en-US" dirty="0"/>
          </a:p>
        </p:txBody>
      </p:sp>
      <p:sp>
        <p:nvSpPr>
          <p:cNvPr id="5" name="Footer Placeholder 4"/>
          <p:cNvSpPr>
            <a:spLocks noGrp="1"/>
          </p:cNvSpPr>
          <p:nvPr>
            <p:ph type="ftr" sz="quarter" idx="11"/>
          </p:nvPr>
        </p:nvSpPr>
        <p:spPr/>
        <p:txBody>
          <a:bodyPr/>
          <a:lstStyle/>
          <a:p>
            <a:r>
              <a:rPr lang="en-US"/>
              <a:t>ANIL PRATAP SINGH</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2464413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18ACDC9-569D-40C5-B74E-21579D8E8C4F}" type="datetime1">
              <a:rPr lang="en-US" smtClean="0"/>
              <a:pPr/>
              <a:t>8/21/2020</a:t>
            </a:fld>
            <a:endParaRPr lang="en-US" dirty="0"/>
          </a:p>
        </p:txBody>
      </p:sp>
      <p:sp>
        <p:nvSpPr>
          <p:cNvPr id="6" name="Footer Placeholder 5"/>
          <p:cNvSpPr>
            <a:spLocks noGrp="1"/>
          </p:cNvSpPr>
          <p:nvPr>
            <p:ph type="ftr" sz="quarter" idx="11"/>
          </p:nvPr>
        </p:nvSpPr>
        <p:spPr/>
        <p:txBody>
          <a:bodyPr/>
          <a:lstStyle/>
          <a:p>
            <a:r>
              <a:rPr lang="en-US"/>
              <a:t>ANIL PRATAP SINGH</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604578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102413-3220-4CF8-88B8-F48E27239931}" type="datetime1">
              <a:rPr lang="en-US" smtClean="0"/>
              <a:pPr/>
              <a:t>8/21/2020</a:t>
            </a:fld>
            <a:endParaRPr lang="en-US" dirty="0"/>
          </a:p>
        </p:txBody>
      </p:sp>
      <p:sp>
        <p:nvSpPr>
          <p:cNvPr id="8" name="Footer Placeholder 7"/>
          <p:cNvSpPr>
            <a:spLocks noGrp="1"/>
          </p:cNvSpPr>
          <p:nvPr>
            <p:ph type="ftr" sz="quarter" idx="11"/>
          </p:nvPr>
        </p:nvSpPr>
        <p:spPr/>
        <p:txBody>
          <a:bodyPr/>
          <a:lstStyle/>
          <a:p>
            <a:r>
              <a:rPr lang="en-US"/>
              <a:t>ANIL PRATAP SINGH</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1365638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0CBCF351-09A9-4818-B3C7-A05006026AA6}" type="datetime1">
              <a:rPr lang="en-US" smtClean="0"/>
              <a:pPr/>
              <a:t>8/21/2020</a:t>
            </a:fld>
            <a:endParaRPr lang="en-US" dirty="0"/>
          </a:p>
        </p:txBody>
      </p:sp>
      <p:sp>
        <p:nvSpPr>
          <p:cNvPr id="5" name="Footer Placeholder 3"/>
          <p:cNvSpPr>
            <a:spLocks noGrp="1"/>
          </p:cNvSpPr>
          <p:nvPr>
            <p:ph type="ftr" sz="quarter" idx="11"/>
          </p:nvPr>
        </p:nvSpPr>
        <p:spPr/>
        <p:txBody>
          <a:bodyPr/>
          <a:lstStyle/>
          <a:p>
            <a:r>
              <a:rPr lang="en-US"/>
              <a:t>ANIL PRATAP SINGH</a:t>
            </a:r>
            <a:endParaRPr lang="en-US" dirty="0"/>
          </a:p>
        </p:txBody>
      </p:sp>
      <p:sp>
        <p:nvSpPr>
          <p:cNvPr id="6"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1224271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17B66E8-9465-4855-8662-6B0D06A6FF3E}" type="datetime1">
              <a:rPr lang="en-US" smtClean="0"/>
              <a:pPr/>
              <a:t>8/21/2020</a:t>
            </a:fld>
            <a:endParaRPr lang="en-US" dirty="0"/>
          </a:p>
        </p:txBody>
      </p:sp>
      <p:sp>
        <p:nvSpPr>
          <p:cNvPr id="5" name="Footer Placeholder 2"/>
          <p:cNvSpPr>
            <a:spLocks noGrp="1"/>
          </p:cNvSpPr>
          <p:nvPr>
            <p:ph type="ftr" sz="quarter" idx="11"/>
          </p:nvPr>
        </p:nvSpPr>
        <p:spPr/>
        <p:txBody>
          <a:bodyPr/>
          <a:lstStyle/>
          <a:p>
            <a:r>
              <a:rPr lang="en-US"/>
              <a:t>ANIL PRATAP SINGH</a:t>
            </a:r>
            <a:endParaRPr lang="en-US" dirty="0"/>
          </a:p>
        </p:txBody>
      </p:sp>
      <p:sp>
        <p:nvSpPr>
          <p:cNvPr id="6"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1689866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D1151D73-29DF-448F-9E7B-5ABE99E0AB4E}" type="datetime1">
              <a:rPr lang="en-US" smtClean="0"/>
              <a:pPr/>
              <a:t>8/21/2020</a:t>
            </a:fld>
            <a:endParaRPr lang="en-US" dirty="0"/>
          </a:p>
        </p:txBody>
      </p:sp>
      <p:sp>
        <p:nvSpPr>
          <p:cNvPr id="5" name="Footer Placeholder 5"/>
          <p:cNvSpPr>
            <a:spLocks noGrp="1"/>
          </p:cNvSpPr>
          <p:nvPr>
            <p:ph type="ftr" sz="quarter" idx="11"/>
          </p:nvPr>
        </p:nvSpPr>
        <p:spPr/>
        <p:txBody>
          <a:bodyPr/>
          <a:lstStyle/>
          <a:p>
            <a:r>
              <a:rPr lang="en-US"/>
              <a:t>ANIL PRATAP SINGH</a:t>
            </a:r>
            <a:endParaRPr lang="en-US" dirty="0"/>
          </a:p>
        </p:txBody>
      </p:sp>
      <p:sp>
        <p:nvSpPr>
          <p:cNvPr id="6"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2875061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6BF82A-B444-437B-A98E-5E861FA3692A}" type="datetime1">
              <a:rPr lang="en-US" smtClean="0"/>
              <a:pPr/>
              <a:t>8/21/2020</a:t>
            </a:fld>
            <a:endParaRPr lang="en-US" dirty="0"/>
          </a:p>
        </p:txBody>
      </p:sp>
      <p:sp>
        <p:nvSpPr>
          <p:cNvPr id="6" name="Footer Placeholder 5"/>
          <p:cNvSpPr>
            <a:spLocks noGrp="1"/>
          </p:cNvSpPr>
          <p:nvPr>
            <p:ph type="ftr" sz="quarter" idx="11"/>
          </p:nvPr>
        </p:nvSpPr>
        <p:spPr/>
        <p:txBody>
          <a:bodyPr/>
          <a:lstStyle/>
          <a:p>
            <a:r>
              <a:rPr lang="en-US"/>
              <a:t>ANIL PRATAP SINGH</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1706262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xmlns=""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xmlns=""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xmlns=""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xmlns=""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222F2D4-2C0B-458E-B319-5F2DE2B87A3E}" type="datetime1">
              <a:rPr lang="en-US" smtClean="0"/>
              <a:pPr/>
              <a:t>8/21/2020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en-US"/>
              <a:t>ANIL PRATAP SINGH</a:t>
            </a:r>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3847526049"/>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hf hdr="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aliem.com/" TargetMode="External"/><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5F2EC2-44E2-4850-AD24-600719B4347A}"/>
              </a:ext>
            </a:extLst>
          </p:cNvPr>
          <p:cNvSpPr>
            <a:spLocks noGrp="1"/>
          </p:cNvSpPr>
          <p:nvPr>
            <p:ph type="title"/>
          </p:nvPr>
        </p:nvSpPr>
        <p:spPr>
          <a:xfrm>
            <a:off x="1158129" y="679572"/>
            <a:ext cx="5092906" cy="1679713"/>
          </a:xfrm>
        </p:spPr>
        <p:txBody>
          <a:bodyPr>
            <a:normAutofit fontScale="90000"/>
          </a:bodyPr>
          <a:lstStyle/>
          <a:p>
            <a:pPr algn="ctr"/>
            <a:r>
              <a:rPr lang="en-IN" b="1" cap="none" spc="50" dirty="0">
                <a:ln w="0"/>
                <a:effectLst>
                  <a:innerShdw blurRad="63500" dist="50800" dir="13500000">
                    <a:srgbClr val="000000">
                      <a:alpha val="50000"/>
                    </a:srgbClr>
                  </a:innerShdw>
                </a:effectLst>
              </a:rPr>
              <a:t>ACCOUNTING  FOR  PLANNING  AND    CONTROL</a:t>
            </a:r>
            <a:br>
              <a:rPr lang="en-IN" b="1" cap="none" spc="50" dirty="0">
                <a:ln w="0"/>
                <a:effectLst>
                  <a:innerShdw blurRad="63500" dist="50800" dir="13500000">
                    <a:srgbClr val="000000">
                      <a:alpha val="50000"/>
                    </a:srgbClr>
                  </a:innerShdw>
                </a:effectLst>
              </a:rPr>
            </a:br>
            <a:r>
              <a:rPr lang="en-IN" b="1" cap="none" spc="50" dirty="0">
                <a:ln w="0"/>
                <a:effectLst>
                  <a:innerShdw blurRad="63500" dist="50800" dir="13500000">
                    <a:srgbClr val="000000">
                      <a:alpha val="50000"/>
                    </a:srgbClr>
                  </a:innerShdw>
                </a:effectLst>
              </a:rPr>
              <a:t>PART VIII</a:t>
            </a:r>
          </a:p>
        </p:txBody>
      </p:sp>
      <p:sp>
        <p:nvSpPr>
          <p:cNvPr id="4" name="Text Placeholder 3">
            <a:extLst>
              <a:ext uri="{FF2B5EF4-FFF2-40B4-BE49-F238E27FC236}">
                <a16:creationId xmlns:a16="http://schemas.microsoft.com/office/drawing/2014/main" xmlns="" id="{D8FE6A4D-E950-478C-B1B9-8E1BF0F2C6D9}"/>
              </a:ext>
            </a:extLst>
          </p:cNvPr>
          <p:cNvSpPr>
            <a:spLocks noGrp="1"/>
          </p:cNvSpPr>
          <p:nvPr>
            <p:ph type="body" sz="half" idx="2"/>
          </p:nvPr>
        </p:nvSpPr>
        <p:spPr>
          <a:xfrm>
            <a:off x="7345415" y="3133271"/>
            <a:ext cx="4462272" cy="3429000"/>
          </a:xfrm>
        </p:spPr>
        <p:txBody>
          <a:bodyPr anchor="ctr">
            <a:normAutofit/>
          </a:bodyPr>
          <a:lstStyle/>
          <a:p>
            <a:pPr algn="ctr"/>
            <a:r>
              <a:rPr lang="en-IN" sz="2400" b="1" spc="50" dirty="0">
                <a:ln w="9525" cmpd="sng">
                  <a:solidFill>
                    <a:schemeClr val="accent1"/>
                  </a:solidFill>
                  <a:prstDash val="solid"/>
                </a:ln>
                <a:solidFill>
                  <a:srgbClr val="70AD47">
                    <a:tint val="1000"/>
                  </a:srgbClr>
                </a:solidFill>
                <a:effectLst>
                  <a:glow rad="38100">
                    <a:schemeClr val="accent1">
                      <a:alpha val="40000"/>
                    </a:schemeClr>
                  </a:glow>
                </a:effectLst>
              </a:rPr>
              <a:t>DR.ANIL PRATAP SINGH</a:t>
            </a:r>
          </a:p>
          <a:p>
            <a:pPr algn="ctr"/>
            <a:r>
              <a:rPr lang="en-IN" sz="2400" b="1" spc="50" dirty="0">
                <a:ln w="9525" cmpd="sng">
                  <a:solidFill>
                    <a:schemeClr val="accent1"/>
                  </a:solidFill>
                  <a:prstDash val="solid"/>
                </a:ln>
                <a:solidFill>
                  <a:srgbClr val="70AD47">
                    <a:tint val="1000"/>
                  </a:srgbClr>
                </a:solidFill>
                <a:effectLst>
                  <a:glow rad="38100">
                    <a:schemeClr val="accent1">
                      <a:alpha val="40000"/>
                    </a:schemeClr>
                  </a:glow>
                </a:effectLst>
              </a:rPr>
              <a:t>HEAD DEPARTMENT OF COMMERCE</a:t>
            </a:r>
          </a:p>
          <a:p>
            <a:pPr algn="ctr"/>
            <a:r>
              <a:rPr lang="en-IN" sz="2400" b="1" spc="50" dirty="0">
                <a:ln w="9525" cmpd="sng">
                  <a:solidFill>
                    <a:schemeClr val="accent1"/>
                  </a:solidFill>
                  <a:prstDash val="solid"/>
                </a:ln>
                <a:solidFill>
                  <a:srgbClr val="70AD47">
                    <a:tint val="1000"/>
                  </a:srgbClr>
                </a:solidFill>
                <a:effectLst>
                  <a:glow rad="38100">
                    <a:schemeClr val="accent1">
                      <a:alpha val="40000"/>
                    </a:schemeClr>
                  </a:glow>
                </a:effectLst>
              </a:rPr>
              <a:t>HARISH CHANDRA POST GRADUATE COLLEGE VARANASI</a:t>
            </a:r>
          </a:p>
        </p:txBody>
      </p:sp>
      <p:sp>
        <p:nvSpPr>
          <p:cNvPr id="7" name="Date Placeholder 6">
            <a:extLst>
              <a:ext uri="{FF2B5EF4-FFF2-40B4-BE49-F238E27FC236}">
                <a16:creationId xmlns:a16="http://schemas.microsoft.com/office/drawing/2014/main" xmlns="" id="{48668EFD-F2D1-4ECD-BDB0-F15E492A4C6B}"/>
              </a:ext>
            </a:extLst>
          </p:cNvPr>
          <p:cNvSpPr>
            <a:spLocks noGrp="1"/>
          </p:cNvSpPr>
          <p:nvPr>
            <p:ph type="dt" sz="half" idx="10"/>
          </p:nvPr>
        </p:nvSpPr>
        <p:spPr/>
        <p:txBody>
          <a:bodyPr/>
          <a:lstStyle/>
          <a:p>
            <a:fld id="{8900D38D-3B06-48E4-8723-D5DF458178BA}" type="datetime1">
              <a:rPr lang="en-US" smtClean="0"/>
              <a:pPr/>
              <a:t>8/21/2020</a:t>
            </a:fld>
            <a:endParaRPr lang="en-US" dirty="0"/>
          </a:p>
        </p:txBody>
      </p:sp>
      <p:sp>
        <p:nvSpPr>
          <p:cNvPr id="8" name="Footer Placeholder 7">
            <a:extLst>
              <a:ext uri="{FF2B5EF4-FFF2-40B4-BE49-F238E27FC236}">
                <a16:creationId xmlns:a16="http://schemas.microsoft.com/office/drawing/2014/main" xmlns="" id="{9DBA00E1-07CB-494A-A526-51234A0DC3EE}"/>
              </a:ext>
            </a:extLst>
          </p:cNvPr>
          <p:cNvSpPr>
            <a:spLocks noGrp="1"/>
          </p:cNvSpPr>
          <p:nvPr>
            <p:ph type="ftr" sz="quarter" idx="11"/>
          </p:nvPr>
        </p:nvSpPr>
        <p:spPr/>
        <p:txBody>
          <a:bodyPr/>
          <a:lstStyle/>
          <a:p>
            <a:r>
              <a:rPr lang="en-US"/>
              <a:t>ANIL PRATAP SINGH</a:t>
            </a:r>
            <a:endParaRPr lang="en-US" dirty="0"/>
          </a:p>
        </p:txBody>
      </p:sp>
      <p:sp>
        <p:nvSpPr>
          <p:cNvPr id="9" name="Slide Number Placeholder 8">
            <a:extLst>
              <a:ext uri="{FF2B5EF4-FFF2-40B4-BE49-F238E27FC236}">
                <a16:creationId xmlns:a16="http://schemas.microsoft.com/office/drawing/2014/main" xmlns="" id="{EEE2512F-B810-4336-820C-05B36076B865}"/>
              </a:ext>
            </a:extLst>
          </p:cNvPr>
          <p:cNvSpPr>
            <a:spLocks noGrp="1"/>
          </p:cNvSpPr>
          <p:nvPr>
            <p:ph type="sldNum" sz="quarter" idx="12"/>
          </p:nvPr>
        </p:nvSpPr>
        <p:spPr/>
        <p:txBody>
          <a:bodyPr/>
          <a:lstStyle/>
          <a:p>
            <a:fld id="{4FAB73BC-B049-4115-A692-8D63A059BFB8}" type="slidenum">
              <a:rPr lang="en-US" smtClean="0"/>
              <a:pPr/>
              <a:t>1</a:t>
            </a:fld>
            <a:endParaRPr lang="en-US" dirty="0"/>
          </a:p>
        </p:txBody>
      </p:sp>
      <p:pic>
        <p:nvPicPr>
          <p:cNvPr id="10" name="Picture Placeholder 9">
            <a:extLst>
              <a:ext uri="{FF2B5EF4-FFF2-40B4-BE49-F238E27FC236}">
                <a16:creationId xmlns:a16="http://schemas.microsoft.com/office/drawing/2014/main" xmlns="" id="{06F315A5-93AF-45C3-A23C-16D453C123FF}"/>
              </a:ext>
            </a:extLst>
          </p:cNvPr>
          <p:cNvPicPr>
            <a:picLocks noGrp="1" noChangeAspect="1"/>
          </p:cNvPicPr>
          <p:nvPr>
            <p:ph type="pic" idx="1"/>
          </p:nvPr>
        </p:nvPicPr>
        <p:blipFill>
          <a:blip r:embed="rId2"/>
          <a:srcRect l="2221" r="2221"/>
          <a:stretch>
            <a:fillRect/>
          </a:stretch>
        </p:blipFill>
        <p:spPr>
          <a:xfrm>
            <a:off x="1774825" y="2438400"/>
            <a:ext cx="3154363" cy="3281363"/>
          </a:xfrm>
        </p:spPr>
      </p:pic>
    </p:spTree>
    <p:extLst>
      <p:ext uri="{BB962C8B-B14F-4D97-AF65-F5344CB8AC3E}">
        <p14:creationId xmlns:p14="http://schemas.microsoft.com/office/powerpoint/2010/main" xmlns="" val="63228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C9CDE9-A2B1-44E6-87B5-EE355807F950}"/>
              </a:ext>
            </a:extLst>
          </p:cNvPr>
          <p:cNvSpPr>
            <a:spLocks noGrp="1"/>
          </p:cNvSpPr>
          <p:nvPr>
            <p:ph type="title"/>
          </p:nvPr>
        </p:nvSpPr>
        <p:spPr>
          <a:xfrm>
            <a:off x="717284" y="-190831"/>
            <a:ext cx="9404723" cy="1726026"/>
          </a:xfrm>
        </p:spPr>
        <p:txBody>
          <a:bodyPr/>
          <a:lstStyle/>
          <a:p>
            <a:r>
              <a:rPr lang="en-IN" sz="2800" dirty="0">
                <a:solidFill>
                  <a:srgbClr val="FF0000"/>
                </a:solidFill>
              </a:rPr>
              <a:t>Illustration 6</a:t>
            </a:r>
            <a:r>
              <a:rPr lang="en-IN" dirty="0"/>
              <a:t> </a:t>
            </a:r>
          </a:p>
        </p:txBody>
      </p:sp>
      <p:sp>
        <p:nvSpPr>
          <p:cNvPr id="3" name="Content Placeholder 2">
            <a:extLst>
              <a:ext uri="{FF2B5EF4-FFF2-40B4-BE49-F238E27FC236}">
                <a16:creationId xmlns:a16="http://schemas.microsoft.com/office/drawing/2014/main" xmlns="" id="{0EBA73BB-52BC-4B15-9721-D778DA72E6C4}"/>
              </a:ext>
            </a:extLst>
          </p:cNvPr>
          <p:cNvSpPr>
            <a:spLocks noGrp="1"/>
          </p:cNvSpPr>
          <p:nvPr>
            <p:ph idx="1"/>
          </p:nvPr>
        </p:nvSpPr>
        <p:spPr>
          <a:xfrm>
            <a:off x="0" y="295729"/>
            <a:ext cx="12192000" cy="6562271"/>
          </a:xfrm>
        </p:spPr>
        <p:txBody>
          <a:bodyPr/>
          <a:lstStyle/>
          <a:p>
            <a:r>
              <a:rPr lang="en-IN" dirty="0">
                <a:solidFill>
                  <a:srgbClr val="FFFF00"/>
                </a:solidFill>
              </a:rPr>
              <a:t>                                     An investment proposal would initially cost Rs.2,50,000 and would generate year- end cash inflows of Rs.90000, 80000,70000,60000 and 50000 in five years . The required  rate of return is assumed to be 10% . Calculate net present value and suggest the management whether proposal should be accepted or not . Discounting rate on 10% in </a:t>
            </a:r>
            <a:r>
              <a:rPr lang="en-IN" dirty="0" err="1">
                <a:solidFill>
                  <a:srgbClr val="FFFF00"/>
                </a:solidFill>
              </a:rPr>
              <a:t>Ist</a:t>
            </a:r>
            <a:r>
              <a:rPr lang="en-IN" dirty="0">
                <a:solidFill>
                  <a:srgbClr val="FFFF00"/>
                </a:solidFill>
              </a:rPr>
              <a:t> year.909,IInd year .826 </a:t>
            </a:r>
            <a:r>
              <a:rPr lang="en-IN" dirty="0" err="1">
                <a:solidFill>
                  <a:srgbClr val="FFFF00"/>
                </a:solidFill>
              </a:rPr>
              <a:t>IIIrd</a:t>
            </a:r>
            <a:r>
              <a:rPr lang="en-IN" dirty="0">
                <a:solidFill>
                  <a:srgbClr val="FFFF00"/>
                </a:solidFill>
              </a:rPr>
              <a:t>  year .751, </a:t>
            </a:r>
            <a:r>
              <a:rPr lang="en-IN" dirty="0" err="1">
                <a:solidFill>
                  <a:srgbClr val="FFFF00"/>
                </a:solidFill>
              </a:rPr>
              <a:t>IVth</a:t>
            </a:r>
            <a:r>
              <a:rPr lang="en-IN" dirty="0">
                <a:solidFill>
                  <a:srgbClr val="FFFF00"/>
                </a:solidFill>
              </a:rPr>
              <a:t> year .683 Vth year .621.</a:t>
            </a:r>
            <a:r>
              <a:rPr lang="en-IN" sz="3200" dirty="0">
                <a:solidFill>
                  <a:srgbClr val="FFFF00"/>
                </a:solidFill>
              </a:rPr>
              <a:t> </a:t>
            </a:r>
          </a:p>
          <a:p>
            <a:r>
              <a:rPr lang="en-IN" sz="3200" dirty="0">
                <a:solidFill>
                  <a:srgbClr val="FFFF00"/>
                </a:solidFill>
              </a:rPr>
              <a:t> SOLUTION:             </a:t>
            </a:r>
            <a:r>
              <a:rPr lang="en-IN" sz="2400" dirty="0">
                <a:solidFill>
                  <a:srgbClr val="FFFF00"/>
                </a:solidFill>
              </a:rPr>
              <a:t>Calculation of N P V</a:t>
            </a:r>
          </a:p>
        </p:txBody>
      </p:sp>
      <p:sp>
        <p:nvSpPr>
          <p:cNvPr id="4" name="Date Placeholder 3">
            <a:extLst>
              <a:ext uri="{FF2B5EF4-FFF2-40B4-BE49-F238E27FC236}">
                <a16:creationId xmlns:a16="http://schemas.microsoft.com/office/drawing/2014/main" xmlns="" id="{55E34218-5D34-4777-9287-16992ADB2EA5}"/>
              </a:ext>
            </a:extLst>
          </p:cNvPr>
          <p:cNvSpPr>
            <a:spLocks noGrp="1"/>
          </p:cNvSpPr>
          <p:nvPr>
            <p:ph type="dt" sz="half" idx="10"/>
          </p:nvPr>
        </p:nvSpPr>
        <p:spPr/>
        <p:txBody>
          <a:bodyPr/>
          <a:lstStyle/>
          <a:p>
            <a:fld id="{96F09334-7F60-4650-A7D0-2EFFAB31C53B}" type="datetime1">
              <a:rPr lang="en-US" smtClean="0"/>
              <a:pPr/>
              <a:t>8/21/2020</a:t>
            </a:fld>
            <a:endParaRPr lang="en-US" dirty="0"/>
          </a:p>
        </p:txBody>
      </p:sp>
      <p:sp>
        <p:nvSpPr>
          <p:cNvPr id="5" name="Footer Placeholder 4">
            <a:extLst>
              <a:ext uri="{FF2B5EF4-FFF2-40B4-BE49-F238E27FC236}">
                <a16:creationId xmlns:a16="http://schemas.microsoft.com/office/drawing/2014/main" xmlns="" id="{C68CAB09-B4D3-4D84-90A0-9EF054DC7D80}"/>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58436279-6A61-4867-9241-2EE6A8ADA491}"/>
              </a:ext>
            </a:extLst>
          </p:cNvPr>
          <p:cNvSpPr>
            <a:spLocks noGrp="1"/>
          </p:cNvSpPr>
          <p:nvPr>
            <p:ph type="sldNum" sz="quarter" idx="12"/>
          </p:nvPr>
        </p:nvSpPr>
        <p:spPr/>
        <p:txBody>
          <a:bodyPr/>
          <a:lstStyle/>
          <a:p>
            <a:fld id="{4FAB73BC-B049-4115-A692-8D63A059BFB8}" type="slidenum">
              <a:rPr lang="en-US" smtClean="0"/>
              <a:pPr/>
              <a:t>10</a:t>
            </a:fld>
            <a:endParaRPr lang="en-US" dirty="0"/>
          </a:p>
        </p:txBody>
      </p:sp>
      <p:graphicFrame>
        <p:nvGraphicFramePr>
          <p:cNvPr id="7" name="Table 7">
            <a:extLst>
              <a:ext uri="{FF2B5EF4-FFF2-40B4-BE49-F238E27FC236}">
                <a16:creationId xmlns:a16="http://schemas.microsoft.com/office/drawing/2014/main" xmlns="" id="{9380DB0D-81A8-4C96-A8E1-D4BD0BD2651B}"/>
              </a:ext>
            </a:extLst>
          </p:cNvPr>
          <p:cNvGraphicFramePr>
            <a:graphicFrameLocks noGrp="1"/>
          </p:cNvGraphicFramePr>
          <p:nvPr>
            <p:extLst>
              <p:ext uri="{D42A27DB-BD31-4B8C-83A1-F6EECF244321}">
                <p14:modId xmlns:p14="http://schemas.microsoft.com/office/powerpoint/2010/main" xmlns="" val="4056649795"/>
              </p:ext>
            </p:extLst>
          </p:nvPr>
        </p:nvGraphicFramePr>
        <p:xfrm>
          <a:off x="1936584" y="2661056"/>
          <a:ext cx="8128000" cy="2468880"/>
        </p:xfrm>
        <a:graphic>
          <a:graphicData uri="http://schemas.openxmlformats.org/drawingml/2006/table">
            <a:tbl>
              <a:tblPr firstRow="1" bandRow="1">
                <a:tableStyleId>{F2DE63D5-997A-4646-A377-4702673A728D}</a:tableStyleId>
              </a:tblPr>
              <a:tblGrid>
                <a:gridCol w="2032000">
                  <a:extLst>
                    <a:ext uri="{9D8B030D-6E8A-4147-A177-3AD203B41FA5}">
                      <a16:colId xmlns:a16="http://schemas.microsoft.com/office/drawing/2014/main" xmlns="" val="2801013253"/>
                    </a:ext>
                  </a:extLst>
                </a:gridCol>
                <a:gridCol w="1986943">
                  <a:extLst>
                    <a:ext uri="{9D8B030D-6E8A-4147-A177-3AD203B41FA5}">
                      <a16:colId xmlns:a16="http://schemas.microsoft.com/office/drawing/2014/main" xmlns="" val="1747644580"/>
                    </a:ext>
                  </a:extLst>
                </a:gridCol>
                <a:gridCol w="2077057">
                  <a:extLst>
                    <a:ext uri="{9D8B030D-6E8A-4147-A177-3AD203B41FA5}">
                      <a16:colId xmlns:a16="http://schemas.microsoft.com/office/drawing/2014/main" xmlns="" val="2989184988"/>
                    </a:ext>
                  </a:extLst>
                </a:gridCol>
                <a:gridCol w="2032000">
                  <a:extLst>
                    <a:ext uri="{9D8B030D-6E8A-4147-A177-3AD203B41FA5}">
                      <a16:colId xmlns:a16="http://schemas.microsoft.com/office/drawing/2014/main" xmlns="" val="1138139962"/>
                    </a:ext>
                  </a:extLst>
                </a:gridCol>
              </a:tblGrid>
              <a:tr h="607943">
                <a:tc>
                  <a:txBody>
                    <a:bodyPr/>
                    <a:lstStyle/>
                    <a:p>
                      <a:r>
                        <a:rPr lang="en-IN" dirty="0"/>
                        <a:t>YEAR</a:t>
                      </a:r>
                    </a:p>
                  </a:txBody>
                  <a:tcPr/>
                </a:tc>
                <a:tc>
                  <a:txBody>
                    <a:bodyPr/>
                    <a:lstStyle/>
                    <a:p>
                      <a:r>
                        <a:rPr lang="en-IN" dirty="0"/>
                        <a:t>CASH INFLOW</a:t>
                      </a:r>
                    </a:p>
                  </a:txBody>
                  <a:tcPr/>
                </a:tc>
                <a:tc>
                  <a:txBody>
                    <a:bodyPr/>
                    <a:lstStyle/>
                    <a:p>
                      <a:r>
                        <a:rPr lang="en-IN" dirty="0"/>
                        <a:t>DISCOUNTING RATE AT 10%</a:t>
                      </a:r>
                    </a:p>
                  </a:txBody>
                  <a:tcPr/>
                </a:tc>
                <a:tc>
                  <a:txBody>
                    <a:bodyPr/>
                    <a:lstStyle/>
                    <a:p>
                      <a:r>
                        <a:rPr lang="en-IN" dirty="0"/>
                        <a:t>PRESENT VALUE</a:t>
                      </a:r>
                    </a:p>
                  </a:txBody>
                  <a:tcPr/>
                </a:tc>
                <a:extLst>
                  <a:ext uri="{0D108BD9-81ED-4DB2-BD59-A6C34878D82A}">
                    <a16:rowId xmlns:a16="http://schemas.microsoft.com/office/drawing/2014/main" xmlns="" val="4172015486"/>
                  </a:ext>
                </a:extLst>
              </a:tr>
              <a:tr h="352221">
                <a:tc>
                  <a:txBody>
                    <a:bodyPr/>
                    <a:lstStyle/>
                    <a:p>
                      <a:r>
                        <a:rPr lang="en-IN" dirty="0"/>
                        <a:t>1</a:t>
                      </a:r>
                    </a:p>
                  </a:txBody>
                  <a:tcPr/>
                </a:tc>
                <a:tc>
                  <a:txBody>
                    <a:bodyPr/>
                    <a:lstStyle/>
                    <a:p>
                      <a:r>
                        <a:rPr lang="en-IN" dirty="0"/>
                        <a:t>90000</a:t>
                      </a:r>
                    </a:p>
                  </a:txBody>
                  <a:tcPr/>
                </a:tc>
                <a:tc>
                  <a:txBody>
                    <a:bodyPr/>
                    <a:lstStyle/>
                    <a:p>
                      <a:r>
                        <a:rPr lang="en-IN" dirty="0"/>
                        <a:t>.909</a:t>
                      </a:r>
                    </a:p>
                  </a:txBody>
                  <a:tcPr/>
                </a:tc>
                <a:tc>
                  <a:txBody>
                    <a:bodyPr/>
                    <a:lstStyle/>
                    <a:p>
                      <a:r>
                        <a:rPr lang="en-IN" dirty="0"/>
                        <a:t>81810</a:t>
                      </a:r>
                    </a:p>
                  </a:txBody>
                  <a:tcPr/>
                </a:tc>
                <a:extLst>
                  <a:ext uri="{0D108BD9-81ED-4DB2-BD59-A6C34878D82A}">
                    <a16:rowId xmlns:a16="http://schemas.microsoft.com/office/drawing/2014/main" xmlns="" val="2645986703"/>
                  </a:ext>
                </a:extLst>
              </a:tr>
              <a:tr h="352221">
                <a:tc>
                  <a:txBody>
                    <a:bodyPr/>
                    <a:lstStyle/>
                    <a:p>
                      <a:r>
                        <a:rPr lang="en-IN" dirty="0"/>
                        <a:t>2</a:t>
                      </a:r>
                    </a:p>
                  </a:txBody>
                  <a:tcPr/>
                </a:tc>
                <a:tc>
                  <a:txBody>
                    <a:bodyPr/>
                    <a:lstStyle/>
                    <a:p>
                      <a:r>
                        <a:rPr lang="en-IN" dirty="0"/>
                        <a:t>80000</a:t>
                      </a:r>
                    </a:p>
                  </a:txBody>
                  <a:tcPr/>
                </a:tc>
                <a:tc>
                  <a:txBody>
                    <a:bodyPr/>
                    <a:lstStyle/>
                    <a:p>
                      <a:r>
                        <a:rPr lang="en-IN" dirty="0"/>
                        <a:t>.826</a:t>
                      </a:r>
                    </a:p>
                  </a:txBody>
                  <a:tcPr/>
                </a:tc>
                <a:tc>
                  <a:txBody>
                    <a:bodyPr/>
                    <a:lstStyle/>
                    <a:p>
                      <a:r>
                        <a:rPr lang="en-IN" dirty="0"/>
                        <a:t>66080</a:t>
                      </a:r>
                    </a:p>
                  </a:txBody>
                  <a:tcPr/>
                </a:tc>
                <a:extLst>
                  <a:ext uri="{0D108BD9-81ED-4DB2-BD59-A6C34878D82A}">
                    <a16:rowId xmlns:a16="http://schemas.microsoft.com/office/drawing/2014/main" xmlns="" val="3869389874"/>
                  </a:ext>
                </a:extLst>
              </a:tr>
              <a:tr h="352221">
                <a:tc>
                  <a:txBody>
                    <a:bodyPr/>
                    <a:lstStyle/>
                    <a:p>
                      <a:r>
                        <a:rPr lang="en-IN" dirty="0"/>
                        <a:t>3</a:t>
                      </a:r>
                    </a:p>
                  </a:txBody>
                  <a:tcPr/>
                </a:tc>
                <a:tc>
                  <a:txBody>
                    <a:bodyPr/>
                    <a:lstStyle/>
                    <a:p>
                      <a:r>
                        <a:rPr lang="en-IN" dirty="0"/>
                        <a:t>70000</a:t>
                      </a:r>
                    </a:p>
                  </a:txBody>
                  <a:tcPr/>
                </a:tc>
                <a:tc>
                  <a:txBody>
                    <a:bodyPr/>
                    <a:lstStyle/>
                    <a:p>
                      <a:r>
                        <a:rPr lang="en-IN" dirty="0"/>
                        <a:t>.751</a:t>
                      </a:r>
                    </a:p>
                  </a:txBody>
                  <a:tcPr/>
                </a:tc>
                <a:tc>
                  <a:txBody>
                    <a:bodyPr/>
                    <a:lstStyle/>
                    <a:p>
                      <a:r>
                        <a:rPr lang="en-IN" dirty="0"/>
                        <a:t>52570</a:t>
                      </a:r>
                    </a:p>
                  </a:txBody>
                  <a:tcPr/>
                </a:tc>
                <a:extLst>
                  <a:ext uri="{0D108BD9-81ED-4DB2-BD59-A6C34878D82A}">
                    <a16:rowId xmlns:a16="http://schemas.microsoft.com/office/drawing/2014/main" xmlns="" val="3050532083"/>
                  </a:ext>
                </a:extLst>
              </a:tr>
              <a:tr h="352221">
                <a:tc>
                  <a:txBody>
                    <a:bodyPr/>
                    <a:lstStyle/>
                    <a:p>
                      <a:r>
                        <a:rPr lang="en-IN" dirty="0"/>
                        <a:t>4</a:t>
                      </a:r>
                    </a:p>
                  </a:txBody>
                  <a:tcPr/>
                </a:tc>
                <a:tc>
                  <a:txBody>
                    <a:bodyPr/>
                    <a:lstStyle/>
                    <a:p>
                      <a:r>
                        <a:rPr lang="en-IN" dirty="0"/>
                        <a:t>60000</a:t>
                      </a:r>
                    </a:p>
                  </a:txBody>
                  <a:tcPr/>
                </a:tc>
                <a:tc>
                  <a:txBody>
                    <a:bodyPr/>
                    <a:lstStyle/>
                    <a:p>
                      <a:r>
                        <a:rPr lang="en-IN" dirty="0"/>
                        <a:t>.683</a:t>
                      </a:r>
                    </a:p>
                  </a:txBody>
                  <a:tcPr/>
                </a:tc>
                <a:tc>
                  <a:txBody>
                    <a:bodyPr/>
                    <a:lstStyle/>
                    <a:p>
                      <a:r>
                        <a:rPr lang="en-IN" dirty="0"/>
                        <a:t>40980</a:t>
                      </a:r>
                    </a:p>
                  </a:txBody>
                  <a:tcPr/>
                </a:tc>
                <a:extLst>
                  <a:ext uri="{0D108BD9-81ED-4DB2-BD59-A6C34878D82A}">
                    <a16:rowId xmlns:a16="http://schemas.microsoft.com/office/drawing/2014/main" xmlns="" val="215734054"/>
                  </a:ext>
                </a:extLst>
              </a:tr>
              <a:tr h="352221">
                <a:tc>
                  <a:txBody>
                    <a:bodyPr/>
                    <a:lstStyle/>
                    <a:p>
                      <a:r>
                        <a:rPr lang="en-IN" dirty="0"/>
                        <a:t>5</a:t>
                      </a:r>
                    </a:p>
                  </a:txBody>
                  <a:tcPr/>
                </a:tc>
                <a:tc>
                  <a:txBody>
                    <a:bodyPr/>
                    <a:lstStyle/>
                    <a:p>
                      <a:r>
                        <a:rPr lang="en-IN" dirty="0"/>
                        <a:t>50000</a:t>
                      </a:r>
                    </a:p>
                  </a:txBody>
                  <a:tcPr/>
                </a:tc>
                <a:tc>
                  <a:txBody>
                    <a:bodyPr/>
                    <a:lstStyle/>
                    <a:p>
                      <a:r>
                        <a:rPr lang="en-IN" dirty="0"/>
                        <a:t>.621</a:t>
                      </a:r>
                    </a:p>
                  </a:txBody>
                  <a:tcPr/>
                </a:tc>
                <a:tc>
                  <a:txBody>
                    <a:bodyPr/>
                    <a:lstStyle/>
                    <a:p>
                      <a:r>
                        <a:rPr lang="en-IN" dirty="0"/>
                        <a:t>31050</a:t>
                      </a:r>
                    </a:p>
                  </a:txBody>
                  <a:tcPr/>
                </a:tc>
                <a:extLst>
                  <a:ext uri="{0D108BD9-81ED-4DB2-BD59-A6C34878D82A}">
                    <a16:rowId xmlns:a16="http://schemas.microsoft.com/office/drawing/2014/main" xmlns="" val="1969977500"/>
                  </a:ext>
                </a:extLst>
              </a:tr>
            </a:tbl>
          </a:graphicData>
        </a:graphic>
      </p:graphicFrame>
      <p:graphicFrame>
        <p:nvGraphicFramePr>
          <p:cNvPr id="8" name="Table 8">
            <a:extLst>
              <a:ext uri="{FF2B5EF4-FFF2-40B4-BE49-F238E27FC236}">
                <a16:creationId xmlns:a16="http://schemas.microsoft.com/office/drawing/2014/main" xmlns="" id="{D0E0D88A-C36A-444D-B8F0-10BF5AE9DE84}"/>
              </a:ext>
            </a:extLst>
          </p:cNvPr>
          <p:cNvGraphicFramePr>
            <a:graphicFrameLocks noGrp="1"/>
          </p:cNvGraphicFramePr>
          <p:nvPr>
            <p:extLst>
              <p:ext uri="{D42A27DB-BD31-4B8C-83A1-F6EECF244321}">
                <p14:modId xmlns:p14="http://schemas.microsoft.com/office/powerpoint/2010/main" xmlns="" val="3711522347"/>
              </p:ext>
            </p:extLst>
          </p:nvPr>
        </p:nvGraphicFramePr>
        <p:xfrm>
          <a:off x="1936584" y="5129936"/>
          <a:ext cx="8145670" cy="640080"/>
        </p:xfrm>
        <a:graphic>
          <a:graphicData uri="http://schemas.openxmlformats.org/drawingml/2006/table">
            <a:tbl>
              <a:tblPr firstRow="1" bandRow="1">
                <a:tableStyleId>{5C22544A-7EE6-4342-B048-85BDC9FD1C3A}</a:tableStyleId>
              </a:tblPr>
              <a:tblGrid>
                <a:gridCol w="2533401">
                  <a:extLst>
                    <a:ext uri="{9D8B030D-6E8A-4147-A177-3AD203B41FA5}">
                      <a16:colId xmlns:a16="http://schemas.microsoft.com/office/drawing/2014/main" xmlns="" val="2912567340"/>
                    </a:ext>
                  </a:extLst>
                </a:gridCol>
                <a:gridCol w="1871720">
                  <a:extLst>
                    <a:ext uri="{9D8B030D-6E8A-4147-A177-3AD203B41FA5}">
                      <a16:colId xmlns:a16="http://schemas.microsoft.com/office/drawing/2014/main" xmlns="" val="3549822849"/>
                    </a:ext>
                  </a:extLst>
                </a:gridCol>
                <a:gridCol w="1896294">
                  <a:extLst>
                    <a:ext uri="{9D8B030D-6E8A-4147-A177-3AD203B41FA5}">
                      <a16:colId xmlns:a16="http://schemas.microsoft.com/office/drawing/2014/main" xmlns="" val="174201235"/>
                    </a:ext>
                  </a:extLst>
                </a:gridCol>
                <a:gridCol w="1844255">
                  <a:extLst>
                    <a:ext uri="{9D8B030D-6E8A-4147-A177-3AD203B41FA5}">
                      <a16:colId xmlns:a16="http://schemas.microsoft.com/office/drawing/2014/main" xmlns="" val="4212354224"/>
                    </a:ext>
                  </a:extLst>
                </a:gridCol>
              </a:tblGrid>
              <a:tr h="421087">
                <a:tc>
                  <a:txBody>
                    <a:bodyPr/>
                    <a:lstStyle/>
                    <a:p>
                      <a:r>
                        <a:rPr lang="en-IN" dirty="0"/>
                        <a:t>TOTAL  PRESENT  VALUE</a:t>
                      </a:r>
                    </a:p>
                  </a:txBody>
                  <a:tcPr>
                    <a:solidFill>
                      <a:srgbClr val="FF0000"/>
                    </a:solidFill>
                  </a:tcPr>
                </a:tc>
                <a:tc>
                  <a:txBody>
                    <a:bodyPr/>
                    <a:lstStyle/>
                    <a:p>
                      <a:endParaRPr lang="en-IN" dirty="0"/>
                    </a:p>
                  </a:txBody>
                  <a:tcPr>
                    <a:solidFill>
                      <a:srgbClr val="FF0000"/>
                    </a:solidFill>
                  </a:tcPr>
                </a:tc>
                <a:tc>
                  <a:txBody>
                    <a:bodyPr/>
                    <a:lstStyle/>
                    <a:p>
                      <a:endParaRPr lang="en-IN" dirty="0"/>
                    </a:p>
                  </a:txBody>
                  <a:tcPr>
                    <a:solidFill>
                      <a:srgbClr val="FF0000"/>
                    </a:solidFill>
                  </a:tcPr>
                </a:tc>
                <a:tc>
                  <a:txBody>
                    <a:bodyPr/>
                    <a:lstStyle/>
                    <a:p>
                      <a:r>
                        <a:rPr lang="en-IN" dirty="0"/>
                        <a:t>272490</a:t>
                      </a:r>
                    </a:p>
                  </a:txBody>
                  <a:tcPr>
                    <a:solidFill>
                      <a:srgbClr val="FF0000"/>
                    </a:solidFill>
                  </a:tcPr>
                </a:tc>
                <a:extLst>
                  <a:ext uri="{0D108BD9-81ED-4DB2-BD59-A6C34878D82A}">
                    <a16:rowId xmlns:a16="http://schemas.microsoft.com/office/drawing/2014/main" xmlns="" val="4090528587"/>
                  </a:ext>
                </a:extLst>
              </a:tr>
            </a:tbl>
          </a:graphicData>
        </a:graphic>
      </p:graphicFrame>
      <p:sp>
        <p:nvSpPr>
          <p:cNvPr id="10" name="TextBox 9">
            <a:extLst>
              <a:ext uri="{FF2B5EF4-FFF2-40B4-BE49-F238E27FC236}">
                <a16:creationId xmlns:a16="http://schemas.microsoft.com/office/drawing/2014/main" xmlns="" id="{0132CBB2-9CBB-4F66-BDEB-C1013F033CB7}"/>
              </a:ext>
            </a:extLst>
          </p:cNvPr>
          <p:cNvSpPr txBox="1"/>
          <p:nvPr/>
        </p:nvSpPr>
        <p:spPr>
          <a:xfrm>
            <a:off x="1685676" y="5944676"/>
            <a:ext cx="8029762" cy="646331"/>
          </a:xfrm>
          <a:prstGeom prst="rect">
            <a:avLst/>
          </a:prstGeom>
          <a:noFill/>
        </p:spPr>
        <p:txBody>
          <a:bodyPr wrap="none" rtlCol="0">
            <a:spAutoFit/>
          </a:bodyPr>
          <a:lstStyle/>
          <a:p>
            <a:r>
              <a:rPr lang="en-IN" dirty="0">
                <a:solidFill>
                  <a:srgbClr val="FFFF00"/>
                </a:solidFill>
              </a:rPr>
              <a:t>NPV= ( PRESENT VALUE –INITIAL COST) 272490-250000 =22490 (POSITIVE)</a:t>
            </a:r>
          </a:p>
          <a:p>
            <a:r>
              <a:rPr lang="en-IN" dirty="0">
                <a:solidFill>
                  <a:srgbClr val="FFFF00"/>
                </a:solidFill>
              </a:rPr>
              <a:t>Management should accept the proposal.</a:t>
            </a:r>
          </a:p>
        </p:txBody>
      </p:sp>
    </p:spTree>
    <p:extLst>
      <p:ext uri="{BB962C8B-B14F-4D97-AF65-F5344CB8AC3E}">
        <p14:creationId xmlns:p14="http://schemas.microsoft.com/office/powerpoint/2010/main" xmlns="" val="3070567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D903D6CE-782E-46B1-8BBD-4B904F56F928}"/>
              </a:ext>
            </a:extLst>
          </p:cNvPr>
          <p:cNvSpPr>
            <a:spLocks noGrp="1"/>
          </p:cNvSpPr>
          <p:nvPr>
            <p:ph type="dt" sz="half" idx="10"/>
          </p:nvPr>
        </p:nvSpPr>
        <p:spPr/>
        <p:txBody>
          <a:bodyPr/>
          <a:lstStyle/>
          <a:p>
            <a:fld id="{617B66E8-9465-4855-8662-6B0D06A6FF3E}" type="datetime1">
              <a:rPr lang="en-US" smtClean="0"/>
              <a:pPr/>
              <a:t>8/21/2020</a:t>
            </a:fld>
            <a:endParaRPr lang="en-US" dirty="0"/>
          </a:p>
        </p:txBody>
      </p:sp>
      <p:sp>
        <p:nvSpPr>
          <p:cNvPr id="3" name="Footer Placeholder 2">
            <a:extLst>
              <a:ext uri="{FF2B5EF4-FFF2-40B4-BE49-F238E27FC236}">
                <a16:creationId xmlns:a16="http://schemas.microsoft.com/office/drawing/2014/main" xmlns="" id="{2FB85784-48AD-4E1F-B9C5-1412B7A85AA4}"/>
              </a:ext>
            </a:extLst>
          </p:cNvPr>
          <p:cNvSpPr>
            <a:spLocks noGrp="1"/>
          </p:cNvSpPr>
          <p:nvPr>
            <p:ph type="ftr" sz="quarter" idx="11"/>
          </p:nvPr>
        </p:nvSpPr>
        <p:spPr/>
        <p:txBody>
          <a:bodyPr/>
          <a:lstStyle/>
          <a:p>
            <a:r>
              <a:rPr lang="en-US"/>
              <a:t>ANIL PRATAP SINGH</a:t>
            </a:r>
            <a:endParaRPr lang="en-US" dirty="0"/>
          </a:p>
        </p:txBody>
      </p:sp>
      <p:sp>
        <p:nvSpPr>
          <p:cNvPr id="4" name="Slide Number Placeholder 3">
            <a:extLst>
              <a:ext uri="{FF2B5EF4-FFF2-40B4-BE49-F238E27FC236}">
                <a16:creationId xmlns:a16="http://schemas.microsoft.com/office/drawing/2014/main" xmlns="" id="{B534C4A7-ED07-4831-A7AA-8B2141D6E82A}"/>
              </a:ext>
            </a:extLst>
          </p:cNvPr>
          <p:cNvSpPr>
            <a:spLocks noGrp="1"/>
          </p:cNvSpPr>
          <p:nvPr>
            <p:ph type="sldNum" sz="quarter" idx="12"/>
          </p:nvPr>
        </p:nvSpPr>
        <p:spPr/>
        <p:txBody>
          <a:bodyPr/>
          <a:lstStyle/>
          <a:p>
            <a:fld id="{4FAB73BC-B049-4115-A692-8D63A059BFB8}" type="slidenum">
              <a:rPr lang="en-US" smtClean="0"/>
              <a:pPr/>
              <a:t>11</a:t>
            </a:fld>
            <a:endParaRPr lang="en-US" dirty="0"/>
          </a:p>
        </p:txBody>
      </p:sp>
      <p:sp>
        <p:nvSpPr>
          <p:cNvPr id="6" name="TextBox 5">
            <a:extLst>
              <a:ext uri="{FF2B5EF4-FFF2-40B4-BE49-F238E27FC236}">
                <a16:creationId xmlns:a16="http://schemas.microsoft.com/office/drawing/2014/main" xmlns="" id="{9471233C-CC14-4478-BA30-1B6D0CE3445C}"/>
              </a:ext>
            </a:extLst>
          </p:cNvPr>
          <p:cNvSpPr txBox="1"/>
          <p:nvPr/>
        </p:nvSpPr>
        <p:spPr>
          <a:xfrm>
            <a:off x="63610" y="679572"/>
            <a:ext cx="11879249" cy="5632311"/>
          </a:xfrm>
          <a:prstGeom prst="rect">
            <a:avLst/>
          </a:prstGeom>
          <a:noFill/>
        </p:spPr>
        <p:txBody>
          <a:bodyPr wrap="square">
            <a:spAutoFit/>
          </a:bodyPr>
          <a:lstStyle/>
          <a:p>
            <a:r>
              <a:rPr lang="en-IN" sz="2400" dirty="0"/>
              <a:t>  </a:t>
            </a:r>
            <a:r>
              <a:rPr lang="en-IN" sz="2400" dirty="0">
                <a:solidFill>
                  <a:srgbClr val="FF0000"/>
                </a:solidFill>
              </a:rPr>
              <a:t>ILLUSTRATION:</a:t>
            </a:r>
            <a:r>
              <a:rPr lang="en-IN" sz="2400" dirty="0"/>
              <a:t> </a:t>
            </a:r>
            <a:r>
              <a:rPr lang="en-IN" sz="2400" dirty="0">
                <a:solidFill>
                  <a:srgbClr val="FF0000"/>
                </a:solidFill>
              </a:rPr>
              <a:t>7</a:t>
            </a:r>
            <a:r>
              <a:rPr lang="en-IN" sz="2400" dirty="0"/>
              <a:t>                                 Choice is to be made between two competing projects, which require an equal investments  of Rs. 5 lakh each and are expected to generate net cash inflows as under: </a:t>
            </a:r>
          </a:p>
          <a:p>
            <a:endParaRPr lang="en-IN" sz="2400" dirty="0"/>
          </a:p>
          <a:p>
            <a:r>
              <a:rPr lang="en-IN" sz="2400" dirty="0"/>
              <a:t>Year     Project first       Project second</a:t>
            </a:r>
          </a:p>
          <a:p>
            <a:r>
              <a:rPr lang="en-IN" sz="2400" dirty="0"/>
              <a:t>               250000                 100000</a:t>
            </a:r>
          </a:p>
          <a:p>
            <a:r>
              <a:rPr lang="en-IN" sz="2400" dirty="0"/>
              <a:t>               150000                 120000</a:t>
            </a:r>
          </a:p>
          <a:p>
            <a:r>
              <a:rPr lang="en-IN" sz="2400" dirty="0"/>
              <a:t>               100000                 180000           </a:t>
            </a:r>
          </a:p>
          <a:p>
            <a:r>
              <a:rPr lang="en-IN" sz="2400" dirty="0"/>
              <a:t>                  nil                       250000</a:t>
            </a:r>
          </a:p>
          <a:p>
            <a:r>
              <a:rPr lang="en-IN" sz="2400" dirty="0"/>
              <a:t>               120000                    80000</a:t>
            </a:r>
          </a:p>
          <a:p>
            <a:r>
              <a:rPr lang="en-IN" sz="2400" dirty="0"/>
              <a:t>                 60000                    40000</a:t>
            </a:r>
          </a:p>
          <a:p>
            <a:r>
              <a:rPr lang="en-IN" sz="2400" dirty="0"/>
              <a:t>The cost of capital is 10%. Using discounted cash flow method, recommend which project is to be  preferred. Use net present value method. Discounting rate at 10% for  1st year  . 909, 2nd year . 826, 3rd year .751, 4th year . 683, 5th year .621, 6th year .564</a:t>
            </a:r>
          </a:p>
        </p:txBody>
      </p:sp>
    </p:spTree>
    <p:extLst>
      <p:ext uri="{BB962C8B-B14F-4D97-AF65-F5344CB8AC3E}">
        <p14:creationId xmlns:p14="http://schemas.microsoft.com/office/powerpoint/2010/main" xmlns="" val="2756414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DD0185C-AC3F-4AD8-9716-B203CD36D96E}"/>
              </a:ext>
            </a:extLst>
          </p:cNvPr>
          <p:cNvSpPr>
            <a:spLocks noGrp="1"/>
          </p:cNvSpPr>
          <p:nvPr>
            <p:ph type="dt" sz="half" idx="10"/>
          </p:nvPr>
        </p:nvSpPr>
        <p:spPr/>
        <p:txBody>
          <a:bodyPr/>
          <a:lstStyle/>
          <a:p>
            <a:fld id="{617B66E8-9465-4855-8662-6B0D06A6FF3E}" type="datetime1">
              <a:rPr lang="en-US" smtClean="0"/>
              <a:pPr/>
              <a:t>8/21/2020</a:t>
            </a:fld>
            <a:endParaRPr lang="en-US" dirty="0"/>
          </a:p>
        </p:txBody>
      </p:sp>
      <p:sp>
        <p:nvSpPr>
          <p:cNvPr id="3" name="Footer Placeholder 2">
            <a:extLst>
              <a:ext uri="{FF2B5EF4-FFF2-40B4-BE49-F238E27FC236}">
                <a16:creationId xmlns:a16="http://schemas.microsoft.com/office/drawing/2014/main" xmlns="" id="{CB2776BB-9371-4C76-BB48-655B73EA25A7}"/>
              </a:ext>
            </a:extLst>
          </p:cNvPr>
          <p:cNvSpPr>
            <a:spLocks noGrp="1"/>
          </p:cNvSpPr>
          <p:nvPr>
            <p:ph type="ftr" sz="quarter" idx="11"/>
          </p:nvPr>
        </p:nvSpPr>
        <p:spPr/>
        <p:txBody>
          <a:bodyPr/>
          <a:lstStyle/>
          <a:p>
            <a:r>
              <a:rPr lang="en-US"/>
              <a:t>ANIL PRATAP SINGH</a:t>
            </a:r>
            <a:endParaRPr lang="en-US" dirty="0"/>
          </a:p>
        </p:txBody>
      </p:sp>
      <p:sp>
        <p:nvSpPr>
          <p:cNvPr id="4" name="Slide Number Placeholder 3">
            <a:extLst>
              <a:ext uri="{FF2B5EF4-FFF2-40B4-BE49-F238E27FC236}">
                <a16:creationId xmlns:a16="http://schemas.microsoft.com/office/drawing/2014/main" xmlns="" id="{EC60BA41-9C17-4A0D-8856-6C52C04855D3}"/>
              </a:ext>
            </a:extLst>
          </p:cNvPr>
          <p:cNvSpPr>
            <a:spLocks noGrp="1"/>
          </p:cNvSpPr>
          <p:nvPr>
            <p:ph type="sldNum" sz="quarter" idx="12"/>
          </p:nvPr>
        </p:nvSpPr>
        <p:spPr/>
        <p:txBody>
          <a:bodyPr/>
          <a:lstStyle/>
          <a:p>
            <a:fld id="{4FAB73BC-B049-4115-A692-8D63A059BFB8}" type="slidenum">
              <a:rPr lang="en-US" smtClean="0"/>
              <a:pPr/>
              <a:t>12</a:t>
            </a:fld>
            <a:endParaRPr lang="en-US" dirty="0"/>
          </a:p>
        </p:txBody>
      </p:sp>
      <p:graphicFrame>
        <p:nvGraphicFramePr>
          <p:cNvPr id="6" name="Table 6">
            <a:extLst>
              <a:ext uri="{FF2B5EF4-FFF2-40B4-BE49-F238E27FC236}">
                <a16:creationId xmlns:a16="http://schemas.microsoft.com/office/drawing/2014/main" xmlns="" id="{1473FBE7-9EFF-43CF-B5BB-18A1C9F55F1B}"/>
              </a:ext>
            </a:extLst>
          </p:cNvPr>
          <p:cNvGraphicFramePr>
            <a:graphicFrameLocks noGrp="1"/>
          </p:cNvGraphicFramePr>
          <p:nvPr>
            <p:extLst>
              <p:ext uri="{D42A27DB-BD31-4B8C-83A1-F6EECF244321}">
                <p14:modId xmlns:p14="http://schemas.microsoft.com/office/powerpoint/2010/main" xmlns="" val="4154469869"/>
              </p:ext>
            </p:extLst>
          </p:nvPr>
        </p:nvGraphicFramePr>
        <p:xfrm>
          <a:off x="1710723" y="898497"/>
          <a:ext cx="8903082" cy="4842153"/>
        </p:xfrm>
        <a:graphic>
          <a:graphicData uri="http://schemas.openxmlformats.org/drawingml/2006/table">
            <a:tbl>
              <a:tblPr firstRow="1" bandRow="1">
                <a:tableStyleId>{F2DE63D5-997A-4646-A377-4702673A728D}</a:tableStyleId>
              </a:tblPr>
              <a:tblGrid>
                <a:gridCol w="862986">
                  <a:extLst>
                    <a:ext uri="{9D8B030D-6E8A-4147-A177-3AD203B41FA5}">
                      <a16:colId xmlns:a16="http://schemas.microsoft.com/office/drawing/2014/main" xmlns="" val="3120480127"/>
                    </a:ext>
                  </a:extLst>
                </a:gridCol>
                <a:gridCol w="1848483">
                  <a:extLst>
                    <a:ext uri="{9D8B030D-6E8A-4147-A177-3AD203B41FA5}">
                      <a16:colId xmlns:a16="http://schemas.microsoft.com/office/drawing/2014/main" xmlns="" val="1280117125"/>
                    </a:ext>
                  </a:extLst>
                </a:gridCol>
                <a:gridCol w="1977576">
                  <a:extLst>
                    <a:ext uri="{9D8B030D-6E8A-4147-A177-3AD203B41FA5}">
                      <a16:colId xmlns:a16="http://schemas.microsoft.com/office/drawing/2014/main" xmlns="" val="517881375"/>
                    </a:ext>
                  </a:extLst>
                </a:gridCol>
                <a:gridCol w="1451521">
                  <a:extLst>
                    <a:ext uri="{9D8B030D-6E8A-4147-A177-3AD203B41FA5}">
                      <a16:colId xmlns:a16="http://schemas.microsoft.com/office/drawing/2014/main" xmlns="" val="3126679483"/>
                    </a:ext>
                  </a:extLst>
                </a:gridCol>
                <a:gridCol w="1381258">
                  <a:extLst>
                    <a:ext uri="{9D8B030D-6E8A-4147-A177-3AD203B41FA5}">
                      <a16:colId xmlns:a16="http://schemas.microsoft.com/office/drawing/2014/main" xmlns="" val="1753504218"/>
                    </a:ext>
                  </a:extLst>
                </a:gridCol>
                <a:gridCol w="1381258">
                  <a:extLst>
                    <a:ext uri="{9D8B030D-6E8A-4147-A177-3AD203B41FA5}">
                      <a16:colId xmlns:a16="http://schemas.microsoft.com/office/drawing/2014/main" xmlns="" val="2436759250"/>
                    </a:ext>
                  </a:extLst>
                </a:gridCol>
              </a:tblGrid>
              <a:tr h="405937">
                <a:tc>
                  <a:txBody>
                    <a:bodyPr/>
                    <a:lstStyle/>
                    <a:p>
                      <a:r>
                        <a:rPr lang="en-IN" dirty="0"/>
                        <a:t>YEAR</a:t>
                      </a:r>
                    </a:p>
                  </a:txBody>
                  <a:tcPr/>
                </a:tc>
                <a:tc>
                  <a:txBody>
                    <a:bodyPr/>
                    <a:lstStyle/>
                    <a:p>
                      <a:r>
                        <a:rPr lang="en-IN" sz="1800" dirty="0"/>
                        <a:t>DISCOUNTING RATE AT 10%</a:t>
                      </a:r>
                    </a:p>
                    <a:p>
                      <a:endParaRPr lang="en-IN" dirty="0"/>
                    </a:p>
                  </a:txBody>
                  <a:tcPr/>
                </a:tc>
                <a:tc>
                  <a:txBody>
                    <a:bodyPr/>
                    <a:lstStyle/>
                    <a:p>
                      <a:r>
                        <a:rPr lang="en-IN" dirty="0"/>
                        <a:t>PROJECT  I </a:t>
                      </a:r>
                      <a:r>
                        <a:rPr lang="en-IN" sz="1800" dirty="0"/>
                        <a:t>CASH INFLOW</a:t>
                      </a:r>
                    </a:p>
                    <a:p>
                      <a:endParaRPr lang="en-IN" dirty="0"/>
                    </a:p>
                    <a:p>
                      <a:endParaRPr lang="en-IN"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PRESENT VALUE</a:t>
                      </a:r>
                    </a:p>
                    <a:p>
                      <a:endParaRPr lang="en-IN" dirty="0"/>
                    </a:p>
                  </a:txBody>
                  <a:tcPr/>
                </a:tc>
                <a:tc>
                  <a:txBody>
                    <a:bodyPr/>
                    <a:lstStyle/>
                    <a:p>
                      <a:r>
                        <a:rPr lang="en-IN" dirty="0"/>
                        <a:t>PROJECT II</a:t>
                      </a:r>
                    </a:p>
                    <a:p>
                      <a:r>
                        <a:rPr lang="en-IN" sz="1200" dirty="0"/>
                        <a:t>CASH</a:t>
                      </a:r>
                      <a:r>
                        <a:rPr lang="en-IN" sz="1800" dirty="0"/>
                        <a:t> </a:t>
                      </a:r>
                      <a:r>
                        <a:rPr lang="en-IN" sz="1200" dirty="0"/>
                        <a:t>INFLOW</a:t>
                      </a:r>
                    </a:p>
                    <a:p>
                      <a:endParaRPr lang="en-IN"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PRESENT VALUE</a:t>
                      </a:r>
                    </a:p>
                    <a:p>
                      <a:endParaRPr lang="en-IN" dirty="0"/>
                    </a:p>
                  </a:txBody>
                  <a:tcPr/>
                </a:tc>
                <a:extLst>
                  <a:ext uri="{0D108BD9-81ED-4DB2-BD59-A6C34878D82A}">
                    <a16:rowId xmlns:a16="http://schemas.microsoft.com/office/drawing/2014/main" xmlns="" val="3122694568"/>
                  </a:ext>
                </a:extLst>
              </a:tr>
              <a:tr h="405937">
                <a:tc>
                  <a:txBody>
                    <a:bodyPr/>
                    <a:lstStyle/>
                    <a:p>
                      <a:r>
                        <a:rPr lang="en-IN" dirty="0"/>
                        <a:t>1</a:t>
                      </a:r>
                    </a:p>
                  </a:txBody>
                  <a:tcPr/>
                </a:tc>
                <a:tc>
                  <a:txBody>
                    <a:bodyPr/>
                    <a:lstStyle/>
                    <a:p>
                      <a:r>
                        <a:rPr lang="en-IN" dirty="0"/>
                        <a:t>0.909</a:t>
                      </a:r>
                    </a:p>
                  </a:txBody>
                  <a:tcPr/>
                </a:tc>
                <a:tc>
                  <a:txBody>
                    <a:bodyPr/>
                    <a:lstStyle/>
                    <a:p>
                      <a:r>
                        <a:rPr lang="en-IN" dirty="0"/>
                        <a:t>250000</a:t>
                      </a:r>
                    </a:p>
                  </a:txBody>
                  <a:tcPr/>
                </a:tc>
                <a:tc>
                  <a:txBody>
                    <a:bodyPr/>
                    <a:lstStyle/>
                    <a:p>
                      <a:r>
                        <a:rPr lang="en-IN" dirty="0"/>
                        <a:t>227250</a:t>
                      </a:r>
                    </a:p>
                  </a:txBody>
                  <a:tcPr/>
                </a:tc>
                <a:tc>
                  <a:txBody>
                    <a:bodyPr/>
                    <a:lstStyle/>
                    <a:p>
                      <a:r>
                        <a:rPr lang="en-IN" dirty="0"/>
                        <a:t>100000</a:t>
                      </a:r>
                    </a:p>
                  </a:txBody>
                  <a:tcPr/>
                </a:tc>
                <a:tc>
                  <a:txBody>
                    <a:bodyPr/>
                    <a:lstStyle/>
                    <a:p>
                      <a:r>
                        <a:rPr lang="en-IN" dirty="0"/>
                        <a:t>90900</a:t>
                      </a:r>
                    </a:p>
                  </a:txBody>
                  <a:tcPr/>
                </a:tc>
                <a:extLst>
                  <a:ext uri="{0D108BD9-81ED-4DB2-BD59-A6C34878D82A}">
                    <a16:rowId xmlns:a16="http://schemas.microsoft.com/office/drawing/2014/main" xmlns="" val="2735474751"/>
                  </a:ext>
                </a:extLst>
              </a:tr>
              <a:tr h="405937">
                <a:tc>
                  <a:txBody>
                    <a:bodyPr/>
                    <a:lstStyle/>
                    <a:p>
                      <a:r>
                        <a:rPr lang="en-IN" dirty="0"/>
                        <a:t>2</a:t>
                      </a:r>
                    </a:p>
                  </a:txBody>
                  <a:tcPr/>
                </a:tc>
                <a:tc>
                  <a:txBody>
                    <a:bodyPr/>
                    <a:lstStyle/>
                    <a:p>
                      <a:r>
                        <a:rPr lang="en-IN" dirty="0"/>
                        <a:t>0.826</a:t>
                      </a:r>
                    </a:p>
                  </a:txBody>
                  <a:tcPr/>
                </a:tc>
                <a:tc>
                  <a:txBody>
                    <a:bodyPr/>
                    <a:lstStyle/>
                    <a:p>
                      <a:r>
                        <a:rPr lang="en-IN" dirty="0"/>
                        <a:t>150000</a:t>
                      </a:r>
                    </a:p>
                  </a:txBody>
                  <a:tcPr/>
                </a:tc>
                <a:tc>
                  <a:txBody>
                    <a:bodyPr/>
                    <a:lstStyle/>
                    <a:p>
                      <a:r>
                        <a:rPr lang="en-IN" dirty="0"/>
                        <a:t>123900</a:t>
                      </a:r>
                    </a:p>
                  </a:txBody>
                  <a:tcPr/>
                </a:tc>
                <a:tc>
                  <a:txBody>
                    <a:bodyPr/>
                    <a:lstStyle/>
                    <a:p>
                      <a:r>
                        <a:rPr lang="en-IN" dirty="0"/>
                        <a:t>120000</a:t>
                      </a:r>
                    </a:p>
                  </a:txBody>
                  <a:tcPr/>
                </a:tc>
                <a:tc>
                  <a:txBody>
                    <a:bodyPr/>
                    <a:lstStyle/>
                    <a:p>
                      <a:r>
                        <a:rPr lang="en-IN" dirty="0"/>
                        <a:t>99120</a:t>
                      </a:r>
                    </a:p>
                  </a:txBody>
                  <a:tcPr/>
                </a:tc>
                <a:extLst>
                  <a:ext uri="{0D108BD9-81ED-4DB2-BD59-A6C34878D82A}">
                    <a16:rowId xmlns:a16="http://schemas.microsoft.com/office/drawing/2014/main" xmlns="" val="3659249588"/>
                  </a:ext>
                </a:extLst>
              </a:tr>
              <a:tr h="405937">
                <a:tc>
                  <a:txBody>
                    <a:bodyPr/>
                    <a:lstStyle/>
                    <a:p>
                      <a:r>
                        <a:rPr lang="en-IN" dirty="0"/>
                        <a:t>3</a:t>
                      </a:r>
                    </a:p>
                  </a:txBody>
                  <a:tcPr/>
                </a:tc>
                <a:tc>
                  <a:txBody>
                    <a:bodyPr/>
                    <a:lstStyle/>
                    <a:p>
                      <a:r>
                        <a:rPr lang="en-IN" dirty="0"/>
                        <a:t>0.751</a:t>
                      </a:r>
                    </a:p>
                  </a:txBody>
                  <a:tcPr/>
                </a:tc>
                <a:tc>
                  <a:txBody>
                    <a:bodyPr/>
                    <a:lstStyle/>
                    <a:p>
                      <a:r>
                        <a:rPr lang="en-IN" dirty="0"/>
                        <a:t>100000</a:t>
                      </a:r>
                    </a:p>
                  </a:txBody>
                  <a:tcPr/>
                </a:tc>
                <a:tc>
                  <a:txBody>
                    <a:bodyPr/>
                    <a:lstStyle/>
                    <a:p>
                      <a:r>
                        <a:rPr lang="en-IN" dirty="0"/>
                        <a:t>75100</a:t>
                      </a:r>
                    </a:p>
                  </a:txBody>
                  <a:tcPr/>
                </a:tc>
                <a:tc>
                  <a:txBody>
                    <a:bodyPr/>
                    <a:lstStyle/>
                    <a:p>
                      <a:r>
                        <a:rPr lang="en-IN" dirty="0"/>
                        <a:t>180000</a:t>
                      </a:r>
                    </a:p>
                  </a:txBody>
                  <a:tcPr/>
                </a:tc>
                <a:tc>
                  <a:txBody>
                    <a:bodyPr/>
                    <a:lstStyle/>
                    <a:p>
                      <a:r>
                        <a:rPr lang="en-IN" dirty="0"/>
                        <a:t>135180</a:t>
                      </a:r>
                    </a:p>
                  </a:txBody>
                  <a:tcPr/>
                </a:tc>
                <a:extLst>
                  <a:ext uri="{0D108BD9-81ED-4DB2-BD59-A6C34878D82A}">
                    <a16:rowId xmlns:a16="http://schemas.microsoft.com/office/drawing/2014/main" xmlns="" val="4140598032"/>
                  </a:ext>
                </a:extLst>
              </a:tr>
              <a:tr h="405937">
                <a:tc>
                  <a:txBody>
                    <a:bodyPr/>
                    <a:lstStyle/>
                    <a:p>
                      <a:r>
                        <a:rPr lang="en-IN" dirty="0"/>
                        <a:t>4</a:t>
                      </a:r>
                    </a:p>
                  </a:txBody>
                  <a:tcPr/>
                </a:tc>
                <a:tc>
                  <a:txBody>
                    <a:bodyPr/>
                    <a:lstStyle/>
                    <a:p>
                      <a:r>
                        <a:rPr lang="en-IN" dirty="0"/>
                        <a:t>0.683</a:t>
                      </a:r>
                    </a:p>
                  </a:txBody>
                  <a:tcPr/>
                </a:tc>
                <a:tc>
                  <a:txBody>
                    <a:bodyPr/>
                    <a:lstStyle/>
                    <a:p>
                      <a:r>
                        <a:rPr lang="en-IN" dirty="0"/>
                        <a:t>NIL</a:t>
                      </a:r>
                    </a:p>
                  </a:txBody>
                  <a:tcPr/>
                </a:tc>
                <a:tc>
                  <a:txBody>
                    <a:bodyPr/>
                    <a:lstStyle/>
                    <a:p>
                      <a:r>
                        <a:rPr lang="en-IN" dirty="0"/>
                        <a:t>NIL</a:t>
                      </a:r>
                    </a:p>
                  </a:txBody>
                  <a:tcPr/>
                </a:tc>
                <a:tc>
                  <a:txBody>
                    <a:bodyPr/>
                    <a:lstStyle/>
                    <a:p>
                      <a:r>
                        <a:rPr lang="en-IN" dirty="0"/>
                        <a:t>250000</a:t>
                      </a:r>
                    </a:p>
                  </a:txBody>
                  <a:tcPr/>
                </a:tc>
                <a:tc>
                  <a:txBody>
                    <a:bodyPr/>
                    <a:lstStyle/>
                    <a:p>
                      <a:r>
                        <a:rPr lang="en-IN" dirty="0"/>
                        <a:t>170075</a:t>
                      </a:r>
                    </a:p>
                  </a:txBody>
                  <a:tcPr/>
                </a:tc>
                <a:extLst>
                  <a:ext uri="{0D108BD9-81ED-4DB2-BD59-A6C34878D82A}">
                    <a16:rowId xmlns:a16="http://schemas.microsoft.com/office/drawing/2014/main" xmlns="" val="1007027167"/>
                  </a:ext>
                </a:extLst>
              </a:tr>
              <a:tr h="405937">
                <a:tc>
                  <a:txBody>
                    <a:bodyPr/>
                    <a:lstStyle/>
                    <a:p>
                      <a:r>
                        <a:rPr lang="en-IN" dirty="0"/>
                        <a:t>5</a:t>
                      </a:r>
                    </a:p>
                  </a:txBody>
                  <a:tcPr/>
                </a:tc>
                <a:tc>
                  <a:txBody>
                    <a:bodyPr/>
                    <a:lstStyle/>
                    <a:p>
                      <a:r>
                        <a:rPr lang="en-IN" dirty="0"/>
                        <a:t>0.621</a:t>
                      </a:r>
                    </a:p>
                  </a:txBody>
                  <a:tcPr/>
                </a:tc>
                <a:tc>
                  <a:txBody>
                    <a:bodyPr/>
                    <a:lstStyle/>
                    <a:p>
                      <a:r>
                        <a:rPr lang="en-IN" dirty="0"/>
                        <a:t>120000</a:t>
                      </a:r>
                    </a:p>
                  </a:txBody>
                  <a:tcPr/>
                </a:tc>
                <a:tc>
                  <a:txBody>
                    <a:bodyPr/>
                    <a:lstStyle/>
                    <a:p>
                      <a:r>
                        <a:rPr lang="en-IN" dirty="0"/>
                        <a:t>74520</a:t>
                      </a:r>
                    </a:p>
                  </a:txBody>
                  <a:tcPr/>
                </a:tc>
                <a:tc>
                  <a:txBody>
                    <a:bodyPr/>
                    <a:lstStyle/>
                    <a:p>
                      <a:r>
                        <a:rPr lang="en-IN" dirty="0"/>
                        <a:t>80000</a:t>
                      </a:r>
                    </a:p>
                  </a:txBody>
                  <a:tcPr/>
                </a:tc>
                <a:tc>
                  <a:txBody>
                    <a:bodyPr/>
                    <a:lstStyle/>
                    <a:p>
                      <a:r>
                        <a:rPr lang="en-IN" dirty="0"/>
                        <a:t>49680</a:t>
                      </a:r>
                    </a:p>
                  </a:txBody>
                  <a:tcPr/>
                </a:tc>
                <a:extLst>
                  <a:ext uri="{0D108BD9-81ED-4DB2-BD59-A6C34878D82A}">
                    <a16:rowId xmlns:a16="http://schemas.microsoft.com/office/drawing/2014/main" xmlns="" val="492643434"/>
                  </a:ext>
                </a:extLst>
              </a:tr>
              <a:tr h="405937">
                <a:tc>
                  <a:txBody>
                    <a:bodyPr/>
                    <a:lstStyle/>
                    <a:p>
                      <a:r>
                        <a:rPr lang="en-IN" dirty="0"/>
                        <a:t>6</a:t>
                      </a:r>
                    </a:p>
                  </a:txBody>
                  <a:tcPr/>
                </a:tc>
                <a:tc>
                  <a:txBody>
                    <a:bodyPr/>
                    <a:lstStyle/>
                    <a:p>
                      <a:r>
                        <a:rPr lang="en-IN" dirty="0"/>
                        <a:t>0.564</a:t>
                      </a:r>
                    </a:p>
                  </a:txBody>
                  <a:tcPr/>
                </a:tc>
                <a:tc>
                  <a:txBody>
                    <a:bodyPr/>
                    <a:lstStyle/>
                    <a:p>
                      <a:r>
                        <a:rPr lang="en-IN" dirty="0"/>
                        <a:t>60000</a:t>
                      </a:r>
                    </a:p>
                  </a:txBody>
                  <a:tcPr/>
                </a:tc>
                <a:tc>
                  <a:txBody>
                    <a:bodyPr/>
                    <a:lstStyle/>
                    <a:p>
                      <a:r>
                        <a:rPr lang="en-IN" dirty="0"/>
                        <a:t>33840</a:t>
                      </a:r>
                    </a:p>
                  </a:txBody>
                  <a:tcPr/>
                </a:tc>
                <a:tc>
                  <a:txBody>
                    <a:bodyPr/>
                    <a:lstStyle/>
                    <a:p>
                      <a:r>
                        <a:rPr lang="en-IN" dirty="0"/>
                        <a:t>40000</a:t>
                      </a:r>
                    </a:p>
                  </a:txBody>
                  <a:tcPr/>
                </a:tc>
                <a:tc>
                  <a:txBody>
                    <a:bodyPr/>
                    <a:lstStyle/>
                    <a:p>
                      <a:r>
                        <a:rPr lang="en-IN" dirty="0"/>
                        <a:t>22560</a:t>
                      </a:r>
                    </a:p>
                  </a:txBody>
                  <a:tcPr/>
                </a:tc>
                <a:extLst>
                  <a:ext uri="{0D108BD9-81ED-4DB2-BD59-A6C34878D82A}">
                    <a16:rowId xmlns:a16="http://schemas.microsoft.com/office/drawing/2014/main" xmlns="" val="2629773501"/>
                  </a:ext>
                </a:extLst>
              </a:tr>
              <a:tr h="405937">
                <a:tc>
                  <a:txBody>
                    <a:bodyPr/>
                    <a:lstStyle/>
                    <a:p>
                      <a:r>
                        <a:rPr lang="en-IN" dirty="0"/>
                        <a:t>TOTAL</a:t>
                      </a:r>
                    </a:p>
                  </a:txBody>
                  <a:tcPr>
                    <a:solidFill>
                      <a:srgbClr val="0070C0"/>
                    </a:solidFill>
                  </a:tcPr>
                </a:tc>
                <a:tc>
                  <a:txBody>
                    <a:bodyPr/>
                    <a:lstStyle/>
                    <a:p>
                      <a:endParaRPr lang="en-IN" dirty="0"/>
                    </a:p>
                  </a:txBody>
                  <a:tcPr>
                    <a:solidFill>
                      <a:srgbClr val="0070C0"/>
                    </a:solidFill>
                  </a:tcPr>
                </a:tc>
                <a:tc>
                  <a:txBody>
                    <a:bodyPr/>
                    <a:lstStyle/>
                    <a:p>
                      <a:endParaRPr lang="en-IN" dirty="0"/>
                    </a:p>
                  </a:txBody>
                  <a:tcPr>
                    <a:solidFill>
                      <a:srgbClr val="0070C0"/>
                    </a:solidFill>
                  </a:tcPr>
                </a:tc>
                <a:tc>
                  <a:txBody>
                    <a:bodyPr/>
                    <a:lstStyle/>
                    <a:p>
                      <a:r>
                        <a:rPr lang="en-IN" dirty="0"/>
                        <a:t>534610</a:t>
                      </a:r>
                    </a:p>
                  </a:txBody>
                  <a:tcPr>
                    <a:solidFill>
                      <a:srgbClr val="0070C0"/>
                    </a:solidFill>
                  </a:tcPr>
                </a:tc>
                <a:tc>
                  <a:txBody>
                    <a:bodyPr/>
                    <a:lstStyle/>
                    <a:p>
                      <a:endParaRPr lang="en-IN" dirty="0"/>
                    </a:p>
                  </a:txBody>
                  <a:tcPr>
                    <a:solidFill>
                      <a:srgbClr val="0070C0"/>
                    </a:solidFill>
                  </a:tcPr>
                </a:tc>
                <a:tc>
                  <a:txBody>
                    <a:bodyPr/>
                    <a:lstStyle/>
                    <a:p>
                      <a:r>
                        <a:rPr lang="en-IN" dirty="0"/>
                        <a:t>568190</a:t>
                      </a:r>
                    </a:p>
                  </a:txBody>
                  <a:tcPr>
                    <a:solidFill>
                      <a:srgbClr val="0070C0"/>
                    </a:solidFill>
                  </a:tcPr>
                </a:tc>
                <a:extLst>
                  <a:ext uri="{0D108BD9-81ED-4DB2-BD59-A6C34878D82A}">
                    <a16:rowId xmlns:a16="http://schemas.microsoft.com/office/drawing/2014/main" xmlns="" val="207698891"/>
                  </a:ext>
                </a:extLst>
              </a:tr>
              <a:tr h="405937">
                <a:tc gridSpan="3">
                  <a:txBody>
                    <a:bodyPr/>
                    <a:lstStyle/>
                    <a:p>
                      <a:r>
                        <a:rPr lang="en-IN" dirty="0"/>
                        <a:t>LESS INITIAL COST</a:t>
                      </a:r>
                    </a:p>
                  </a:txBody>
                  <a:tcPr/>
                </a:tc>
                <a:tc hMerge="1">
                  <a:txBody>
                    <a:bodyPr/>
                    <a:lstStyle/>
                    <a:p>
                      <a:endParaRPr lang="en-IN" dirty="0"/>
                    </a:p>
                  </a:txBody>
                  <a:tcPr/>
                </a:tc>
                <a:tc hMerge="1">
                  <a:txBody>
                    <a:bodyPr/>
                    <a:lstStyle/>
                    <a:p>
                      <a:endParaRPr lang="en-IN" dirty="0"/>
                    </a:p>
                  </a:txBody>
                  <a:tcPr/>
                </a:tc>
                <a:tc>
                  <a:txBody>
                    <a:bodyPr/>
                    <a:lstStyle/>
                    <a:p>
                      <a:r>
                        <a:rPr lang="en-IN" dirty="0"/>
                        <a:t>500000</a:t>
                      </a:r>
                    </a:p>
                  </a:txBody>
                  <a:tcPr/>
                </a:tc>
                <a:tc>
                  <a:txBody>
                    <a:bodyPr/>
                    <a:lstStyle/>
                    <a:p>
                      <a:endParaRPr lang="en-IN" dirty="0"/>
                    </a:p>
                  </a:txBody>
                  <a:tcPr/>
                </a:tc>
                <a:tc>
                  <a:txBody>
                    <a:bodyPr/>
                    <a:lstStyle/>
                    <a:p>
                      <a:r>
                        <a:rPr lang="en-IN" dirty="0"/>
                        <a:t>500000</a:t>
                      </a:r>
                    </a:p>
                  </a:txBody>
                  <a:tcPr/>
                </a:tc>
                <a:extLst>
                  <a:ext uri="{0D108BD9-81ED-4DB2-BD59-A6C34878D82A}">
                    <a16:rowId xmlns:a16="http://schemas.microsoft.com/office/drawing/2014/main" xmlns="" val="2536845256"/>
                  </a:ext>
                </a:extLst>
              </a:tr>
              <a:tr h="405937">
                <a:tc gridSpan="3">
                  <a:txBody>
                    <a:bodyPr/>
                    <a:lstStyle/>
                    <a:p>
                      <a:r>
                        <a:rPr lang="en-IN" dirty="0"/>
                        <a:t>NET PRESENT VALUE</a:t>
                      </a:r>
                    </a:p>
                  </a:txBody>
                  <a:tcPr>
                    <a:solidFill>
                      <a:srgbClr val="FF0000"/>
                    </a:solidFill>
                  </a:tcPr>
                </a:tc>
                <a:tc hMerge="1">
                  <a:txBody>
                    <a:bodyPr/>
                    <a:lstStyle/>
                    <a:p>
                      <a:endParaRPr lang="en-IN" dirty="0"/>
                    </a:p>
                  </a:txBody>
                  <a:tcPr/>
                </a:tc>
                <a:tc hMerge="1">
                  <a:txBody>
                    <a:bodyPr/>
                    <a:lstStyle/>
                    <a:p>
                      <a:endParaRPr lang="en-IN" dirty="0"/>
                    </a:p>
                  </a:txBody>
                  <a:tcPr/>
                </a:tc>
                <a:tc>
                  <a:txBody>
                    <a:bodyPr/>
                    <a:lstStyle/>
                    <a:p>
                      <a:r>
                        <a:rPr lang="en-IN" dirty="0"/>
                        <a:t>34610</a:t>
                      </a:r>
                    </a:p>
                  </a:txBody>
                  <a:tcPr>
                    <a:solidFill>
                      <a:srgbClr val="FF0000"/>
                    </a:solidFill>
                  </a:tcPr>
                </a:tc>
                <a:tc>
                  <a:txBody>
                    <a:bodyPr/>
                    <a:lstStyle/>
                    <a:p>
                      <a:endParaRPr lang="en-IN" dirty="0"/>
                    </a:p>
                  </a:txBody>
                  <a:tcPr>
                    <a:solidFill>
                      <a:srgbClr val="FF0000"/>
                    </a:solidFill>
                  </a:tcPr>
                </a:tc>
                <a:tc>
                  <a:txBody>
                    <a:bodyPr/>
                    <a:lstStyle/>
                    <a:p>
                      <a:r>
                        <a:rPr lang="en-IN" dirty="0"/>
                        <a:t>68190</a:t>
                      </a:r>
                    </a:p>
                  </a:txBody>
                  <a:tcPr>
                    <a:solidFill>
                      <a:srgbClr val="FF0000"/>
                    </a:solidFill>
                  </a:tcPr>
                </a:tc>
                <a:extLst>
                  <a:ext uri="{0D108BD9-81ED-4DB2-BD59-A6C34878D82A}">
                    <a16:rowId xmlns:a16="http://schemas.microsoft.com/office/drawing/2014/main" xmlns="" val="2628325393"/>
                  </a:ext>
                </a:extLst>
              </a:tr>
            </a:tbl>
          </a:graphicData>
        </a:graphic>
      </p:graphicFrame>
      <p:sp>
        <p:nvSpPr>
          <p:cNvPr id="8" name="TextBox 7">
            <a:extLst>
              <a:ext uri="{FF2B5EF4-FFF2-40B4-BE49-F238E27FC236}">
                <a16:creationId xmlns:a16="http://schemas.microsoft.com/office/drawing/2014/main" xmlns="" id="{7777E09E-AC18-4883-8071-05F17551A50B}"/>
              </a:ext>
            </a:extLst>
          </p:cNvPr>
          <p:cNvSpPr txBox="1"/>
          <p:nvPr/>
        </p:nvSpPr>
        <p:spPr>
          <a:xfrm>
            <a:off x="705881" y="222636"/>
            <a:ext cx="1890261" cy="523220"/>
          </a:xfrm>
          <a:prstGeom prst="rect">
            <a:avLst/>
          </a:prstGeom>
          <a:noFill/>
        </p:spPr>
        <p:txBody>
          <a:bodyPr wrap="none" rtlCol="0">
            <a:spAutoFit/>
          </a:bodyPr>
          <a:lstStyle/>
          <a:p>
            <a:r>
              <a:rPr lang="en-IN" sz="2800" dirty="0">
                <a:solidFill>
                  <a:srgbClr val="FF0000"/>
                </a:solidFill>
              </a:rPr>
              <a:t>SOLUTION</a:t>
            </a:r>
          </a:p>
        </p:txBody>
      </p:sp>
      <p:sp>
        <p:nvSpPr>
          <p:cNvPr id="9" name="TextBox 8">
            <a:extLst>
              <a:ext uri="{FF2B5EF4-FFF2-40B4-BE49-F238E27FC236}">
                <a16:creationId xmlns:a16="http://schemas.microsoft.com/office/drawing/2014/main" xmlns="" id="{7EF27C4D-35FC-4DBE-9FEB-0B82535E068B}"/>
              </a:ext>
            </a:extLst>
          </p:cNvPr>
          <p:cNvSpPr txBox="1"/>
          <p:nvPr/>
        </p:nvSpPr>
        <p:spPr>
          <a:xfrm>
            <a:off x="2817931" y="5820355"/>
            <a:ext cx="6167043" cy="646331"/>
          </a:xfrm>
          <a:prstGeom prst="rect">
            <a:avLst/>
          </a:prstGeom>
          <a:noFill/>
        </p:spPr>
        <p:txBody>
          <a:bodyPr wrap="square" rtlCol="0">
            <a:spAutoFit/>
          </a:bodyPr>
          <a:lstStyle/>
          <a:p>
            <a:r>
              <a:rPr lang="en-IN" dirty="0"/>
              <a:t>Conclusion: Project second should be chosen as it has a higher net present value.</a:t>
            </a:r>
          </a:p>
        </p:txBody>
      </p:sp>
    </p:spTree>
    <p:extLst>
      <p:ext uri="{BB962C8B-B14F-4D97-AF65-F5344CB8AC3E}">
        <p14:creationId xmlns:p14="http://schemas.microsoft.com/office/powerpoint/2010/main" xmlns="" val="199867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91647B-ECDD-4DBD-AA4F-D766C3B7F4C7}"/>
              </a:ext>
            </a:extLst>
          </p:cNvPr>
          <p:cNvSpPr>
            <a:spLocks noGrp="1"/>
          </p:cNvSpPr>
          <p:nvPr>
            <p:ph type="title"/>
          </p:nvPr>
        </p:nvSpPr>
        <p:spPr/>
        <p:txBody>
          <a:bodyPr/>
          <a:lstStyle/>
          <a:p>
            <a:r>
              <a:rPr lang="en-IN" sz="3600" dirty="0">
                <a:solidFill>
                  <a:srgbClr val="FF0000"/>
                </a:solidFill>
              </a:rPr>
              <a:t>NUMERICAL PROBLEMS &amp; SOLUTIONS ON INTERNAL RATE OF RETURN METHOD</a:t>
            </a:r>
          </a:p>
        </p:txBody>
      </p:sp>
      <p:sp>
        <p:nvSpPr>
          <p:cNvPr id="3" name="Content Placeholder 2">
            <a:extLst>
              <a:ext uri="{FF2B5EF4-FFF2-40B4-BE49-F238E27FC236}">
                <a16:creationId xmlns:a16="http://schemas.microsoft.com/office/drawing/2014/main" xmlns="" id="{DE568256-A010-402B-A61B-A8770CB74027}"/>
              </a:ext>
            </a:extLst>
          </p:cNvPr>
          <p:cNvSpPr>
            <a:spLocks noGrp="1"/>
          </p:cNvSpPr>
          <p:nvPr>
            <p:ph idx="1"/>
          </p:nvPr>
        </p:nvSpPr>
        <p:spPr/>
        <p:txBody>
          <a:bodyPr/>
          <a:lstStyle/>
          <a:p>
            <a:endParaRPr lang="en-IN" dirty="0"/>
          </a:p>
        </p:txBody>
      </p:sp>
      <p:sp>
        <p:nvSpPr>
          <p:cNvPr id="4" name="Date Placeholder 3">
            <a:extLst>
              <a:ext uri="{FF2B5EF4-FFF2-40B4-BE49-F238E27FC236}">
                <a16:creationId xmlns:a16="http://schemas.microsoft.com/office/drawing/2014/main" xmlns="" id="{1BA7325B-7992-45C6-B825-798A864B1552}"/>
              </a:ext>
            </a:extLst>
          </p:cNvPr>
          <p:cNvSpPr>
            <a:spLocks noGrp="1"/>
          </p:cNvSpPr>
          <p:nvPr>
            <p:ph type="dt" sz="half" idx="10"/>
          </p:nvPr>
        </p:nvSpPr>
        <p:spPr/>
        <p:txBody>
          <a:bodyPr/>
          <a:lstStyle/>
          <a:p>
            <a:fld id="{96F09334-7F60-4650-A7D0-2EFFAB31C53B}" type="datetime1">
              <a:rPr lang="en-US" smtClean="0"/>
              <a:pPr/>
              <a:t>8/21/2020</a:t>
            </a:fld>
            <a:endParaRPr lang="en-US" dirty="0"/>
          </a:p>
        </p:txBody>
      </p:sp>
      <p:sp>
        <p:nvSpPr>
          <p:cNvPr id="5" name="Footer Placeholder 4">
            <a:extLst>
              <a:ext uri="{FF2B5EF4-FFF2-40B4-BE49-F238E27FC236}">
                <a16:creationId xmlns:a16="http://schemas.microsoft.com/office/drawing/2014/main" xmlns="" id="{BA24544F-E3D2-4561-BAD3-6E343C6AB72C}"/>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BCDDE3F8-C0B6-447E-A085-55B1ED19DBE8}"/>
              </a:ext>
            </a:extLst>
          </p:cNvPr>
          <p:cNvSpPr>
            <a:spLocks noGrp="1"/>
          </p:cNvSpPr>
          <p:nvPr>
            <p:ph type="sldNum" sz="quarter" idx="12"/>
          </p:nvPr>
        </p:nvSpPr>
        <p:spPr/>
        <p:txBody>
          <a:bodyPr/>
          <a:lstStyle/>
          <a:p>
            <a:fld id="{4FAB73BC-B049-4115-A692-8D63A059BFB8}" type="slidenum">
              <a:rPr lang="en-US" smtClean="0"/>
              <a:pPr/>
              <a:t>13</a:t>
            </a:fld>
            <a:endParaRPr lang="en-US" dirty="0"/>
          </a:p>
        </p:txBody>
      </p:sp>
    </p:spTree>
    <p:extLst>
      <p:ext uri="{BB962C8B-B14F-4D97-AF65-F5344CB8AC3E}">
        <p14:creationId xmlns:p14="http://schemas.microsoft.com/office/powerpoint/2010/main" xmlns="" val="1089369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ED6C96-7125-47C1-9E61-863A23078BBB}"/>
              </a:ext>
            </a:extLst>
          </p:cNvPr>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en-IN"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WORK PRESSURE ARISES ONLY WHEN YOU DON’T ENJOY YOUR WORK.</a:t>
            </a:r>
          </a:p>
        </p:txBody>
      </p:sp>
      <p:sp>
        <p:nvSpPr>
          <p:cNvPr id="3" name="Text Placeholder 2">
            <a:extLst>
              <a:ext uri="{FF2B5EF4-FFF2-40B4-BE49-F238E27FC236}">
                <a16:creationId xmlns:a16="http://schemas.microsoft.com/office/drawing/2014/main" xmlns="" id="{C5F90FC9-2EDD-45BE-A226-A4FE16711457}"/>
              </a:ext>
            </a:extLst>
          </p:cNvPr>
          <p:cNvSpPr>
            <a:spLocks noGrp="1"/>
          </p:cNvSpPr>
          <p:nvPr>
            <p:ph type="body" sz="half" idx="14"/>
          </p:nvPr>
        </p:nvSpPr>
        <p:spPr>
          <a:xfrm>
            <a:off x="1574801" y="526143"/>
            <a:ext cx="7279649" cy="342174"/>
          </a:xfrm>
        </p:spPr>
        <p:txBody>
          <a:bodyPr>
            <a:noAutofit/>
          </a:bodyPr>
          <a:lstStyle/>
          <a:p>
            <a:r>
              <a:rPr lang="en-IN" sz="1800" dirty="0">
                <a:solidFill>
                  <a:schemeClr val="tx1"/>
                </a:solidFill>
              </a:rPr>
              <a:t>THE END                                                                  HAPPY LEARNING</a:t>
            </a:r>
          </a:p>
        </p:txBody>
      </p:sp>
      <p:sp>
        <p:nvSpPr>
          <p:cNvPr id="4" name="Text Placeholder 3">
            <a:extLst>
              <a:ext uri="{FF2B5EF4-FFF2-40B4-BE49-F238E27FC236}">
                <a16:creationId xmlns:a16="http://schemas.microsoft.com/office/drawing/2014/main" xmlns="" id="{787B5B05-5319-4A13-99CF-50887CDDDD29}"/>
              </a:ext>
            </a:extLst>
          </p:cNvPr>
          <p:cNvSpPr>
            <a:spLocks noGrp="1"/>
          </p:cNvSpPr>
          <p:nvPr>
            <p:ph type="body" sz="half" idx="2"/>
          </p:nvPr>
        </p:nvSpPr>
        <p:spPr/>
        <p:txBody>
          <a:bodyPr/>
          <a:lstStyle/>
          <a:p>
            <a:endParaRPr lang="en-IN" dirty="0"/>
          </a:p>
        </p:txBody>
      </p:sp>
      <p:sp>
        <p:nvSpPr>
          <p:cNvPr id="5" name="Date Placeholder 4">
            <a:extLst>
              <a:ext uri="{FF2B5EF4-FFF2-40B4-BE49-F238E27FC236}">
                <a16:creationId xmlns:a16="http://schemas.microsoft.com/office/drawing/2014/main" xmlns="" id="{BEE4DCCA-F72A-42CE-801D-02B5B7369B78}"/>
              </a:ext>
            </a:extLst>
          </p:cNvPr>
          <p:cNvSpPr>
            <a:spLocks noGrp="1"/>
          </p:cNvSpPr>
          <p:nvPr>
            <p:ph type="dt" sz="half" idx="10"/>
          </p:nvPr>
        </p:nvSpPr>
        <p:spPr/>
        <p:txBody>
          <a:bodyPr/>
          <a:lstStyle/>
          <a:p>
            <a:fld id="{6222F2D4-2C0B-458E-B319-5F2DE2B87A3E}" type="datetime1">
              <a:rPr lang="en-US" smtClean="0"/>
              <a:pPr/>
              <a:t>8/21/2020</a:t>
            </a:fld>
            <a:endParaRPr lang="en-US" dirty="0"/>
          </a:p>
        </p:txBody>
      </p:sp>
      <p:sp>
        <p:nvSpPr>
          <p:cNvPr id="6" name="Footer Placeholder 5">
            <a:extLst>
              <a:ext uri="{FF2B5EF4-FFF2-40B4-BE49-F238E27FC236}">
                <a16:creationId xmlns:a16="http://schemas.microsoft.com/office/drawing/2014/main" xmlns="" id="{70624840-709B-4FA7-BCFC-F91E5861B827}"/>
              </a:ext>
            </a:extLst>
          </p:cNvPr>
          <p:cNvSpPr>
            <a:spLocks noGrp="1"/>
          </p:cNvSpPr>
          <p:nvPr>
            <p:ph type="ftr" sz="quarter" idx="11"/>
          </p:nvPr>
        </p:nvSpPr>
        <p:spPr/>
        <p:txBody>
          <a:bodyPr/>
          <a:lstStyle/>
          <a:p>
            <a:r>
              <a:rPr lang="en-US"/>
              <a:t>ANIL PRATAP SINGH</a:t>
            </a:r>
            <a:endParaRPr lang="en-US" dirty="0"/>
          </a:p>
        </p:txBody>
      </p:sp>
      <p:sp>
        <p:nvSpPr>
          <p:cNvPr id="7" name="Slide Number Placeholder 6">
            <a:extLst>
              <a:ext uri="{FF2B5EF4-FFF2-40B4-BE49-F238E27FC236}">
                <a16:creationId xmlns:a16="http://schemas.microsoft.com/office/drawing/2014/main" xmlns="" id="{68F3841A-AD00-4A03-B4EF-E6B7BF1F39DA}"/>
              </a:ext>
            </a:extLst>
          </p:cNvPr>
          <p:cNvSpPr>
            <a:spLocks noGrp="1"/>
          </p:cNvSpPr>
          <p:nvPr>
            <p:ph type="sldNum" sz="quarter" idx="12"/>
          </p:nvPr>
        </p:nvSpPr>
        <p:spPr/>
        <p:txBody>
          <a:bodyPr/>
          <a:lstStyle/>
          <a:p>
            <a:fld id="{4FAB73BC-B049-4115-A692-8D63A059BFB8}" type="slidenum">
              <a:rPr lang="en-US" smtClean="0"/>
              <a:pPr/>
              <a:t>14</a:t>
            </a:fld>
            <a:endParaRPr lang="en-US" dirty="0"/>
          </a:p>
        </p:txBody>
      </p:sp>
      <p:pic>
        <p:nvPicPr>
          <p:cNvPr id="9" name="Picture 8">
            <a:extLst>
              <a:ext uri="{FF2B5EF4-FFF2-40B4-BE49-F238E27FC236}">
                <a16:creationId xmlns:a16="http://schemas.microsoft.com/office/drawing/2014/main" xmlns="" id="{47563625-7482-4944-B6BB-9A0DBFA6C7E1}"/>
              </a:ext>
            </a:extLst>
          </p:cNvPr>
          <p:cNvPicPr>
            <a:picLocks noChangeAspect="1"/>
          </p:cNvPicPr>
          <p:nvPr/>
        </p:nvPicPr>
        <p:blipFill>
          <a:blip r:embed="rId2">
            <a:extLst>
              <a:ext uri="{837473B0-CC2E-450A-ABE3-18F120FF3D39}">
                <a1611:picAttrSrcUrl xmlns:a1611="http://schemas.microsoft.com/office/drawing/2016/11/main" xmlns="" r:id="rId3"/>
              </a:ext>
            </a:extLst>
          </a:blip>
          <a:stretch>
            <a:fillRect/>
          </a:stretch>
        </p:blipFill>
        <p:spPr>
          <a:xfrm>
            <a:off x="3959750" y="4333523"/>
            <a:ext cx="3315693" cy="1726796"/>
          </a:xfrm>
          <a:prstGeom prst="rect">
            <a:avLst/>
          </a:prstGeom>
        </p:spPr>
      </p:pic>
    </p:spTree>
    <p:extLst>
      <p:ext uri="{BB962C8B-B14F-4D97-AF65-F5344CB8AC3E}">
        <p14:creationId xmlns:p14="http://schemas.microsoft.com/office/powerpoint/2010/main" xmlns="" val="341437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6ED601-A14D-4D7E-B208-65296EF221BE}"/>
              </a:ext>
            </a:extLst>
          </p:cNvPr>
          <p:cNvSpPr>
            <a:spLocks noGrp="1"/>
          </p:cNvSpPr>
          <p:nvPr>
            <p:ph type="ctrTitle"/>
          </p:nvPr>
        </p:nvSpPr>
        <p:spPr>
          <a:xfrm>
            <a:off x="1067490" y="1173482"/>
            <a:ext cx="8825658" cy="1812897"/>
          </a:xfrm>
        </p:spPr>
        <p:txBody>
          <a:bodyPr/>
          <a:lstStyle/>
          <a:p>
            <a:r>
              <a:rPr lang="en-IN" sz="3600" dirty="0">
                <a:solidFill>
                  <a:srgbClr val="FFFF00"/>
                </a:solidFill>
              </a:rPr>
              <a:t>NUMERICAL</a:t>
            </a:r>
            <a:r>
              <a:rPr lang="en-IN" dirty="0"/>
              <a:t> </a:t>
            </a:r>
            <a:r>
              <a:rPr lang="en-IN" sz="3600" dirty="0">
                <a:solidFill>
                  <a:srgbClr val="FFFF00"/>
                </a:solidFill>
              </a:rPr>
              <a:t>PROBLEMS</a:t>
            </a:r>
            <a:r>
              <a:rPr lang="en-IN" dirty="0">
                <a:solidFill>
                  <a:srgbClr val="FFFF00"/>
                </a:solidFill>
              </a:rPr>
              <a:t>&amp; </a:t>
            </a:r>
            <a:r>
              <a:rPr lang="en-IN" sz="3600" dirty="0">
                <a:solidFill>
                  <a:srgbClr val="FFFF00"/>
                </a:solidFill>
              </a:rPr>
              <a:t>SOLUTIONS ON PAY BACK PERIOD METHOD</a:t>
            </a:r>
          </a:p>
        </p:txBody>
      </p:sp>
      <p:sp>
        <p:nvSpPr>
          <p:cNvPr id="3" name="Subtitle 2">
            <a:extLst>
              <a:ext uri="{FF2B5EF4-FFF2-40B4-BE49-F238E27FC236}">
                <a16:creationId xmlns:a16="http://schemas.microsoft.com/office/drawing/2014/main" xmlns="" id="{BF60C01E-A55C-4AB9-9598-25B985E21B4B}"/>
              </a:ext>
            </a:extLst>
          </p:cNvPr>
          <p:cNvSpPr>
            <a:spLocks noGrp="1"/>
          </p:cNvSpPr>
          <p:nvPr>
            <p:ph type="subTitle" idx="1"/>
          </p:nvPr>
        </p:nvSpPr>
        <p:spPr>
          <a:xfrm flipV="1">
            <a:off x="1154955" y="5638799"/>
            <a:ext cx="8825658" cy="45719"/>
          </a:xfrm>
        </p:spPr>
        <p:txBody>
          <a:bodyPr>
            <a:normAutofit fontScale="25000" lnSpcReduction="20000"/>
          </a:bodyPr>
          <a:lstStyle/>
          <a:p>
            <a:endParaRPr lang="en-IN" dirty="0"/>
          </a:p>
        </p:txBody>
      </p:sp>
      <p:sp>
        <p:nvSpPr>
          <p:cNvPr id="4" name="Date Placeholder 3">
            <a:extLst>
              <a:ext uri="{FF2B5EF4-FFF2-40B4-BE49-F238E27FC236}">
                <a16:creationId xmlns:a16="http://schemas.microsoft.com/office/drawing/2014/main" xmlns="" id="{0BDA47DE-07BA-47AF-AE74-3BFF640CA9E6}"/>
              </a:ext>
            </a:extLst>
          </p:cNvPr>
          <p:cNvSpPr>
            <a:spLocks noGrp="1"/>
          </p:cNvSpPr>
          <p:nvPr>
            <p:ph type="dt" sz="half" idx="10"/>
          </p:nvPr>
        </p:nvSpPr>
        <p:spPr/>
        <p:txBody>
          <a:bodyPr/>
          <a:lstStyle/>
          <a:p>
            <a:fld id="{27799A99-9CFF-4DB5-9437-454E6FEEB9E4}" type="datetime1">
              <a:rPr lang="en-US" smtClean="0"/>
              <a:pPr/>
              <a:t>8/21/2020</a:t>
            </a:fld>
            <a:endParaRPr lang="en-US" dirty="0"/>
          </a:p>
        </p:txBody>
      </p:sp>
      <p:sp>
        <p:nvSpPr>
          <p:cNvPr id="5" name="Footer Placeholder 4">
            <a:extLst>
              <a:ext uri="{FF2B5EF4-FFF2-40B4-BE49-F238E27FC236}">
                <a16:creationId xmlns:a16="http://schemas.microsoft.com/office/drawing/2014/main" xmlns="" id="{FD035FF2-479F-445B-96FB-DBF942AB4B52}"/>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66B21642-C2F8-4C1A-9F4E-0D94A08FB3D6}"/>
              </a:ext>
            </a:extLst>
          </p:cNvPr>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xmlns="" val="3823247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380165FE-A7A1-4BD2-9B08-6D0B9BB255D5}"/>
              </a:ext>
            </a:extLst>
          </p:cNvPr>
          <p:cNvSpPr>
            <a:spLocks noGrp="1"/>
          </p:cNvSpPr>
          <p:nvPr>
            <p:ph type="dt" sz="half" idx="10"/>
          </p:nvPr>
        </p:nvSpPr>
        <p:spPr/>
        <p:txBody>
          <a:bodyPr/>
          <a:lstStyle/>
          <a:p>
            <a:fld id="{617B66E8-9465-4855-8662-6B0D06A6FF3E}" type="datetime1">
              <a:rPr lang="en-US" smtClean="0"/>
              <a:pPr/>
              <a:t>8/21/2020</a:t>
            </a:fld>
            <a:endParaRPr lang="en-US" dirty="0"/>
          </a:p>
        </p:txBody>
      </p:sp>
      <p:sp>
        <p:nvSpPr>
          <p:cNvPr id="3" name="Footer Placeholder 2">
            <a:extLst>
              <a:ext uri="{FF2B5EF4-FFF2-40B4-BE49-F238E27FC236}">
                <a16:creationId xmlns:a16="http://schemas.microsoft.com/office/drawing/2014/main" xmlns="" id="{C671DF4F-0669-4F52-94DB-6B9DA5AEF26D}"/>
              </a:ext>
            </a:extLst>
          </p:cNvPr>
          <p:cNvSpPr>
            <a:spLocks noGrp="1"/>
          </p:cNvSpPr>
          <p:nvPr>
            <p:ph type="ftr" sz="quarter" idx="11"/>
          </p:nvPr>
        </p:nvSpPr>
        <p:spPr/>
        <p:txBody>
          <a:bodyPr/>
          <a:lstStyle/>
          <a:p>
            <a:r>
              <a:rPr lang="en-US"/>
              <a:t>ANIL PRATAP SINGH</a:t>
            </a:r>
            <a:endParaRPr lang="en-US" dirty="0"/>
          </a:p>
        </p:txBody>
      </p:sp>
      <p:sp>
        <p:nvSpPr>
          <p:cNvPr id="4" name="Slide Number Placeholder 3">
            <a:extLst>
              <a:ext uri="{FF2B5EF4-FFF2-40B4-BE49-F238E27FC236}">
                <a16:creationId xmlns:a16="http://schemas.microsoft.com/office/drawing/2014/main" xmlns="" id="{73409FCD-ACDD-4CAC-9CF8-868C98A6F0A1}"/>
              </a:ext>
            </a:extLst>
          </p:cNvPr>
          <p:cNvSpPr>
            <a:spLocks noGrp="1"/>
          </p:cNvSpPr>
          <p:nvPr>
            <p:ph type="sldNum" sz="quarter" idx="12"/>
          </p:nvPr>
        </p:nvSpPr>
        <p:spPr/>
        <p:txBody>
          <a:bodyPr/>
          <a:lstStyle/>
          <a:p>
            <a:fld id="{4FAB73BC-B049-4115-A692-8D63A059BFB8}" type="slidenum">
              <a:rPr lang="en-US" smtClean="0"/>
              <a:pPr/>
              <a:t>3</a:t>
            </a:fld>
            <a:endParaRPr lang="en-US" dirty="0"/>
          </a:p>
        </p:txBody>
      </p:sp>
      <p:sp>
        <p:nvSpPr>
          <p:cNvPr id="5" name="Rectangle 4">
            <a:extLst>
              <a:ext uri="{FF2B5EF4-FFF2-40B4-BE49-F238E27FC236}">
                <a16:creationId xmlns:a16="http://schemas.microsoft.com/office/drawing/2014/main" xmlns="" id="{C8BF2A0B-8844-431D-994B-784BD7EFA89C}"/>
              </a:ext>
            </a:extLst>
          </p:cNvPr>
          <p:cNvSpPr/>
          <p:nvPr/>
        </p:nvSpPr>
        <p:spPr>
          <a:xfrm>
            <a:off x="182880" y="524786"/>
            <a:ext cx="12009120" cy="2031325"/>
          </a:xfrm>
          <a:prstGeom prst="rect">
            <a:avLst/>
          </a:prstGeom>
        </p:spPr>
        <p:txBody>
          <a:bodyPr wrap="square">
            <a:spAutoFit/>
          </a:bodyPr>
          <a:lstStyle/>
          <a:p>
            <a:r>
              <a:rPr lang="en-IN" sz="2400" dirty="0">
                <a:solidFill>
                  <a:srgbClr val="FFFF00"/>
                </a:solidFill>
              </a:rPr>
              <a:t>When net annual cash inflow is even (i.e., same cash flow every period), the payback period of the project can be computed by applying the simple formula given below:</a:t>
            </a:r>
          </a:p>
          <a:p>
            <a:r>
              <a:rPr lang="en-IN" sz="2400" dirty="0">
                <a:solidFill>
                  <a:srgbClr val="FFFF00"/>
                </a:solidFill>
              </a:rPr>
              <a:t> </a:t>
            </a:r>
            <a:r>
              <a:rPr lang="en-IN" dirty="0">
                <a:solidFill>
                  <a:srgbClr val="FFFF00"/>
                </a:solidFill>
              </a:rPr>
              <a:t>                                        </a:t>
            </a:r>
          </a:p>
          <a:p>
            <a:r>
              <a:rPr lang="en-IN" dirty="0">
                <a:solidFill>
                  <a:srgbClr val="FFFF00"/>
                </a:solidFill>
              </a:rPr>
              <a:t>                                                  TOTAL INVESTMENT</a:t>
            </a:r>
          </a:p>
          <a:p>
            <a:r>
              <a:rPr lang="en-IN" dirty="0">
                <a:solidFill>
                  <a:srgbClr val="FFFF00"/>
                </a:solidFill>
              </a:rPr>
              <a:t>PAY BACK PERIOD=        </a:t>
            </a:r>
          </a:p>
          <a:p>
            <a:r>
              <a:rPr lang="en-IN" dirty="0">
                <a:solidFill>
                  <a:srgbClr val="FFFF00"/>
                </a:solidFill>
              </a:rPr>
              <a:t>                                                    ANNUAL  INFLOW</a:t>
            </a:r>
          </a:p>
        </p:txBody>
      </p:sp>
      <p:cxnSp>
        <p:nvCxnSpPr>
          <p:cNvPr id="7" name="Straight Connector 6">
            <a:extLst>
              <a:ext uri="{FF2B5EF4-FFF2-40B4-BE49-F238E27FC236}">
                <a16:creationId xmlns:a16="http://schemas.microsoft.com/office/drawing/2014/main" xmlns="" id="{1DD3BCBC-36C3-425B-A09F-42B6BD121D1D}"/>
              </a:ext>
            </a:extLst>
          </p:cNvPr>
          <p:cNvCxnSpPr>
            <a:cxnSpLocks/>
          </p:cNvCxnSpPr>
          <p:nvPr/>
        </p:nvCxnSpPr>
        <p:spPr>
          <a:xfrm>
            <a:off x="3379305" y="2446350"/>
            <a:ext cx="2075290" cy="0"/>
          </a:xfrm>
          <a:prstGeom prst="line">
            <a:avLst/>
          </a:prstGeom>
          <a:ln/>
        </p:spPr>
        <p:style>
          <a:lnRef idx="3">
            <a:schemeClr val="accent4"/>
          </a:lnRef>
          <a:fillRef idx="0">
            <a:schemeClr val="accent4"/>
          </a:fillRef>
          <a:effectRef idx="2">
            <a:schemeClr val="accent4"/>
          </a:effectRef>
          <a:fontRef idx="minor">
            <a:schemeClr val="tx1"/>
          </a:fontRef>
        </p:style>
      </p:cxnSp>
      <p:sp>
        <p:nvSpPr>
          <p:cNvPr id="14" name="Rectangle 13">
            <a:extLst>
              <a:ext uri="{FF2B5EF4-FFF2-40B4-BE49-F238E27FC236}">
                <a16:creationId xmlns:a16="http://schemas.microsoft.com/office/drawing/2014/main" xmlns="" id="{DF4031E7-8341-4B91-BCE3-5F1707DA1CA0}"/>
              </a:ext>
            </a:extLst>
          </p:cNvPr>
          <p:cNvSpPr/>
          <p:nvPr/>
        </p:nvSpPr>
        <p:spPr>
          <a:xfrm>
            <a:off x="0" y="2556111"/>
            <a:ext cx="12192000" cy="4031873"/>
          </a:xfrm>
          <a:prstGeom prst="rect">
            <a:avLst/>
          </a:prstGeom>
        </p:spPr>
        <p:txBody>
          <a:bodyPr wrap="square">
            <a:spAutoFit/>
          </a:bodyPr>
          <a:lstStyle/>
          <a:p>
            <a:r>
              <a:rPr lang="en-IN" sz="2000" dirty="0">
                <a:solidFill>
                  <a:srgbClr val="FFFF00"/>
                </a:solidFill>
              </a:rPr>
              <a:t>      </a:t>
            </a:r>
            <a:r>
              <a:rPr lang="en-IN" sz="2800" dirty="0">
                <a:solidFill>
                  <a:srgbClr val="FF0000"/>
                </a:solidFill>
              </a:rPr>
              <a:t>illustration</a:t>
            </a:r>
            <a:r>
              <a:rPr lang="en-IN" sz="2000" dirty="0">
                <a:solidFill>
                  <a:srgbClr val="FFFF00"/>
                </a:solidFill>
              </a:rPr>
              <a:t> </a:t>
            </a:r>
            <a:r>
              <a:rPr lang="en-IN" sz="2000" dirty="0">
                <a:solidFill>
                  <a:srgbClr val="FF0000"/>
                </a:solidFill>
              </a:rPr>
              <a:t>1</a:t>
            </a:r>
          </a:p>
          <a:p>
            <a:r>
              <a:rPr lang="en-IN" sz="2000" dirty="0">
                <a:solidFill>
                  <a:srgbClr val="FFFF00"/>
                </a:solidFill>
              </a:rPr>
              <a:t>The Nitin company is planning to purchase a ventilator . Ventilator would cost Rs. 2,50,000 and would have a useful life of 10 years with zero salvage value. The expected annual cash inflow of the ventilator is 1,00,000. Compute payback period of ventilator and conclude whether or not the ventilator would be purchased if the maximum desired payback period of Nitin company  is 3 years . </a:t>
            </a:r>
          </a:p>
          <a:p>
            <a:r>
              <a:rPr lang="en-IN" sz="2000" dirty="0">
                <a:solidFill>
                  <a:srgbClr val="FFFF00"/>
                </a:solidFill>
              </a:rPr>
              <a:t>    </a:t>
            </a:r>
            <a:r>
              <a:rPr lang="en-IN" sz="2800" dirty="0">
                <a:solidFill>
                  <a:srgbClr val="FF0000"/>
                </a:solidFill>
              </a:rPr>
              <a:t>Solution</a:t>
            </a:r>
            <a:endParaRPr lang="en-IN" sz="2000" dirty="0">
              <a:solidFill>
                <a:srgbClr val="FFFF00"/>
              </a:solidFill>
            </a:endParaRPr>
          </a:p>
          <a:p>
            <a:r>
              <a:rPr lang="en-IN" sz="2000" dirty="0">
                <a:solidFill>
                  <a:srgbClr val="FFFF00"/>
                </a:solidFill>
              </a:rPr>
              <a:t>            Since the annual cash inflow is even in this project, we can simply divide the initial investment by the annual cash inflow to compute the payback period. </a:t>
            </a:r>
          </a:p>
          <a:p>
            <a:r>
              <a:rPr lang="en-IN" sz="2000" dirty="0">
                <a:solidFill>
                  <a:srgbClr val="FFFF00"/>
                </a:solidFill>
              </a:rPr>
              <a:t>Payback period = 2,50,000/1,00,000= 2.5 years </a:t>
            </a:r>
          </a:p>
          <a:p>
            <a:r>
              <a:rPr lang="en-IN" sz="2000" dirty="0">
                <a:solidFill>
                  <a:srgbClr val="FFFF00"/>
                </a:solidFill>
              </a:rPr>
              <a:t>According to payback period analysis, the purchase of Ventilator  is desirable because its payback period is 2.5 years which is shorter than the maximum payback period of the company.</a:t>
            </a:r>
          </a:p>
        </p:txBody>
      </p:sp>
    </p:spTree>
    <p:extLst>
      <p:ext uri="{BB962C8B-B14F-4D97-AF65-F5344CB8AC3E}">
        <p14:creationId xmlns:p14="http://schemas.microsoft.com/office/powerpoint/2010/main" xmlns="" val="1491931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38473C89-89CF-4BE2-8D6B-41C9BAA0F1EC}"/>
              </a:ext>
            </a:extLst>
          </p:cNvPr>
          <p:cNvSpPr>
            <a:spLocks noGrp="1"/>
          </p:cNvSpPr>
          <p:nvPr>
            <p:ph type="dt" sz="half" idx="10"/>
          </p:nvPr>
        </p:nvSpPr>
        <p:spPr/>
        <p:txBody>
          <a:bodyPr/>
          <a:lstStyle/>
          <a:p>
            <a:fld id="{617B66E8-9465-4855-8662-6B0D06A6FF3E}" type="datetime1">
              <a:rPr lang="en-US" smtClean="0"/>
              <a:pPr/>
              <a:t>8/21/2020</a:t>
            </a:fld>
            <a:endParaRPr lang="en-US" dirty="0"/>
          </a:p>
        </p:txBody>
      </p:sp>
      <p:sp>
        <p:nvSpPr>
          <p:cNvPr id="3" name="Footer Placeholder 2">
            <a:extLst>
              <a:ext uri="{FF2B5EF4-FFF2-40B4-BE49-F238E27FC236}">
                <a16:creationId xmlns:a16="http://schemas.microsoft.com/office/drawing/2014/main" xmlns="" id="{0787E6EE-31A5-4F0D-9DC7-E834FFFA71D1}"/>
              </a:ext>
            </a:extLst>
          </p:cNvPr>
          <p:cNvSpPr>
            <a:spLocks noGrp="1"/>
          </p:cNvSpPr>
          <p:nvPr>
            <p:ph type="ftr" sz="quarter" idx="11"/>
          </p:nvPr>
        </p:nvSpPr>
        <p:spPr/>
        <p:txBody>
          <a:bodyPr/>
          <a:lstStyle/>
          <a:p>
            <a:r>
              <a:rPr lang="en-US"/>
              <a:t>ANIL PRATAP SINGH</a:t>
            </a:r>
            <a:endParaRPr lang="en-US" dirty="0"/>
          </a:p>
        </p:txBody>
      </p:sp>
      <p:sp>
        <p:nvSpPr>
          <p:cNvPr id="4" name="Slide Number Placeholder 3">
            <a:extLst>
              <a:ext uri="{FF2B5EF4-FFF2-40B4-BE49-F238E27FC236}">
                <a16:creationId xmlns:a16="http://schemas.microsoft.com/office/drawing/2014/main" xmlns="" id="{13DEBBA5-32D2-4415-BC14-3117988DCAE5}"/>
              </a:ext>
            </a:extLst>
          </p:cNvPr>
          <p:cNvSpPr>
            <a:spLocks noGrp="1"/>
          </p:cNvSpPr>
          <p:nvPr>
            <p:ph type="sldNum" sz="quarter" idx="12"/>
          </p:nvPr>
        </p:nvSpPr>
        <p:spPr/>
        <p:txBody>
          <a:bodyPr/>
          <a:lstStyle/>
          <a:p>
            <a:fld id="{4FAB73BC-B049-4115-A692-8D63A059BFB8}" type="slidenum">
              <a:rPr lang="en-US" smtClean="0"/>
              <a:pPr/>
              <a:t>4</a:t>
            </a:fld>
            <a:endParaRPr lang="en-US" dirty="0"/>
          </a:p>
        </p:txBody>
      </p:sp>
      <p:sp>
        <p:nvSpPr>
          <p:cNvPr id="5" name="Rectangle 4">
            <a:extLst>
              <a:ext uri="{FF2B5EF4-FFF2-40B4-BE49-F238E27FC236}">
                <a16:creationId xmlns:a16="http://schemas.microsoft.com/office/drawing/2014/main" xmlns="" id="{97AA7AF6-F9D3-4FA2-9E3B-01501DA22DE6}"/>
              </a:ext>
            </a:extLst>
          </p:cNvPr>
          <p:cNvSpPr/>
          <p:nvPr/>
        </p:nvSpPr>
        <p:spPr>
          <a:xfrm>
            <a:off x="96741" y="215843"/>
            <a:ext cx="11998517" cy="6678751"/>
          </a:xfrm>
          <a:prstGeom prst="rect">
            <a:avLst/>
          </a:prstGeom>
        </p:spPr>
        <p:txBody>
          <a:bodyPr wrap="square">
            <a:spAutoFit/>
          </a:bodyPr>
          <a:lstStyle/>
          <a:p>
            <a:r>
              <a:rPr lang="en-IN" dirty="0">
                <a:solidFill>
                  <a:srgbClr val="FFFF00"/>
                </a:solidFill>
              </a:rPr>
              <a:t>                                                          </a:t>
            </a:r>
            <a:r>
              <a:rPr lang="en-IN" sz="3200" dirty="0">
                <a:solidFill>
                  <a:srgbClr val="FFFF00"/>
                </a:solidFill>
              </a:rPr>
              <a:t>ILLUSTRATION 2</a:t>
            </a:r>
          </a:p>
          <a:p>
            <a:r>
              <a:rPr lang="en-IN" dirty="0">
                <a:solidFill>
                  <a:srgbClr val="FFFF00"/>
                </a:solidFill>
              </a:rPr>
              <a:t>Due to increased demand, the management of </a:t>
            </a:r>
            <a:r>
              <a:rPr lang="en-IN">
                <a:solidFill>
                  <a:srgbClr val="FFFF00"/>
                </a:solidFill>
              </a:rPr>
              <a:t>Roopsee</a:t>
            </a:r>
            <a:r>
              <a:rPr lang="en-IN" dirty="0">
                <a:solidFill>
                  <a:srgbClr val="FFFF00"/>
                </a:solidFill>
              </a:rPr>
              <a:t> Beverage Company is considering to purchase a new equipment to increase the production and revenues. The useful life of the equipment is 10 years and the company’s maximum desired payback period is 4 years.  The inflow and outflow of cash associated with the new equipment is given below : </a:t>
            </a:r>
          </a:p>
          <a:p>
            <a:r>
              <a:rPr lang="en-IN" dirty="0">
                <a:solidFill>
                  <a:srgbClr val="FFFF00"/>
                </a:solidFill>
              </a:rPr>
              <a:t>                             Initial cost of equipment: Rs 75000Annual cash inflows : </a:t>
            </a:r>
            <a:r>
              <a:rPr lang="en-IN" dirty="0" err="1">
                <a:solidFill>
                  <a:srgbClr val="FFFF00"/>
                </a:solidFill>
              </a:rPr>
              <a:t>Sales:Rs</a:t>
            </a:r>
            <a:r>
              <a:rPr lang="en-IN" dirty="0">
                <a:solidFill>
                  <a:srgbClr val="FFFF00"/>
                </a:solidFill>
              </a:rPr>
              <a:t> 1,50,000 Annual cash Outflows : Cost of ingredients: Rs90,000 Salaries expenses: Rs27000 Maintenance expenses: Rs.3,000 Non cash expenses : Depreciation expense: 10,000. Should  </a:t>
            </a:r>
            <a:r>
              <a:rPr lang="en-IN" dirty="0" err="1">
                <a:solidFill>
                  <a:srgbClr val="FFFF00"/>
                </a:solidFill>
              </a:rPr>
              <a:t>Roopsee</a:t>
            </a:r>
            <a:r>
              <a:rPr lang="en-IN" dirty="0">
                <a:solidFill>
                  <a:srgbClr val="FFFF00"/>
                </a:solidFill>
              </a:rPr>
              <a:t> Beverage Company purchase the new equipment? Use payback method for your answer. </a:t>
            </a:r>
          </a:p>
          <a:p>
            <a:endParaRPr lang="en-IN" dirty="0">
              <a:solidFill>
                <a:srgbClr val="FFFF00"/>
              </a:solidFill>
            </a:endParaRPr>
          </a:p>
          <a:p>
            <a:r>
              <a:rPr lang="en-IN" dirty="0">
                <a:solidFill>
                  <a:srgbClr val="FFFF00"/>
                </a:solidFill>
              </a:rPr>
              <a:t>                                                                   </a:t>
            </a:r>
            <a:r>
              <a:rPr lang="en-IN" sz="3600" dirty="0">
                <a:solidFill>
                  <a:srgbClr val="FFFF00"/>
                </a:solidFill>
              </a:rPr>
              <a:t>Solution</a:t>
            </a:r>
            <a:r>
              <a:rPr lang="en-IN" dirty="0">
                <a:solidFill>
                  <a:srgbClr val="FFFF00"/>
                </a:solidFill>
              </a:rPr>
              <a:t>: </a:t>
            </a:r>
          </a:p>
          <a:p>
            <a:r>
              <a:rPr lang="en-IN" dirty="0">
                <a:solidFill>
                  <a:srgbClr val="FFFF00"/>
                </a:solidFill>
              </a:rPr>
              <a:t>Step 1:</a:t>
            </a:r>
          </a:p>
          <a:p>
            <a:r>
              <a:rPr lang="en-IN" dirty="0">
                <a:solidFill>
                  <a:srgbClr val="FFFF00"/>
                </a:solidFill>
              </a:rPr>
              <a:t> In order to compute the payback period of the equipment, we need to workout the net annual cash inflow by deducting the total of cash outflow from the total of cash inflow associated with the equipment . Computation of net annual cash inflow:Rs1,50,,000 – (90,000 + 27,000 + 3000)= 30,000</a:t>
            </a:r>
          </a:p>
          <a:p>
            <a:r>
              <a:rPr lang="en-IN" dirty="0">
                <a:solidFill>
                  <a:srgbClr val="FFFF00"/>
                </a:solidFill>
              </a:rPr>
              <a:t>Step 2:</a:t>
            </a:r>
          </a:p>
          <a:p>
            <a:r>
              <a:rPr lang="en-IN" dirty="0">
                <a:solidFill>
                  <a:srgbClr val="FFFF00"/>
                </a:solidFill>
              </a:rPr>
              <a:t> Now, the amount of investment required to purchase the equipment would be divided by the amount of net annual cash inflow (computed in step 1) to find the payback period of the equipment.= 75,000/30000=2.5 years .Depreciation is a non-cash expense and has therefore been ignored while calculating the payback period of the project . According to payback method, the equipment should be purchased because the payback period of the equipment is 2.5 years which is shorter than the maximum desired payback period of 4 years.</a:t>
            </a:r>
          </a:p>
        </p:txBody>
      </p:sp>
    </p:spTree>
    <p:extLst>
      <p:ext uri="{BB962C8B-B14F-4D97-AF65-F5344CB8AC3E}">
        <p14:creationId xmlns:p14="http://schemas.microsoft.com/office/powerpoint/2010/main" xmlns="" val="936074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3AF9FACA-592A-4565-91CE-5712CEC26C82}"/>
              </a:ext>
            </a:extLst>
          </p:cNvPr>
          <p:cNvSpPr>
            <a:spLocks noGrp="1"/>
          </p:cNvSpPr>
          <p:nvPr>
            <p:ph type="dt" sz="half" idx="10"/>
          </p:nvPr>
        </p:nvSpPr>
        <p:spPr/>
        <p:txBody>
          <a:bodyPr/>
          <a:lstStyle/>
          <a:p>
            <a:fld id="{617B66E8-9465-4855-8662-6B0D06A6FF3E}" type="datetime1">
              <a:rPr lang="en-US" smtClean="0"/>
              <a:pPr/>
              <a:t>8/21/2020</a:t>
            </a:fld>
            <a:endParaRPr lang="en-US" dirty="0"/>
          </a:p>
        </p:txBody>
      </p:sp>
      <p:sp>
        <p:nvSpPr>
          <p:cNvPr id="3" name="Footer Placeholder 2">
            <a:extLst>
              <a:ext uri="{FF2B5EF4-FFF2-40B4-BE49-F238E27FC236}">
                <a16:creationId xmlns:a16="http://schemas.microsoft.com/office/drawing/2014/main" xmlns="" id="{5949ED80-AB12-4F21-BBC0-5195117A2B75}"/>
              </a:ext>
            </a:extLst>
          </p:cNvPr>
          <p:cNvSpPr>
            <a:spLocks noGrp="1"/>
          </p:cNvSpPr>
          <p:nvPr>
            <p:ph type="ftr" sz="quarter" idx="11"/>
          </p:nvPr>
        </p:nvSpPr>
        <p:spPr/>
        <p:txBody>
          <a:bodyPr/>
          <a:lstStyle/>
          <a:p>
            <a:r>
              <a:rPr lang="en-US"/>
              <a:t>ANIL PRATAP SINGH</a:t>
            </a:r>
            <a:endParaRPr lang="en-US" dirty="0"/>
          </a:p>
        </p:txBody>
      </p:sp>
      <p:sp>
        <p:nvSpPr>
          <p:cNvPr id="4" name="Slide Number Placeholder 3">
            <a:extLst>
              <a:ext uri="{FF2B5EF4-FFF2-40B4-BE49-F238E27FC236}">
                <a16:creationId xmlns:a16="http://schemas.microsoft.com/office/drawing/2014/main" xmlns="" id="{26E317C9-887E-4799-8F1C-E26CC019527F}"/>
              </a:ext>
            </a:extLst>
          </p:cNvPr>
          <p:cNvSpPr>
            <a:spLocks noGrp="1"/>
          </p:cNvSpPr>
          <p:nvPr>
            <p:ph type="sldNum" sz="quarter" idx="12"/>
          </p:nvPr>
        </p:nvSpPr>
        <p:spPr/>
        <p:txBody>
          <a:bodyPr/>
          <a:lstStyle/>
          <a:p>
            <a:fld id="{4FAB73BC-B049-4115-A692-8D63A059BFB8}" type="slidenum">
              <a:rPr lang="en-US" smtClean="0"/>
              <a:pPr/>
              <a:t>5</a:t>
            </a:fld>
            <a:endParaRPr lang="en-US" dirty="0"/>
          </a:p>
        </p:txBody>
      </p:sp>
      <p:sp>
        <p:nvSpPr>
          <p:cNvPr id="5" name="Rectangle 4">
            <a:extLst>
              <a:ext uri="{FF2B5EF4-FFF2-40B4-BE49-F238E27FC236}">
                <a16:creationId xmlns:a16="http://schemas.microsoft.com/office/drawing/2014/main" xmlns="" id="{3207B87C-9A85-4D56-9C1B-006EDC60E520}"/>
              </a:ext>
            </a:extLst>
          </p:cNvPr>
          <p:cNvSpPr/>
          <p:nvPr/>
        </p:nvSpPr>
        <p:spPr>
          <a:xfrm>
            <a:off x="226679" y="70021"/>
            <a:ext cx="11965321" cy="5693866"/>
          </a:xfrm>
          <a:prstGeom prst="rect">
            <a:avLst/>
          </a:prstGeom>
        </p:spPr>
        <p:txBody>
          <a:bodyPr wrap="square">
            <a:spAutoFit/>
          </a:bodyPr>
          <a:lstStyle/>
          <a:p>
            <a:r>
              <a:rPr lang="en-IN" sz="2800" dirty="0">
                <a:solidFill>
                  <a:srgbClr val="FFFF00"/>
                </a:solidFill>
              </a:rPr>
              <a:t>    illustration 3                        </a:t>
            </a:r>
          </a:p>
          <a:p>
            <a:r>
              <a:rPr lang="en-IN" sz="2800" dirty="0">
                <a:solidFill>
                  <a:srgbClr val="FFFF00"/>
                </a:solidFill>
              </a:rPr>
              <a:t>                The management of Health Supplement Inc. wants to reduce its labour cost by installing a new machine. Two types of machines are available in the market – machine X and machine Y. Machine X would cost Rs.72,000 where as machine Y would cost Rs60,000. Both the machines can reduce annual labour cost by Rs,12,000. Which is the best machine to purchase according to payback method ?</a:t>
            </a:r>
          </a:p>
          <a:p>
            <a:r>
              <a:rPr lang="en-IN" sz="2800" dirty="0">
                <a:solidFill>
                  <a:srgbClr val="FFFF00"/>
                </a:solidFill>
              </a:rPr>
              <a:t>Solution </a:t>
            </a:r>
          </a:p>
          <a:p>
            <a:r>
              <a:rPr lang="en-IN" sz="2800" dirty="0">
                <a:solidFill>
                  <a:srgbClr val="FFFF00"/>
                </a:solidFill>
              </a:rPr>
              <a:t>Payback period of machine X: 72,000/12,000 = 6 years Payback period of machine Y: 60,000/12,000 = 5 years. According to payback method, machine Y is more desirable than machine X because it has a shorter payback period than machine X.          </a:t>
            </a:r>
          </a:p>
        </p:txBody>
      </p:sp>
    </p:spTree>
    <p:extLst>
      <p:ext uri="{BB962C8B-B14F-4D97-AF65-F5344CB8AC3E}">
        <p14:creationId xmlns:p14="http://schemas.microsoft.com/office/powerpoint/2010/main" xmlns="" val="2879599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402F492-E327-4282-91FD-FEC3968CD1EA}"/>
              </a:ext>
            </a:extLst>
          </p:cNvPr>
          <p:cNvSpPr>
            <a:spLocks noGrp="1"/>
          </p:cNvSpPr>
          <p:nvPr>
            <p:ph type="dt" sz="half" idx="10"/>
          </p:nvPr>
        </p:nvSpPr>
        <p:spPr/>
        <p:txBody>
          <a:bodyPr/>
          <a:lstStyle/>
          <a:p>
            <a:fld id="{617B66E8-9465-4855-8662-6B0D06A6FF3E}" type="datetime1">
              <a:rPr lang="en-US" smtClean="0"/>
              <a:pPr/>
              <a:t>8/21/2020</a:t>
            </a:fld>
            <a:endParaRPr lang="en-US" dirty="0"/>
          </a:p>
        </p:txBody>
      </p:sp>
      <p:sp>
        <p:nvSpPr>
          <p:cNvPr id="3" name="Footer Placeholder 2">
            <a:extLst>
              <a:ext uri="{FF2B5EF4-FFF2-40B4-BE49-F238E27FC236}">
                <a16:creationId xmlns:a16="http://schemas.microsoft.com/office/drawing/2014/main" xmlns="" id="{5663D654-E697-4554-8396-8EEF4415A6B4}"/>
              </a:ext>
            </a:extLst>
          </p:cNvPr>
          <p:cNvSpPr>
            <a:spLocks noGrp="1"/>
          </p:cNvSpPr>
          <p:nvPr>
            <p:ph type="ftr" sz="quarter" idx="11"/>
          </p:nvPr>
        </p:nvSpPr>
        <p:spPr/>
        <p:txBody>
          <a:bodyPr/>
          <a:lstStyle/>
          <a:p>
            <a:r>
              <a:rPr lang="en-US"/>
              <a:t>ANIL PRATAP SINGH</a:t>
            </a:r>
            <a:endParaRPr lang="en-US" dirty="0"/>
          </a:p>
        </p:txBody>
      </p:sp>
      <p:sp>
        <p:nvSpPr>
          <p:cNvPr id="4" name="Slide Number Placeholder 3">
            <a:extLst>
              <a:ext uri="{FF2B5EF4-FFF2-40B4-BE49-F238E27FC236}">
                <a16:creationId xmlns:a16="http://schemas.microsoft.com/office/drawing/2014/main" xmlns="" id="{F00BE02D-6C1F-43B8-8C78-85B9DD949D13}"/>
              </a:ext>
            </a:extLst>
          </p:cNvPr>
          <p:cNvSpPr>
            <a:spLocks noGrp="1"/>
          </p:cNvSpPr>
          <p:nvPr>
            <p:ph type="sldNum" sz="quarter" idx="12"/>
          </p:nvPr>
        </p:nvSpPr>
        <p:spPr/>
        <p:txBody>
          <a:bodyPr/>
          <a:lstStyle/>
          <a:p>
            <a:fld id="{4FAB73BC-B049-4115-A692-8D63A059BFB8}" type="slidenum">
              <a:rPr lang="en-US" smtClean="0"/>
              <a:pPr/>
              <a:t>6</a:t>
            </a:fld>
            <a:endParaRPr lang="en-US" dirty="0"/>
          </a:p>
        </p:txBody>
      </p:sp>
      <p:sp>
        <p:nvSpPr>
          <p:cNvPr id="5" name="Rectangle 4">
            <a:extLst>
              <a:ext uri="{FF2B5EF4-FFF2-40B4-BE49-F238E27FC236}">
                <a16:creationId xmlns:a16="http://schemas.microsoft.com/office/drawing/2014/main" xmlns="" id="{4BBC0EF2-031C-4208-9E45-55C1B4F13DA1}"/>
              </a:ext>
            </a:extLst>
          </p:cNvPr>
          <p:cNvSpPr/>
          <p:nvPr/>
        </p:nvSpPr>
        <p:spPr>
          <a:xfrm>
            <a:off x="662609" y="70021"/>
            <a:ext cx="11529391" cy="6740307"/>
          </a:xfrm>
          <a:prstGeom prst="rect">
            <a:avLst/>
          </a:prstGeom>
        </p:spPr>
        <p:txBody>
          <a:bodyPr wrap="square">
            <a:spAutoFit/>
          </a:bodyPr>
          <a:lstStyle/>
          <a:p>
            <a:r>
              <a:rPr lang="en-IN" sz="2800" dirty="0">
                <a:solidFill>
                  <a:srgbClr val="FFFF00"/>
                </a:solidFill>
              </a:rPr>
              <a:t>                       Payback method with uneven cash flow</a:t>
            </a:r>
          </a:p>
          <a:p>
            <a:r>
              <a:rPr lang="en-IN" dirty="0">
                <a:solidFill>
                  <a:srgbClr val="FFFF00"/>
                </a:solidFill>
              </a:rPr>
              <a:t>                                                  When projects generate inconsistent or uneven cash inflow (different cash inflow in different periods), the simple formula given above cannot be used to compute payback period. In such situations, we need to compute the cumulative cash inflow and then apply the following formula:</a:t>
            </a:r>
          </a:p>
          <a:p>
            <a:r>
              <a:rPr lang="en-IN" dirty="0">
                <a:solidFill>
                  <a:srgbClr val="FFFF00"/>
                </a:solidFill>
              </a:rPr>
              <a:t>  </a:t>
            </a:r>
          </a:p>
          <a:p>
            <a:r>
              <a:rPr lang="en-IN" sz="2000" b="1" dirty="0">
                <a:solidFill>
                  <a:srgbClr val="FFFF00"/>
                </a:solidFill>
              </a:rPr>
              <a:t>Pay back period  =   Year before full recovery +  Unrecovered Cost  /  Cash inflow during the year</a:t>
            </a:r>
          </a:p>
          <a:p>
            <a:endParaRPr lang="en-IN" sz="2000" dirty="0">
              <a:solidFill>
                <a:srgbClr val="FFFF00"/>
              </a:solidFill>
            </a:endParaRPr>
          </a:p>
          <a:p>
            <a:r>
              <a:rPr lang="en-IN" sz="2000" dirty="0">
                <a:solidFill>
                  <a:srgbClr val="FF0000"/>
                </a:solidFill>
              </a:rPr>
              <a:t>E</a:t>
            </a:r>
            <a:r>
              <a:rPr lang="en-IN" dirty="0">
                <a:solidFill>
                  <a:srgbClr val="FF0000"/>
                </a:solidFill>
              </a:rPr>
              <a:t>xample</a:t>
            </a:r>
            <a:r>
              <a:rPr lang="en-IN" dirty="0">
                <a:solidFill>
                  <a:srgbClr val="FFFF00"/>
                </a:solidFill>
              </a:rPr>
              <a:t> : </a:t>
            </a:r>
            <a:r>
              <a:rPr lang="en-IN" dirty="0">
                <a:solidFill>
                  <a:srgbClr val="FF0000"/>
                </a:solidFill>
              </a:rPr>
              <a:t>4</a:t>
            </a:r>
          </a:p>
          <a:p>
            <a:r>
              <a:rPr lang="en-IN" dirty="0">
                <a:solidFill>
                  <a:srgbClr val="FFFF00"/>
                </a:solidFill>
              </a:rPr>
              <a:t>An investment of Rs.5,00,000 is expected to generate the following cash inflows in six years : Year 1: Rs.75,000Year 2: Rs.95,000Year 3: 1,25,000Year 4: Rs.1,00,000Year 5: Rs.55,000Year 6: Rs.1,00,000.</a:t>
            </a:r>
          </a:p>
          <a:p>
            <a:r>
              <a:rPr lang="en-IN" dirty="0">
                <a:solidFill>
                  <a:srgbClr val="FFFF00"/>
                </a:solidFill>
              </a:rPr>
              <a:t> Compute payback period of the investment. Should the investment be made if management wants to recover the initial investment in 4years or less ? </a:t>
            </a:r>
          </a:p>
          <a:p>
            <a:r>
              <a:rPr lang="en-IN" dirty="0">
                <a:solidFill>
                  <a:srgbClr val="FF0000"/>
                </a:solidFill>
              </a:rPr>
              <a:t>Solution</a:t>
            </a:r>
            <a:r>
              <a:rPr lang="en-IN" dirty="0">
                <a:solidFill>
                  <a:srgbClr val="FFFF00"/>
                </a:solidFill>
              </a:rPr>
              <a:t>:</a:t>
            </a:r>
          </a:p>
          <a:p>
            <a:r>
              <a:rPr lang="en-IN" dirty="0">
                <a:solidFill>
                  <a:srgbClr val="FFFF00"/>
                </a:solidFill>
              </a:rPr>
              <a:t> Because the cash inflow is uneven, above formula can be used to compute the payback period. We can compute the payback period by computing the cumulative net cash flow as follows:</a:t>
            </a:r>
          </a:p>
          <a:p>
            <a:r>
              <a:rPr lang="en-IN" b="1" dirty="0">
                <a:solidFill>
                  <a:srgbClr val="FFFF00"/>
                </a:solidFill>
              </a:rPr>
              <a:t>Pay back period  =   Year before full recovery +  Unrecovered Cost  /  Cash inflow during the year</a:t>
            </a:r>
          </a:p>
          <a:p>
            <a:r>
              <a:rPr lang="en-IN" dirty="0">
                <a:solidFill>
                  <a:srgbClr val="FFFF00"/>
                </a:solidFill>
              </a:rPr>
              <a:t>Payback period =5+50,000/1,00,000=5.5 Years*</a:t>
            </a:r>
          </a:p>
          <a:p>
            <a:r>
              <a:rPr lang="en-IN" dirty="0">
                <a:solidFill>
                  <a:srgbClr val="FFFF00"/>
                </a:solidFill>
              </a:rPr>
              <a:t>Unrecovered investment at start of 6th year:= Initial cost – Cumulative cash inflow at the end of 5th year= Rs . 5,00,000-4,50,000=50,000</a:t>
            </a:r>
          </a:p>
          <a:p>
            <a:r>
              <a:rPr lang="en-IN" dirty="0">
                <a:solidFill>
                  <a:srgbClr val="FFFF00"/>
                </a:solidFill>
              </a:rPr>
              <a:t>The payback period for this project is 5.5 years which is longer than the maximum desired payback period of the management (4years). The investment in this project is therefore not desirable.</a:t>
            </a:r>
          </a:p>
        </p:txBody>
      </p:sp>
    </p:spTree>
    <p:extLst>
      <p:ext uri="{BB962C8B-B14F-4D97-AF65-F5344CB8AC3E}">
        <p14:creationId xmlns:p14="http://schemas.microsoft.com/office/powerpoint/2010/main" xmlns="" val="4233026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97E17C-5C36-44BE-8326-BBA38EA1AD9F}"/>
              </a:ext>
            </a:extLst>
          </p:cNvPr>
          <p:cNvSpPr>
            <a:spLocks noGrp="1"/>
          </p:cNvSpPr>
          <p:nvPr>
            <p:ph type="title"/>
          </p:nvPr>
        </p:nvSpPr>
        <p:spPr>
          <a:xfrm>
            <a:off x="1202266" y="508883"/>
            <a:ext cx="9784080" cy="1400330"/>
          </a:xfrm>
        </p:spPr>
        <p:txBody>
          <a:bodyPr>
            <a:noAutofit/>
          </a:bodyPr>
          <a:lstStyle/>
          <a:p>
            <a:r>
              <a:rPr lang="en-IN" sz="2000" dirty="0">
                <a:solidFill>
                  <a:srgbClr val="FF0000"/>
                </a:solidFill>
              </a:rPr>
              <a:t>Illustration 5</a:t>
            </a:r>
            <a:r>
              <a:rPr lang="en-IN" sz="2000" dirty="0"/>
              <a:t/>
            </a:r>
            <a:br>
              <a:rPr lang="en-IN" sz="2000" dirty="0"/>
            </a:br>
            <a:r>
              <a:rPr lang="en-IN" sz="1800" cap="none" dirty="0"/>
              <a:t>The management of Harish Chandra P G college Varanasi  wants to purchase a sanitizer machine . Two types of machines are available in the market . General and Specific . General machine would cost Rs.80,000 and specific machine would cost Rs.1,00,000.Both the machines are expected to generate the following cash inflows in five years</a:t>
            </a:r>
            <a:br>
              <a:rPr lang="en-IN" sz="1800" cap="none" dirty="0"/>
            </a:br>
            <a:endParaRPr lang="en-IN" sz="1800" cap="none" dirty="0"/>
          </a:p>
        </p:txBody>
      </p:sp>
      <p:graphicFrame>
        <p:nvGraphicFramePr>
          <p:cNvPr id="7" name="Table 7">
            <a:extLst>
              <a:ext uri="{FF2B5EF4-FFF2-40B4-BE49-F238E27FC236}">
                <a16:creationId xmlns:a16="http://schemas.microsoft.com/office/drawing/2014/main" xmlns="" id="{F083549B-4F81-4141-9F37-C5255C9F1924}"/>
              </a:ext>
            </a:extLst>
          </p:cNvPr>
          <p:cNvGraphicFramePr>
            <a:graphicFrameLocks noGrp="1"/>
          </p:cNvGraphicFramePr>
          <p:nvPr>
            <p:ph idx="1"/>
            <p:extLst>
              <p:ext uri="{D42A27DB-BD31-4B8C-83A1-F6EECF244321}">
                <p14:modId xmlns:p14="http://schemas.microsoft.com/office/powerpoint/2010/main" xmlns="" val="2361950021"/>
              </p:ext>
            </p:extLst>
          </p:nvPr>
        </p:nvGraphicFramePr>
        <p:xfrm>
          <a:off x="2711142" y="2311518"/>
          <a:ext cx="5303773" cy="2494280"/>
        </p:xfrm>
        <a:graphic>
          <a:graphicData uri="http://schemas.openxmlformats.org/drawingml/2006/table">
            <a:tbl>
              <a:tblPr firstRow="1" bandRow="1">
                <a:tableStyleId>{F2DE63D5-997A-4646-A377-4702673A728D}</a:tableStyleId>
              </a:tblPr>
              <a:tblGrid>
                <a:gridCol w="1336560">
                  <a:extLst>
                    <a:ext uri="{9D8B030D-6E8A-4147-A177-3AD203B41FA5}">
                      <a16:colId xmlns:a16="http://schemas.microsoft.com/office/drawing/2014/main" xmlns="" val="2697318887"/>
                    </a:ext>
                  </a:extLst>
                </a:gridCol>
                <a:gridCol w="1899777">
                  <a:extLst>
                    <a:ext uri="{9D8B030D-6E8A-4147-A177-3AD203B41FA5}">
                      <a16:colId xmlns:a16="http://schemas.microsoft.com/office/drawing/2014/main" xmlns="" val="736952375"/>
                    </a:ext>
                  </a:extLst>
                </a:gridCol>
                <a:gridCol w="2067436">
                  <a:extLst>
                    <a:ext uri="{9D8B030D-6E8A-4147-A177-3AD203B41FA5}">
                      <a16:colId xmlns:a16="http://schemas.microsoft.com/office/drawing/2014/main" xmlns="" val="1486701810"/>
                    </a:ext>
                  </a:extLst>
                </a:gridCol>
              </a:tblGrid>
              <a:tr h="159343">
                <a:tc>
                  <a:txBody>
                    <a:bodyPr/>
                    <a:lstStyle/>
                    <a:p>
                      <a:r>
                        <a:rPr lang="en-IN" dirty="0"/>
                        <a:t>YEAR</a:t>
                      </a:r>
                    </a:p>
                  </a:txBody>
                  <a:tcPr/>
                </a:tc>
                <a:tc>
                  <a:txBody>
                    <a:bodyPr/>
                    <a:lstStyle/>
                    <a:p>
                      <a:r>
                        <a:rPr lang="en-IN" dirty="0"/>
                        <a:t>GENERAL MACHINE</a:t>
                      </a:r>
                    </a:p>
                  </a:txBody>
                  <a:tcPr/>
                </a:tc>
                <a:tc>
                  <a:txBody>
                    <a:bodyPr/>
                    <a:lstStyle/>
                    <a:p>
                      <a:r>
                        <a:rPr lang="en-IN" dirty="0"/>
                        <a:t>SPECIFIC MACHINE</a:t>
                      </a:r>
                    </a:p>
                  </a:txBody>
                  <a:tcPr/>
                </a:tc>
                <a:extLst>
                  <a:ext uri="{0D108BD9-81ED-4DB2-BD59-A6C34878D82A}">
                    <a16:rowId xmlns:a16="http://schemas.microsoft.com/office/drawing/2014/main" xmlns="" val="2845479892"/>
                  </a:ext>
                </a:extLst>
              </a:tr>
              <a:tr h="370840">
                <a:tc>
                  <a:txBody>
                    <a:bodyPr/>
                    <a:lstStyle/>
                    <a:p>
                      <a:r>
                        <a:rPr lang="en-IN" dirty="0"/>
                        <a:t>2020</a:t>
                      </a:r>
                    </a:p>
                  </a:txBody>
                  <a:tcPr/>
                </a:tc>
                <a:tc>
                  <a:txBody>
                    <a:bodyPr/>
                    <a:lstStyle/>
                    <a:p>
                      <a:r>
                        <a:rPr lang="en-IN" dirty="0"/>
                        <a:t>20000</a:t>
                      </a:r>
                    </a:p>
                  </a:txBody>
                  <a:tcPr/>
                </a:tc>
                <a:tc>
                  <a:txBody>
                    <a:bodyPr/>
                    <a:lstStyle/>
                    <a:p>
                      <a:r>
                        <a:rPr lang="en-IN" dirty="0"/>
                        <a:t>20000</a:t>
                      </a:r>
                    </a:p>
                  </a:txBody>
                  <a:tcPr/>
                </a:tc>
                <a:extLst>
                  <a:ext uri="{0D108BD9-81ED-4DB2-BD59-A6C34878D82A}">
                    <a16:rowId xmlns:a16="http://schemas.microsoft.com/office/drawing/2014/main" xmlns="" val="2409678424"/>
                  </a:ext>
                </a:extLst>
              </a:tr>
              <a:tr h="370840">
                <a:tc>
                  <a:txBody>
                    <a:bodyPr/>
                    <a:lstStyle/>
                    <a:p>
                      <a:r>
                        <a:rPr lang="en-IN" dirty="0"/>
                        <a:t>2021</a:t>
                      </a:r>
                    </a:p>
                  </a:txBody>
                  <a:tcPr/>
                </a:tc>
                <a:tc>
                  <a:txBody>
                    <a:bodyPr/>
                    <a:lstStyle/>
                    <a:p>
                      <a:r>
                        <a:rPr lang="en-IN" dirty="0"/>
                        <a:t>25000</a:t>
                      </a:r>
                    </a:p>
                  </a:txBody>
                  <a:tcPr/>
                </a:tc>
                <a:tc>
                  <a:txBody>
                    <a:bodyPr/>
                    <a:lstStyle/>
                    <a:p>
                      <a:r>
                        <a:rPr lang="en-IN" dirty="0"/>
                        <a:t>30000</a:t>
                      </a:r>
                    </a:p>
                  </a:txBody>
                  <a:tcPr/>
                </a:tc>
                <a:extLst>
                  <a:ext uri="{0D108BD9-81ED-4DB2-BD59-A6C34878D82A}">
                    <a16:rowId xmlns:a16="http://schemas.microsoft.com/office/drawing/2014/main" xmlns="" val="1573153928"/>
                  </a:ext>
                </a:extLst>
              </a:tr>
              <a:tr h="370840">
                <a:tc>
                  <a:txBody>
                    <a:bodyPr/>
                    <a:lstStyle/>
                    <a:p>
                      <a:r>
                        <a:rPr lang="en-IN" dirty="0"/>
                        <a:t>2022</a:t>
                      </a:r>
                    </a:p>
                  </a:txBody>
                  <a:tcPr/>
                </a:tc>
                <a:tc>
                  <a:txBody>
                    <a:bodyPr/>
                    <a:lstStyle/>
                    <a:p>
                      <a:r>
                        <a:rPr lang="en-IN" dirty="0"/>
                        <a:t>30000</a:t>
                      </a:r>
                    </a:p>
                  </a:txBody>
                  <a:tcPr/>
                </a:tc>
                <a:tc>
                  <a:txBody>
                    <a:bodyPr/>
                    <a:lstStyle/>
                    <a:p>
                      <a:r>
                        <a:rPr lang="en-IN" dirty="0"/>
                        <a:t>25000</a:t>
                      </a:r>
                    </a:p>
                  </a:txBody>
                  <a:tcPr/>
                </a:tc>
                <a:extLst>
                  <a:ext uri="{0D108BD9-81ED-4DB2-BD59-A6C34878D82A}">
                    <a16:rowId xmlns:a16="http://schemas.microsoft.com/office/drawing/2014/main" xmlns="" val="4070351510"/>
                  </a:ext>
                </a:extLst>
              </a:tr>
              <a:tr h="370840">
                <a:tc>
                  <a:txBody>
                    <a:bodyPr/>
                    <a:lstStyle/>
                    <a:p>
                      <a:r>
                        <a:rPr lang="en-IN" dirty="0"/>
                        <a:t>2023</a:t>
                      </a:r>
                    </a:p>
                  </a:txBody>
                  <a:tcPr/>
                </a:tc>
                <a:tc>
                  <a:txBody>
                    <a:bodyPr/>
                    <a:lstStyle/>
                    <a:p>
                      <a:r>
                        <a:rPr lang="en-IN" dirty="0"/>
                        <a:t>20000</a:t>
                      </a:r>
                    </a:p>
                  </a:txBody>
                  <a:tcPr/>
                </a:tc>
                <a:tc>
                  <a:txBody>
                    <a:bodyPr/>
                    <a:lstStyle/>
                    <a:p>
                      <a:r>
                        <a:rPr lang="en-IN" dirty="0"/>
                        <a:t>25000</a:t>
                      </a:r>
                    </a:p>
                  </a:txBody>
                  <a:tcPr/>
                </a:tc>
                <a:extLst>
                  <a:ext uri="{0D108BD9-81ED-4DB2-BD59-A6C34878D82A}">
                    <a16:rowId xmlns:a16="http://schemas.microsoft.com/office/drawing/2014/main" xmlns="" val="1489403624"/>
                  </a:ext>
                </a:extLst>
              </a:tr>
              <a:tr h="370840">
                <a:tc>
                  <a:txBody>
                    <a:bodyPr/>
                    <a:lstStyle/>
                    <a:p>
                      <a:r>
                        <a:rPr lang="en-IN" dirty="0"/>
                        <a:t>2024</a:t>
                      </a:r>
                    </a:p>
                  </a:txBody>
                  <a:tcPr/>
                </a:tc>
                <a:tc>
                  <a:txBody>
                    <a:bodyPr/>
                    <a:lstStyle/>
                    <a:p>
                      <a:r>
                        <a:rPr lang="en-IN" dirty="0"/>
                        <a:t>25000</a:t>
                      </a:r>
                    </a:p>
                  </a:txBody>
                  <a:tcPr/>
                </a:tc>
                <a:tc>
                  <a:txBody>
                    <a:bodyPr/>
                    <a:lstStyle/>
                    <a:p>
                      <a:r>
                        <a:rPr lang="en-IN" dirty="0"/>
                        <a:t>30000</a:t>
                      </a:r>
                    </a:p>
                  </a:txBody>
                  <a:tcPr/>
                </a:tc>
                <a:extLst>
                  <a:ext uri="{0D108BD9-81ED-4DB2-BD59-A6C34878D82A}">
                    <a16:rowId xmlns:a16="http://schemas.microsoft.com/office/drawing/2014/main" xmlns="" val="3532999476"/>
                  </a:ext>
                </a:extLst>
              </a:tr>
            </a:tbl>
          </a:graphicData>
        </a:graphic>
      </p:graphicFrame>
      <p:sp>
        <p:nvSpPr>
          <p:cNvPr id="4" name="Date Placeholder 3">
            <a:extLst>
              <a:ext uri="{FF2B5EF4-FFF2-40B4-BE49-F238E27FC236}">
                <a16:creationId xmlns:a16="http://schemas.microsoft.com/office/drawing/2014/main" xmlns="" id="{98843338-502D-4250-A8C0-14BB5018A568}"/>
              </a:ext>
            </a:extLst>
          </p:cNvPr>
          <p:cNvSpPr>
            <a:spLocks noGrp="1"/>
          </p:cNvSpPr>
          <p:nvPr>
            <p:ph type="dt" sz="half" idx="10"/>
          </p:nvPr>
        </p:nvSpPr>
        <p:spPr/>
        <p:txBody>
          <a:bodyPr/>
          <a:lstStyle/>
          <a:p>
            <a:fld id="{96F09334-7F60-4650-A7D0-2EFFAB31C53B}" type="datetime1">
              <a:rPr lang="en-US" smtClean="0"/>
              <a:pPr/>
              <a:t>8/21/2020</a:t>
            </a:fld>
            <a:endParaRPr lang="en-US" dirty="0"/>
          </a:p>
        </p:txBody>
      </p:sp>
      <p:sp>
        <p:nvSpPr>
          <p:cNvPr id="5" name="Footer Placeholder 4">
            <a:extLst>
              <a:ext uri="{FF2B5EF4-FFF2-40B4-BE49-F238E27FC236}">
                <a16:creationId xmlns:a16="http://schemas.microsoft.com/office/drawing/2014/main" xmlns="" id="{A22A809A-FD2C-43DF-B88B-720FD36DFFE5}"/>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BA784F1F-1FB5-42A0-92E8-CE82106C26DC}"/>
              </a:ext>
            </a:extLst>
          </p:cNvPr>
          <p:cNvSpPr>
            <a:spLocks noGrp="1"/>
          </p:cNvSpPr>
          <p:nvPr>
            <p:ph type="sldNum" sz="quarter" idx="12"/>
          </p:nvPr>
        </p:nvSpPr>
        <p:spPr/>
        <p:txBody>
          <a:bodyPr/>
          <a:lstStyle/>
          <a:p>
            <a:fld id="{4FAB73BC-B049-4115-A692-8D63A059BFB8}" type="slidenum">
              <a:rPr lang="en-US" smtClean="0"/>
              <a:pPr/>
              <a:t>7</a:t>
            </a:fld>
            <a:endParaRPr lang="en-US" dirty="0"/>
          </a:p>
        </p:txBody>
      </p:sp>
      <p:sp>
        <p:nvSpPr>
          <p:cNvPr id="9" name="TextBox 8">
            <a:extLst>
              <a:ext uri="{FF2B5EF4-FFF2-40B4-BE49-F238E27FC236}">
                <a16:creationId xmlns:a16="http://schemas.microsoft.com/office/drawing/2014/main" xmlns="" id="{15E57DE2-A1E4-4860-B585-2C40041071F2}"/>
              </a:ext>
            </a:extLst>
          </p:cNvPr>
          <p:cNvSpPr txBox="1"/>
          <p:nvPr/>
        </p:nvSpPr>
        <p:spPr>
          <a:xfrm>
            <a:off x="1094200" y="5208104"/>
            <a:ext cx="9149812" cy="954107"/>
          </a:xfrm>
          <a:prstGeom prst="rect">
            <a:avLst/>
          </a:prstGeom>
          <a:noFill/>
        </p:spPr>
        <p:txBody>
          <a:bodyPr wrap="none" rtlCol="0">
            <a:spAutoFit/>
          </a:bodyPr>
          <a:lstStyle/>
          <a:p>
            <a:r>
              <a:rPr lang="en-IN" sz="2800" dirty="0"/>
              <a:t>Which is the best machine to purchase according to pay back</a:t>
            </a:r>
          </a:p>
          <a:p>
            <a:r>
              <a:rPr lang="en-IN" sz="2800" dirty="0"/>
              <a:t> period method.</a:t>
            </a:r>
          </a:p>
        </p:txBody>
      </p:sp>
    </p:spTree>
    <p:extLst>
      <p:ext uri="{BB962C8B-B14F-4D97-AF65-F5344CB8AC3E}">
        <p14:creationId xmlns:p14="http://schemas.microsoft.com/office/powerpoint/2010/main" xmlns="" val="3424908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DB10A86-7FAE-4CC9-9912-CEAAFD31D764}"/>
              </a:ext>
            </a:extLst>
          </p:cNvPr>
          <p:cNvSpPr>
            <a:spLocks noGrp="1"/>
          </p:cNvSpPr>
          <p:nvPr>
            <p:ph type="dt" sz="half" idx="10"/>
          </p:nvPr>
        </p:nvSpPr>
        <p:spPr/>
        <p:txBody>
          <a:bodyPr/>
          <a:lstStyle/>
          <a:p>
            <a:fld id="{617B66E8-9465-4855-8662-6B0D06A6FF3E}" type="datetime1">
              <a:rPr lang="en-US" smtClean="0"/>
              <a:pPr/>
              <a:t>8/21/2020</a:t>
            </a:fld>
            <a:endParaRPr lang="en-US" dirty="0"/>
          </a:p>
        </p:txBody>
      </p:sp>
      <p:sp>
        <p:nvSpPr>
          <p:cNvPr id="3" name="Footer Placeholder 2">
            <a:extLst>
              <a:ext uri="{FF2B5EF4-FFF2-40B4-BE49-F238E27FC236}">
                <a16:creationId xmlns:a16="http://schemas.microsoft.com/office/drawing/2014/main" xmlns="" id="{B4BE9C6C-8A95-475E-A8BA-89888D69F8FB}"/>
              </a:ext>
            </a:extLst>
          </p:cNvPr>
          <p:cNvSpPr>
            <a:spLocks noGrp="1"/>
          </p:cNvSpPr>
          <p:nvPr>
            <p:ph type="ftr" sz="quarter" idx="11"/>
          </p:nvPr>
        </p:nvSpPr>
        <p:spPr/>
        <p:txBody>
          <a:bodyPr/>
          <a:lstStyle/>
          <a:p>
            <a:r>
              <a:rPr lang="en-US"/>
              <a:t>ANIL PRATAP SINGH</a:t>
            </a:r>
            <a:endParaRPr lang="en-US" dirty="0"/>
          </a:p>
        </p:txBody>
      </p:sp>
      <p:sp>
        <p:nvSpPr>
          <p:cNvPr id="4" name="Slide Number Placeholder 3">
            <a:extLst>
              <a:ext uri="{FF2B5EF4-FFF2-40B4-BE49-F238E27FC236}">
                <a16:creationId xmlns:a16="http://schemas.microsoft.com/office/drawing/2014/main" xmlns="" id="{5271A312-45D7-464D-959E-52B4DEA41AA4}"/>
              </a:ext>
            </a:extLst>
          </p:cNvPr>
          <p:cNvSpPr>
            <a:spLocks noGrp="1"/>
          </p:cNvSpPr>
          <p:nvPr>
            <p:ph type="sldNum" sz="quarter" idx="12"/>
          </p:nvPr>
        </p:nvSpPr>
        <p:spPr/>
        <p:txBody>
          <a:bodyPr/>
          <a:lstStyle/>
          <a:p>
            <a:fld id="{4FAB73BC-B049-4115-A692-8D63A059BFB8}" type="slidenum">
              <a:rPr lang="en-US" smtClean="0"/>
              <a:pPr/>
              <a:t>8</a:t>
            </a:fld>
            <a:endParaRPr lang="en-US" dirty="0"/>
          </a:p>
        </p:txBody>
      </p:sp>
      <p:graphicFrame>
        <p:nvGraphicFramePr>
          <p:cNvPr id="5" name="Table 5">
            <a:extLst>
              <a:ext uri="{FF2B5EF4-FFF2-40B4-BE49-F238E27FC236}">
                <a16:creationId xmlns:a16="http://schemas.microsoft.com/office/drawing/2014/main" xmlns="" id="{492E20FC-225B-447E-9DB4-32E64CC68B32}"/>
              </a:ext>
            </a:extLst>
          </p:cNvPr>
          <p:cNvGraphicFramePr>
            <a:graphicFrameLocks noGrp="1"/>
          </p:cNvGraphicFramePr>
          <p:nvPr>
            <p:extLst>
              <p:ext uri="{D42A27DB-BD31-4B8C-83A1-F6EECF244321}">
                <p14:modId xmlns:p14="http://schemas.microsoft.com/office/powerpoint/2010/main" xmlns="" val="2154956230"/>
              </p:ext>
            </p:extLst>
          </p:nvPr>
        </p:nvGraphicFramePr>
        <p:xfrm>
          <a:off x="2141993" y="1162161"/>
          <a:ext cx="8128000" cy="3317240"/>
        </p:xfrm>
        <a:graphic>
          <a:graphicData uri="http://schemas.openxmlformats.org/drawingml/2006/table">
            <a:tbl>
              <a:tblPr firstRow="1" bandRow="1">
                <a:tableStyleId>{F2DE63D5-997A-4646-A377-4702673A728D}</a:tableStyleId>
              </a:tblPr>
              <a:tblGrid>
                <a:gridCol w="1625600">
                  <a:extLst>
                    <a:ext uri="{9D8B030D-6E8A-4147-A177-3AD203B41FA5}">
                      <a16:colId xmlns:a16="http://schemas.microsoft.com/office/drawing/2014/main" xmlns="" val="312027210"/>
                    </a:ext>
                  </a:extLst>
                </a:gridCol>
                <a:gridCol w="1566407">
                  <a:extLst>
                    <a:ext uri="{9D8B030D-6E8A-4147-A177-3AD203B41FA5}">
                      <a16:colId xmlns:a16="http://schemas.microsoft.com/office/drawing/2014/main" xmlns="" val="1006765981"/>
                    </a:ext>
                  </a:extLst>
                </a:gridCol>
                <a:gridCol w="1684793">
                  <a:extLst>
                    <a:ext uri="{9D8B030D-6E8A-4147-A177-3AD203B41FA5}">
                      <a16:colId xmlns:a16="http://schemas.microsoft.com/office/drawing/2014/main" xmlns="" val="2850600958"/>
                    </a:ext>
                  </a:extLst>
                </a:gridCol>
                <a:gridCol w="1625600">
                  <a:extLst>
                    <a:ext uri="{9D8B030D-6E8A-4147-A177-3AD203B41FA5}">
                      <a16:colId xmlns:a16="http://schemas.microsoft.com/office/drawing/2014/main" xmlns="" val="2392222126"/>
                    </a:ext>
                  </a:extLst>
                </a:gridCol>
                <a:gridCol w="1625600">
                  <a:extLst>
                    <a:ext uri="{9D8B030D-6E8A-4147-A177-3AD203B41FA5}">
                      <a16:colId xmlns:a16="http://schemas.microsoft.com/office/drawing/2014/main" xmlns="" val="2103456712"/>
                    </a:ext>
                  </a:extLst>
                </a:gridCol>
              </a:tblGrid>
              <a:tr h="370840">
                <a:tc>
                  <a:txBody>
                    <a:bodyPr/>
                    <a:lstStyle/>
                    <a:p>
                      <a:r>
                        <a:rPr lang="en-IN" dirty="0"/>
                        <a:t>YEAR</a:t>
                      </a:r>
                    </a:p>
                  </a:txBody>
                  <a:tcPr/>
                </a:tc>
                <a:tc>
                  <a:txBody>
                    <a:bodyPr/>
                    <a:lstStyle/>
                    <a:p>
                      <a:r>
                        <a:rPr lang="en-IN" dirty="0"/>
                        <a:t>GENERAL MACHINE</a:t>
                      </a:r>
                    </a:p>
                  </a:txBody>
                  <a:tcPr/>
                </a:tc>
                <a:tc>
                  <a:txBody>
                    <a:bodyPr/>
                    <a:lstStyle/>
                    <a:p>
                      <a:r>
                        <a:rPr lang="en-IN" dirty="0"/>
                        <a:t>SPECIFIC MACHINE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Cumulative inflow general machine</a:t>
                      </a:r>
                    </a:p>
                    <a:p>
                      <a:endParaRPr lang="en-IN"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Cumulative inflow specific machine</a:t>
                      </a:r>
                    </a:p>
                    <a:p>
                      <a:endParaRPr lang="en-IN" dirty="0"/>
                    </a:p>
                  </a:txBody>
                  <a:tcPr/>
                </a:tc>
                <a:extLst>
                  <a:ext uri="{0D108BD9-81ED-4DB2-BD59-A6C34878D82A}">
                    <a16:rowId xmlns:a16="http://schemas.microsoft.com/office/drawing/2014/main" xmlns="" val="3909090760"/>
                  </a:ext>
                </a:extLst>
              </a:tr>
              <a:tr h="370840">
                <a:tc>
                  <a:txBody>
                    <a:bodyPr/>
                    <a:lstStyle/>
                    <a:p>
                      <a:r>
                        <a:rPr lang="en-IN" dirty="0"/>
                        <a:t>2020</a:t>
                      </a:r>
                    </a:p>
                  </a:txBody>
                  <a:tcPr/>
                </a:tc>
                <a:tc>
                  <a:txBody>
                    <a:bodyPr/>
                    <a:lstStyle/>
                    <a:p>
                      <a:r>
                        <a:rPr lang="en-IN" dirty="0"/>
                        <a:t>20000</a:t>
                      </a:r>
                    </a:p>
                  </a:txBody>
                  <a:tcPr/>
                </a:tc>
                <a:tc>
                  <a:txBody>
                    <a:bodyPr/>
                    <a:lstStyle/>
                    <a:p>
                      <a:r>
                        <a:rPr lang="en-IN" dirty="0"/>
                        <a:t>20000</a:t>
                      </a:r>
                    </a:p>
                  </a:txBody>
                  <a:tcPr/>
                </a:tc>
                <a:tc>
                  <a:txBody>
                    <a:bodyPr/>
                    <a:lstStyle/>
                    <a:p>
                      <a:r>
                        <a:rPr lang="en-IN" dirty="0"/>
                        <a:t>20000</a:t>
                      </a:r>
                    </a:p>
                  </a:txBody>
                  <a:tcPr/>
                </a:tc>
                <a:tc>
                  <a:txBody>
                    <a:bodyPr/>
                    <a:lstStyle/>
                    <a:p>
                      <a:r>
                        <a:rPr lang="en-IN" dirty="0"/>
                        <a:t>20000</a:t>
                      </a:r>
                    </a:p>
                  </a:txBody>
                  <a:tcPr/>
                </a:tc>
                <a:extLst>
                  <a:ext uri="{0D108BD9-81ED-4DB2-BD59-A6C34878D82A}">
                    <a16:rowId xmlns:a16="http://schemas.microsoft.com/office/drawing/2014/main" xmlns="" val="3756991352"/>
                  </a:ext>
                </a:extLst>
              </a:tr>
              <a:tr h="370840">
                <a:tc>
                  <a:txBody>
                    <a:bodyPr/>
                    <a:lstStyle/>
                    <a:p>
                      <a:r>
                        <a:rPr lang="en-IN" dirty="0"/>
                        <a:t>2021</a:t>
                      </a:r>
                    </a:p>
                  </a:txBody>
                  <a:tcPr/>
                </a:tc>
                <a:tc>
                  <a:txBody>
                    <a:bodyPr/>
                    <a:lstStyle/>
                    <a:p>
                      <a:r>
                        <a:rPr lang="en-IN" dirty="0"/>
                        <a:t>25000</a:t>
                      </a:r>
                    </a:p>
                  </a:txBody>
                  <a:tcPr/>
                </a:tc>
                <a:tc>
                  <a:txBody>
                    <a:bodyPr/>
                    <a:lstStyle/>
                    <a:p>
                      <a:r>
                        <a:rPr lang="en-IN" dirty="0"/>
                        <a:t>30000</a:t>
                      </a:r>
                    </a:p>
                  </a:txBody>
                  <a:tcPr/>
                </a:tc>
                <a:tc>
                  <a:txBody>
                    <a:bodyPr/>
                    <a:lstStyle/>
                    <a:p>
                      <a:r>
                        <a:rPr lang="en-IN" dirty="0"/>
                        <a:t>45000</a:t>
                      </a:r>
                    </a:p>
                  </a:txBody>
                  <a:tcPr/>
                </a:tc>
                <a:tc>
                  <a:txBody>
                    <a:bodyPr/>
                    <a:lstStyle/>
                    <a:p>
                      <a:r>
                        <a:rPr lang="en-IN" dirty="0"/>
                        <a:t>50000</a:t>
                      </a:r>
                    </a:p>
                  </a:txBody>
                  <a:tcPr/>
                </a:tc>
                <a:extLst>
                  <a:ext uri="{0D108BD9-81ED-4DB2-BD59-A6C34878D82A}">
                    <a16:rowId xmlns:a16="http://schemas.microsoft.com/office/drawing/2014/main" xmlns="" val="1708408864"/>
                  </a:ext>
                </a:extLst>
              </a:tr>
              <a:tr h="370840">
                <a:tc>
                  <a:txBody>
                    <a:bodyPr/>
                    <a:lstStyle/>
                    <a:p>
                      <a:r>
                        <a:rPr lang="en-IN" dirty="0"/>
                        <a:t>2022</a:t>
                      </a:r>
                    </a:p>
                  </a:txBody>
                  <a:tcPr/>
                </a:tc>
                <a:tc>
                  <a:txBody>
                    <a:bodyPr/>
                    <a:lstStyle/>
                    <a:p>
                      <a:r>
                        <a:rPr lang="en-IN" dirty="0"/>
                        <a:t>30000</a:t>
                      </a:r>
                    </a:p>
                  </a:txBody>
                  <a:tcPr/>
                </a:tc>
                <a:tc>
                  <a:txBody>
                    <a:bodyPr/>
                    <a:lstStyle/>
                    <a:p>
                      <a:r>
                        <a:rPr lang="en-IN" dirty="0"/>
                        <a:t>25000</a:t>
                      </a:r>
                    </a:p>
                  </a:txBody>
                  <a:tcPr/>
                </a:tc>
                <a:tc>
                  <a:txBody>
                    <a:bodyPr/>
                    <a:lstStyle/>
                    <a:p>
                      <a:r>
                        <a:rPr lang="en-IN" dirty="0"/>
                        <a:t>75000</a:t>
                      </a:r>
                    </a:p>
                  </a:txBody>
                  <a:tcPr/>
                </a:tc>
                <a:tc>
                  <a:txBody>
                    <a:bodyPr/>
                    <a:lstStyle/>
                    <a:p>
                      <a:r>
                        <a:rPr lang="en-IN" dirty="0"/>
                        <a:t>75000</a:t>
                      </a:r>
                    </a:p>
                  </a:txBody>
                  <a:tcPr/>
                </a:tc>
                <a:extLst>
                  <a:ext uri="{0D108BD9-81ED-4DB2-BD59-A6C34878D82A}">
                    <a16:rowId xmlns:a16="http://schemas.microsoft.com/office/drawing/2014/main" xmlns="" val="1967127119"/>
                  </a:ext>
                </a:extLst>
              </a:tr>
              <a:tr h="370840">
                <a:tc>
                  <a:txBody>
                    <a:bodyPr/>
                    <a:lstStyle/>
                    <a:p>
                      <a:r>
                        <a:rPr lang="en-IN" dirty="0"/>
                        <a:t>2023</a:t>
                      </a:r>
                    </a:p>
                  </a:txBody>
                  <a:tcPr/>
                </a:tc>
                <a:tc>
                  <a:txBody>
                    <a:bodyPr/>
                    <a:lstStyle/>
                    <a:p>
                      <a:r>
                        <a:rPr lang="en-IN" dirty="0"/>
                        <a:t>20000</a:t>
                      </a:r>
                    </a:p>
                  </a:txBody>
                  <a:tcPr/>
                </a:tc>
                <a:tc>
                  <a:txBody>
                    <a:bodyPr/>
                    <a:lstStyle/>
                    <a:p>
                      <a:r>
                        <a:rPr lang="en-IN" dirty="0"/>
                        <a:t>25000</a:t>
                      </a:r>
                    </a:p>
                  </a:txBody>
                  <a:tcPr/>
                </a:tc>
                <a:tc>
                  <a:txBody>
                    <a:bodyPr/>
                    <a:lstStyle/>
                    <a:p>
                      <a:r>
                        <a:rPr lang="en-IN" dirty="0"/>
                        <a:t>95000</a:t>
                      </a:r>
                    </a:p>
                  </a:txBody>
                  <a:tcPr/>
                </a:tc>
                <a:tc>
                  <a:txBody>
                    <a:bodyPr/>
                    <a:lstStyle/>
                    <a:p>
                      <a:r>
                        <a:rPr lang="en-IN" dirty="0"/>
                        <a:t>100000</a:t>
                      </a:r>
                    </a:p>
                  </a:txBody>
                  <a:tcPr/>
                </a:tc>
                <a:extLst>
                  <a:ext uri="{0D108BD9-81ED-4DB2-BD59-A6C34878D82A}">
                    <a16:rowId xmlns:a16="http://schemas.microsoft.com/office/drawing/2014/main" xmlns="" val="232501577"/>
                  </a:ext>
                </a:extLst>
              </a:tr>
              <a:tr h="370840">
                <a:tc>
                  <a:txBody>
                    <a:bodyPr/>
                    <a:lstStyle/>
                    <a:p>
                      <a:r>
                        <a:rPr lang="en-IN" dirty="0"/>
                        <a:t>2024</a:t>
                      </a:r>
                    </a:p>
                  </a:txBody>
                  <a:tcPr/>
                </a:tc>
                <a:tc>
                  <a:txBody>
                    <a:bodyPr/>
                    <a:lstStyle/>
                    <a:p>
                      <a:r>
                        <a:rPr lang="en-IN" dirty="0"/>
                        <a:t>25000</a:t>
                      </a:r>
                    </a:p>
                  </a:txBody>
                  <a:tcPr/>
                </a:tc>
                <a:tc>
                  <a:txBody>
                    <a:bodyPr/>
                    <a:lstStyle/>
                    <a:p>
                      <a:r>
                        <a:rPr lang="en-IN" dirty="0"/>
                        <a:t>30000</a:t>
                      </a:r>
                    </a:p>
                  </a:txBody>
                  <a:tcPr/>
                </a:tc>
                <a:tc>
                  <a:txBody>
                    <a:bodyPr/>
                    <a:lstStyle/>
                    <a:p>
                      <a:r>
                        <a:rPr lang="en-IN" dirty="0"/>
                        <a:t>120000</a:t>
                      </a:r>
                    </a:p>
                  </a:txBody>
                  <a:tcPr/>
                </a:tc>
                <a:tc>
                  <a:txBody>
                    <a:bodyPr/>
                    <a:lstStyle/>
                    <a:p>
                      <a:r>
                        <a:rPr lang="en-IN" dirty="0"/>
                        <a:t>130000</a:t>
                      </a:r>
                    </a:p>
                  </a:txBody>
                  <a:tcPr/>
                </a:tc>
                <a:extLst>
                  <a:ext uri="{0D108BD9-81ED-4DB2-BD59-A6C34878D82A}">
                    <a16:rowId xmlns:a16="http://schemas.microsoft.com/office/drawing/2014/main" xmlns="" val="2083815510"/>
                  </a:ext>
                </a:extLst>
              </a:tr>
            </a:tbl>
          </a:graphicData>
        </a:graphic>
      </p:graphicFrame>
      <p:sp>
        <p:nvSpPr>
          <p:cNvPr id="7" name="TextBox 6">
            <a:extLst>
              <a:ext uri="{FF2B5EF4-FFF2-40B4-BE49-F238E27FC236}">
                <a16:creationId xmlns:a16="http://schemas.microsoft.com/office/drawing/2014/main" xmlns="" id="{B3B3B104-4F71-47D4-B5A6-B45A16EAF7E5}"/>
              </a:ext>
            </a:extLst>
          </p:cNvPr>
          <p:cNvSpPr txBox="1"/>
          <p:nvPr/>
        </p:nvSpPr>
        <p:spPr>
          <a:xfrm>
            <a:off x="3158656" y="411681"/>
            <a:ext cx="6094674" cy="707886"/>
          </a:xfrm>
          <a:prstGeom prst="rect">
            <a:avLst/>
          </a:prstGeom>
          <a:noFill/>
        </p:spPr>
        <p:txBody>
          <a:bodyPr wrap="square">
            <a:spAutoFit/>
          </a:bodyPr>
          <a:lstStyle/>
          <a:p>
            <a:r>
              <a:rPr lang="en-IN" sz="4000" b="1" dirty="0">
                <a:solidFill>
                  <a:srgbClr val="FFFF00"/>
                </a:solidFill>
              </a:rPr>
              <a:t>Solution</a:t>
            </a:r>
            <a:endParaRPr lang="en-IN" sz="4000" dirty="0"/>
          </a:p>
        </p:txBody>
      </p:sp>
      <p:sp>
        <p:nvSpPr>
          <p:cNvPr id="9" name="TextBox 8">
            <a:extLst>
              <a:ext uri="{FF2B5EF4-FFF2-40B4-BE49-F238E27FC236}">
                <a16:creationId xmlns:a16="http://schemas.microsoft.com/office/drawing/2014/main" xmlns="" id="{FFA2EA82-A55D-469B-A39A-1F27D8EE1615}"/>
              </a:ext>
            </a:extLst>
          </p:cNvPr>
          <p:cNvSpPr txBox="1"/>
          <p:nvPr/>
        </p:nvSpPr>
        <p:spPr>
          <a:xfrm>
            <a:off x="2443039" y="4661264"/>
            <a:ext cx="7826954" cy="369332"/>
          </a:xfrm>
          <a:prstGeom prst="rect">
            <a:avLst/>
          </a:prstGeom>
          <a:noFill/>
        </p:spPr>
        <p:txBody>
          <a:bodyPr wrap="square">
            <a:spAutoFit/>
          </a:bodyPr>
          <a:lstStyle/>
          <a:p>
            <a:r>
              <a:rPr lang="en-IN" sz="1800" dirty="0">
                <a:solidFill>
                  <a:srgbClr val="FFFF00"/>
                </a:solidFill>
              </a:rPr>
              <a:t>Pay back period of general machine=3+5000/20000=  3.25 years</a:t>
            </a:r>
          </a:p>
        </p:txBody>
      </p:sp>
      <p:sp>
        <p:nvSpPr>
          <p:cNvPr id="15" name="TextBox 14">
            <a:extLst>
              <a:ext uri="{FF2B5EF4-FFF2-40B4-BE49-F238E27FC236}">
                <a16:creationId xmlns:a16="http://schemas.microsoft.com/office/drawing/2014/main" xmlns="" id="{1082BEAA-415F-40B0-9934-CF88C35C96BC}"/>
              </a:ext>
            </a:extLst>
          </p:cNvPr>
          <p:cNvSpPr txBox="1"/>
          <p:nvPr/>
        </p:nvSpPr>
        <p:spPr>
          <a:xfrm>
            <a:off x="2371477" y="5522989"/>
            <a:ext cx="7583556" cy="923330"/>
          </a:xfrm>
          <a:prstGeom prst="rect">
            <a:avLst/>
          </a:prstGeom>
          <a:noFill/>
        </p:spPr>
        <p:txBody>
          <a:bodyPr wrap="square">
            <a:spAutoFit/>
          </a:bodyPr>
          <a:lstStyle/>
          <a:p>
            <a:r>
              <a:rPr lang="en-IN" sz="1800" dirty="0">
                <a:solidFill>
                  <a:srgbClr val="FFFF00"/>
                </a:solidFill>
              </a:rPr>
              <a:t>According to pay back period method general machine is more desirable than  specific machine because it has a shorter  pay back period than specific machine</a:t>
            </a:r>
            <a:r>
              <a:rPr lang="en-IN" dirty="0"/>
              <a:t>.</a:t>
            </a:r>
          </a:p>
        </p:txBody>
      </p:sp>
      <p:sp>
        <p:nvSpPr>
          <p:cNvPr id="17" name="TextBox 16">
            <a:extLst>
              <a:ext uri="{FF2B5EF4-FFF2-40B4-BE49-F238E27FC236}">
                <a16:creationId xmlns:a16="http://schemas.microsoft.com/office/drawing/2014/main" xmlns="" id="{4696E29D-44BD-40F7-82AC-C3DDF3311FBB}"/>
              </a:ext>
            </a:extLst>
          </p:cNvPr>
          <p:cNvSpPr txBox="1"/>
          <p:nvPr/>
        </p:nvSpPr>
        <p:spPr>
          <a:xfrm>
            <a:off x="2443039" y="5122929"/>
            <a:ext cx="6094674" cy="369332"/>
          </a:xfrm>
          <a:prstGeom prst="rect">
            <a:avLst/>
          </a:prstGeom>
          <a:noFill/>
        </p:spPr>
        <p:txBody>
          <a:bodyPr wrap="square">
            <a:spAutoFit/>
          </a:bodyPr>
          <a:lstStyle/>
          <a:p>
            <a:r>
              <a:rPr lang="en-IN" sz="1800" dirty="0">
                <a:solidFill>
                  <a:srgbClr val="FFFF00"/>
                </a:solidFill>
              </a:rPr>
              <a:t>Pay back period of specific machine  =  4 years</a:t>
            </a:r>
          </a:p>
        </p:txBody>
      </p:sp>
    </p:spTree>
    <p:extLst>
      <p:ext uri="{BB962C8B-B14F-4D97-AF65-F5344CB8AC3E}">
        <p14:creationId xmlns:p14="http://schemas.microsoft.com/office/powerpoint/2010/main" xmlns="" val="821188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94B24F-0791-4503-BEEE-868145B79FC8}"/>
              </a:ext>
            </a:extLst>
          </p:cNvPr>
          <p:cNvSpPr>
            <a:spLocks noGrp="1"/>
          </p:cNvSpPr>
          <p:nvPr>
            <p:ph type="ctrTitle"/>
          </p:nvPr>
        </p:nvSpPr>
        <p:spPr>
          <a:xfrm>
            <a:off x="365759" y="2194560"/>
            <a:ext cx="11471565" cy="1711152"/>
          </a:xfrm>
        </p:spPr>
        <p:txBody>
          <a:bodyPr>
            <a:normAutofit fontScale="90000"/>
          </a:bodyPr>
          <a:lstStyle/>
          <a:p>
            <a:r>
              <a:rPr lang="en-IN" dirty="0">
                <a:solidFill>
                  <a:srgbClr val="FF0000"/>
                </a:solidFill>
              </a:rPr>
              <a:t>Numerical problems &amp; solutions on Net</a:t>
            </a:r>
            <a:r>
              <a:rPr lang="en-IN" dirty="0"/>
              <a:t> </a:t>
            </a:r>
            <a:r>
              <a:rPr lang="en-IN" dirty="0">
                <a:solidFill>
                  <a:srgbClr val="FF0000"/>
                </a:solidFill>
              </a:rPr>
              <a:t>present</a:t>
            </a:r>
            <a:r>
              <a:rPr lang="en-IN" dirty="0"/>
              <a:t> </a:t>
            </a:r>
            <a:r>
              <a:rPr lang="en-IN" dirty="0">
                <a:solidFill>
                  <a:srgbClr val="FF0000"/>
                </a:solidFill>
              </a:rPr>
              <a:t>value</a:t>
            </a:r>
            <a:r>
              <a:rPr lang="en-IN" dirty="0"/>
              <a:t> </a:t>
            </a:r>
            <a:r>
              <a:rPr lang="en-IN" dirty="0">
                <a:solidFill>
                  <a:srgbClr val="FF0000"/>
                </a:solidFill>
              </a:rPr>
              <a:t>method</a:t>
            </a:r>
          </a:p>
        </p:txBody>
      </p:sp>
      <p:sp>
        <p:nvSpPr>
          <p:cNvPr id="3" name="Subtitle 2">
            <a:extLst>
              <a:ext uri="{FF2B5EF4-FFF2-40B4-BE49-F238E27FC236}">
                <a16:creationId xmlns:a16="http://schemas.microsoft.com/office/drawing/2014/main" xmlns="" id="{15AE10E9-2504-46D9-90B7-16CCCFDBE302}"/>
              </a:ext>
            </a:extLst>
          </p:cNvPr>
          <p:cNvSpPr>
            <a:spLocks noGrp="1"/>
          </p:cNvSpPr>
          <p:nvPr>
            <p:ph type="subTitle" idx="1"/>
          </p:nvPr>
        </p:nvSpPr>
        <p:spPr>
          <a:xfrm>
            <a:off x="1154955" y="5593080"/>
            <a:ext cx="8825658" cy="45719"/>
          </a:xfrm>
        </p:spPr>
        <p:txBody>
          <a:bodyPr>
            <a:normAutofit fontScale="25000" lnSpcReduction="20000"/>
          </a:bodyPr>
          <a:lstStyle/>
          <a:p>
            <a:endParaRPr lang="en-IN" dirty="0"/>
          </a:p>
        </p:txBody>
      </p:sp>
      <p:sp>
        <p:nvSpPr>
          <p:cNvPr id="4" name="Date Placeholder 3">
            <a:extLst>
              <a:ext uri="{FF2B5EF4-FFF2-40B4-BE49-F238E27FC236}">
                <a16:creationId xmlns:a16="http://schemas.microsoft.com/office/drawing/2014/main" xmlns="" id="{B6DA665E-63D9-4886-B588-EBB48596C7A7}"/>
              </a:ext>
            </a:extLst>
          </p:cNvPr>
          <p:cNvSpPr>
            <a:spLocks noGrp="1"/>
          </p:cNvSpPr>
          <p:nvPr>
            <p:ph type="dt" sz="half" idx="10"/>
          </p:nvPr>
        </p:nvSpPr>
        <p:spPr/>
        <p:txBody>
          <a:bodyPr/>
          <a:lstStyle/>
          <a:p>
            <a:fld id="{27799A99-9CFF-4DB5-9437-454E6FEEB9E4}" type="datetime1">
              <a:rPr lang="en-US" smtClean="0"/>
              <a:pPr/>
              <a:t>8/21/2020</a:t>
            </a:fld>
            <a:endParaRPr lang="en-US" dirty="0"/>
          </a:p>
        </p:txBody>
      </p:sp>
      <p:sp>
        <p:nvSpPr>
          <p:cNvPr id="5" name="Footer Placeholder 4">
            <a:extLst>
              <a:ext uri="{FF2B5EF4-FFF2-40B4-BE49-F238E27FC236}">
                <a16:creationId xmlns:a16="http://schemas.microsoft.com/office/drawing/2014/main" xmlns="" id="{988C955A-ADC0-4B78-B3BA-162202EC9E5F}"/>
              </a:ext>
            </a:extLst>
          </p:cNvPr>
          <p:cNvSpPr>
            <a:spLocks noGrp="1"/>
          </p:cNvSpPr>
          <p:nvPr>
            <p:ph type="ftr" sz="quarter" idx="11"/>
          </p:nvPr>
        </p:nvSpPr>
        <p:spPr/>
        <p:txBody>
          <a:bodyPr/>
          <a:lstStyle/>
          <a:p>
            <a:r>
              <a:rPr lang="en-US"/>
              <a:t>ANIL PRATAP SINGH</a:t>
            </a:r>
            <a:endParaRPr lang="en-US" dirty="0"/>
          </a:p>
        </p:txBody>
      </p:sp>
      <p:sp>
        <p:nvSpPr>
          <p:cNvPr id="6" name="Slide Number Placeholder 5">
            <a:extLst>
              <a:ext uri="{FF2B5EF4-FFF2-40B4-BE49-F238E27FC236}">
                <a16:creationId xmlns:a16="http://schemas.microsoft.com/office/drawing/2014/main" xmlns="" id="{ECD217B5-3B92-4A6A-8662-9F8C5EE9B5FA}"/>
              </a:ext>
            </a:extLst>
          </p:cNvPr>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xmlns="" val="39773473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489</TotalTime>
  <Words>1444</Words>
  <Application>Microsoft Office PowerPoint</Application>
  <PresentationFormat>Custom</PresentationFormat>
  <Paragraphs>239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Ion</vt:lpstr>
      <vt:lpstr>ACCOUNTING  FOR  PLANNING  AND    CONTROL PART VIII</vt:lpstr>
      <vt:lpstr>NUMERICAL PROBLEMS&amp; SOLUTIONS ON PAY BACK PERIOD METHOD</vt:lpstr>
      <vt:lpstr>Slide 3</vt:lpstr>
      <vt:lpstr>Slide 4</vt:lpstr>
      <vt:lpstr>Slide 5</vt:lpstr>
      <vt:lpstr>Slide 6</vt:lpstr>
      <vt:lpstr>Illustration 5 The management of Harish Chandra P G college Varanasi  wants to purchase a sanitizer machine . Two types of machines are available in the market . General and Specific . General machine would cost Rs.80,000 and specific machine would cost Rs.1,00,000.Both the machines are expected to generate the following cash inflows in five years </vt:lpstr>
      <vt:lpstr>Slide 8</vt:lpstr>
      <vt:lpstr>Numerical problems &amp; solutions on Net present value method</vt:lpstr>
      <vt:lpstr>Illustration 6 </vt:lpstr>
      <vt:lpstr>Slide 11</vt:lpstr>
      <vt:lpstr>Slide 12</vt:lpstr>
      <vt:lpstr>NUMERICAL PROBLEMS &amp; SOLUTIONS ON INTERNAL RATE OF RETURN METHOD</vt:lpstr>
      <vt:lpstr>WORK PRESSURE ARISES ONLY WHEN YOU DON’T ENJOY YOUR WORK.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ACCOUNTING EOR PLANNING AND CONTROL</dc:title>
  <dc:creator>ANIL PRATAP</dc:creator>
  <cp:lastModifiedBy>SUJIT SINGH</cp:lastModifiedBy>
  <cp:revision>63</cp:revision>
  <dcterms:created xsi:type="dcterms:W3CDTF">2020-08-02T02:57:10Z</dcterms:created>
  <dcterms:modified xsi:type="dcterms:W3CDTF">2020-08-21T02:30:10Z</dcterms:modified>
</cp:coreProperties>
</file>