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6/2/2020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6/2/2020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6/2/2020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6/2/2020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6/2/2020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6/2/2020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6/2/2020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6/2/2020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gradesaver.com/a-dance-of-the-forest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gradesaver.com/a-dance-of-the-forests/study-guide/character-list" TargetMode="External"/><Relationship Id="rId2" Type="http://schemas.openxmlformats.org/officeDocument/2006/relationships/hyperlink" Target="https://www.gradesaver.com/dead-man"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gradesaver.com/author/wole-soyinka" TargetMode="External"/><Relationship Id="rId2" Type="http://schemas.openxmlformats.org/officeDocument/2006/relationships/hyperlink" Target="https://www.gradesaver.com/a-dance-of-the-forests/study-guide/character-lis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gradesaver.com/a-dance-of-the-forests/study-guide/character-lis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u="sng" dirty="0" smtClean="0"/>
              <a:t>A Dance of the Forest</a:t>
            </a:r>
            <a:endParaRPr lang="en-US" sz="5400" u="sng" dirty="0"/>
          </a:p>
        </p:txBody>
      </p:sp>
      <p:sp>
        <p:nvSpPr>
          <p:cNvPr id="3" name="Subtitle 2"/>
          <p:cNvSpPr>
            <a:spLocks noGrp="1"/>
          </p:cNvSpPr>
          <p:nvPr>
            <p:ph type="subTitle" idx="1"/>
          </p:nvPr>
        </p:nvSpPr>
        <p:spPr/>
        <p:txBody>
          <a:bodyPr>
            <a:normAutofit fontScale="92500" lnSpcReduction="20000"/>
          </a:bodyPr>
          <a:lstStyle/>
          <a:p>
            <a:r>
              <a:rPr lang="en-US" dirty="0" err="1" smtClean="0"/>
              <a:t>Dr.Nripendra</a:t>
            </a:r>
            <a:r>
              <a:rPr lang="en-US" dirty="0" smtClean="0"/>
              <a:t> Singh</a:t>
            </a:r>
          </a:p>
          <a:p>
            <a:r>
              <a:rPr lang="en-US" dirty="0" err="1" smtClean="0"/>
              <a:t>Deptt</a:t>
            </a:r>
            <a:r>
              <a:rPr lang="en-US" dirty="0" smtClean="0"/>
              <a:t>. Of English </a:t>
            </a:r>
          </a:p>
          <a:p>
            <a:r>
              <a:rPr lang="en-US" dirty="0" smtClean="0"/>
              <a:t>HCPG College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7696200" cy="3416320"/>
          </a:xfrm>
          <a:prstGeom prst="rect">
            <a:avLst/>
          </a:prstGeom>
        </p:spPr>
        <p:txBody>
          <a:bodyPr wrap="square">
            <a:spAutoFit/>
          </a:bodyPr>
          <a:lstStyle/>
          <a:p>
            <a:r>
              <a:rPr lang="en-US" dirty="0" smtClean="0"/>
              <a:t>While many celebrated the play when it was first performed in 1960 to celebrate Nigerian independence, its critics believed that it was attacking Nigerian politics and interpreted it as a warning for the future. Many of the play's critics were members of Nigeria's elite who saw the play as exposing post-colonial Nigerian politics as corrupt. The play has been interpreted as an allegory for the ways in which Nigerians were tasked with casting away the structures of colonialism and beginning anew, trying to find better political modes. While Soyinka's depictions of mortals and spirits alike as fallible can be read as an indictment of Nigerian politicians in the post-colonial moment in which it was written, it can also be interpreted as offering a more idealistic vision of what might be in the future, the possibilities and potentials for a country on the brink of crafting a new identity.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19400" y="1600200"/>
            <a:ext cx="3069623" cy="923330"/>
          </a:xfrm>
          <a:prstGeom prst="rect">
            <a:avLst/>
          </a:prstGeom>
          <a:noFill/>
        </p:spPr>
        <p:txBody>
          <a:bodyPr wrap="none" rtlCol="0">
            <a:spAutoFit/>
          </a:bodyPr>
          <a:lstStyle/>
          <a:p>
            <a:r>
              <a:rPr lang="en-US" sz="5400" dirty="0" smtClean="0"/>
              <a:t>Thank You</a:t>
            </a:r>
            <a:endParaRPr lang="en-US" sz="5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9536" y="-3740229"/>
            <a:ext cx="9044464" cy="95564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1" u="none" strike="noStrike" cap="none" normalizeH="0" baseline="0" dirty="0" smtClean="0">
              <a:ln>
                <a:noFill/>
              </a:ln>
              <a:solidFill>
                <a:srgbClr val="7D9ECD"/>
              </a:solidFill>
              <a:effectLst/>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500" i="1" dirty="0" smtClean="0">
              <a:solidFill>
                <a:srgbClr val="7D9ECD"/>
              </a:solidFill>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1" u="none" strike="noStrike" cap="none" normalizeH="0" baseline="0" dirty="0" smtClean="0">
              <a:ln>
                <a:noFill/>
              </a:ln>
              <a:solidFill>
                <a:srgbClr val="7D9ECD"/>
              </a:solidFill>
              <a:effectLst/>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500" i="1" dirty="0" smtClean="0">
              <a:solidFill>
                <a:srgbClr val="7D9ECD"/>
              </a:solidFill>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1" u="none" strike="noStrike" cap="none" normalizeH="0" baseline="0" dirty="0" smtClean="0">
              <a:ln>
                <a:noFill/>
              </a:ln>
              <a:solidFill>
                <a:srgbClr val="7D9ECD"/>
              </a:solidFill>
              <a:effectLst/>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500" i="1" dirty="0" smtClean="0">
              <a:solidFill>
                <a:srgbClr val="7D9ECD"/>
              </a:solidFill>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1" u="none" strike="noStrike" cap="none" normalizeH="0" baseline="0" dirty="0" smtClean="0">
              <a:ln>
                <a:noFill/>
              </a:ln>
              <a:solidFill>
                <a:srgbClr val="7D9ECD"/>
              </a:solidFill>
              <a:effectLst/>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500" i="1" dirty="0" smtClean="0">
              <a:solidFill>
                <a:srgbClr val="7D9ECD"/>
              </a:solidFill>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1" u="none" strike="noStrike" cap="none" normalizeH="0" baseline="0" dirty="0" smtClean="0">
              <a:ln>
                <a:noFill/>
              </a:ln>
              <a:solidFill>
                <a:srgbClr val="7D9ECD"/>
              </a:solidFill>
              <a:effectLst/>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500" i="1" dirty="0" smtClean="0">
              <a:solidFill>
                <a:srgbClr val="7D9ECD"/>
              </a:solidFill>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1" u="none" strike="noStrike" cap="none" normalizeH="0" baseline="0" dirty="0" smtClean="0">
              <a:ln>
                <a:noFill/>
              </a:ln>
              <a:solidFill>
                <a:srgbClr val="7D9ECD"/>
              </a:solidFill>
              <a:effectLst/>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500" i="1" dirty="0" smtClean="0">
              <a:solidFill>
                <a:srgbClr val="7D9ECD"/>
              </a:solidFill>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1" u="none" strike="noStrike" cap="none" normalizeH="0" baseline="0" dirty="0" smtClean="0">
              <a:ln>
                <a:noFill/>
              </a:ln>
              <a:solidFill>
                <a:srgbClr val="7D9ECD"/>
              </a:solidFill>
              <a:effectLst/>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500" i="1" dirty="0" smtClean="0">
              <a:solidFill>
                <a:srgbClr val="7D9ECD"/>
              </a:solidFill>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1" u="none" strike="noStrike" cap="none" normalizeH="0" baseline="0" dirty="0" smtClean="0">
              <a:ln>
                <a:noFill/>
              </a:ln>
              <a:solidFill>
                <a:srgbClr val="7D9ECD"/>
              </a:solidFill>
              <a:effectLst/>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500" i="1" dirty="0" smtClean="0">
              <a:solidFill>
                <a:srgbClr val="7D9ECD"/>
              </a:solidFill>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1" u="none" strike="noStrike" cap="none" normalizeH="0" baseline="0" dirty="0" smtClean="0">
              <a:ln>
                <a:noFill/>
              </a:ln>
              <a:solidFill>
                <a:srgbClr val="7D9ECD"/>
              </a:solidFill>
              <a:effectLst/>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500" i="1" dirty="0" smtClean="0">
              <a:solidFill>
                <a:srgbClr val="7D9ECD"/>
              </a:solidFill>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1" u="none" strike="noStrike" cap="none" normalizeH="0" baseline="0" dirty="0" smtClean="0">
              <a:ln>
                <a:noFill/>
              </a:ln>
              <a:solidFill>
                <a:srgbClr val="7D9ECD"/>
              </a:solidFill>
              <a:effectLst/>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500" i="1" dirty="0" smtClean="0">
              <a:solidFill>
                <a:srgbClr val="7D9ECD"/>
              </a:solidFill>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1" u="none" strike="noStrike" cap="none" normalizeH="0" baseline="0" dirty="0" smtClean="0">
              <a:ln>
                <a:noFill/>
              </a:ln>
              <a:solidFill>
                <a:srgbClr val="7D9ECD"/>
              </a:solidFill>
              <a:effectLst/>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500" i="1" dirty="0" smtClean="0">
              <a:solidFill>
                <a:srgbClr val="7D9ECD"/>
              </a:solidFill>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1" u="none" strike="noStrike" cap="none" normalizeH="0" baseline="0" dirty="0" smtClean="0">
              <a:ln>
                <a:noFill/>
              </a:ln>
              <a:solidFill>
                <a:srgbClr val="7D9ECD"/>
              </a:solidFill>
              <a:effectLst/>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500" i="1" dirty="0" smtClean="0">
              <a:solidFill>
                <a:srgbClr val="7D9ECD"/>
              </a:solidFill>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1" u="none" strike="noStrike" cap="none" normalizeH="0" baseline="0" dirty="0" smtClean="0">
              <a:ln>
                <a:noFill/>
              </a:ln>
              <a:solidFill>
                <a:srgbClr val="7D9ECD"/>
              </a:solidFill>
              <a:effectLst/>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smtClean="0">
                <a:ln>
                  <a:noFill/>
                </a:ln>
                <a:solidFill>
                  <a:schemeClr val="tx1"/>
                </a:solidFill>
                <a:effectLst/>
                <a:latin typeface="Calibri"/>
                <a:ea typeface="Times New Roman" pitchFamily="18" charset="0"/>
                <a:cs typeface="Times New Roman" pitchFamily="18" charset="0"/>
              </a:rPr>
              <a:t>A Dance of the Forest</a:t>
            </a:r>
            <a:r>
              <a:rPr kumimoji="0" lang="en-US" sz="1600" b="0"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sz="1600" b="0" i="0" u="none" strike="noStrike" cap="none" normalizeH="0" baseline="0" dirty="0" smtClean="0">
                <a:ln>
                  <a:noFill/>
                </a:ln>
                <a:solidFill>
                  <a:schemeClr val="tx1"/>
                </a:solidFill>
                <a:effectLst/>
                <a:latin typeface="inherit"/>
                <a:ea typeface="Times New Roman" pitchFamily="18" charset="0"/>
                <a:cs typeface="Times New Roman" pitchFamily="18" charset="0"/>
              </a:rPr>
              <a:t>is one of</a:t>
            </a:r>
            <a:r>
              <a:rPr kumimoji="0" lang="en-US"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sz="1600" b="0" i="0" u="none" strike="noStrike" cap="none" normalizeH="0" baseline="0" dirty="0" smtClean="0">
                <a:ln>
                  <a:noFill/>
                </a:ln>
                <a:solidFill>
                  <a:schemeClr val="tx1"/>
                </a:solidFill>
                <a:effectLst/>
                <a:latin typeface="inherit"/>
                <a:ea typeface="Times New Roman" pitchFamily="18" charset="0"/>
                <a:cs typeface="Times New Roman" pitchFamily="18" charset="0"/>
              </a:rPr>
              <a:t> best-known plays of Nobel laureate </a:t>
            </a:r>
            <a:r>
              <a:rPr kumimoji="0" lang="en-US" sz="1600" b="1" i="0" u="none" strike="noStrike" cap="none" normalizeH="0" baseline="0" dirty="0" err="1" smtClean="0">
                <a:ln>
                  <a:noFill/>
                </a:ln>
                <a:solidFill>
                  <a:schemeClr val="tx1"/>
                </a:solidFill>
                <a:effectLst/>
                <a:latin typeface="inherit"/>
                <a:ea typeface="Times New Roman" pitchFamily="18" charset="0"/>
                <a:cs typeface="Times New Roman" pitchFamily="18" charset="0"/>
              </a:rPr>
              <a:t>Wole</a:t>
            </a:r>
            <a:r>
              <a:rPr kumimoji="0" lang="en-US" sz="1600" b="1" i="0" u="none" strike="noStrike" cap="none" normalizeH="0" baseline="0" dirty="0" smtClean="0">
                <a:ln>
                  <a:noFill/>
                </a:ln>
                <a:solidFill>
                  <a:schemeClr val="tx1"/>
                </a:solidFill>
                <a:effectLst/>
                <a:latin typeface="inherit"/>
                <a:ea typeface="Times New Roman" pitchFamily="18" charset="0"/>
                <a:cs typeface="Times New Roman" pitchFamily="18" charset="0"/>
              </a:rPr>
              <a:t> Soyinka</a:t>
            </a:r>
            <a:r>
              <a:rPr kumimoji="0" lang="en-US" sz="1600" b="1" i="0" u="none" strike="noStrike" cap="none" normalizeH="0" dirty="0" smtClean="0">
                <a:ln>
                  <a:noFill/>
                </a:ln>
                <a:solidFill>
                  <a:schemeClr val="tx1"/>
                </a:solidFill>
                <a:effectLst/>
                <a:latin typeface="inherit"/>
                <a:ea typeface="Times New Roman" pitchFamily="18" charset="0"/>
                <a:cs typeface="Times New Roman" pitchFamily="18" charset="0"/>
              </a:rPr>
              <a:t> </a:t>
            </a:r>
            <a:r>
              <a:rPr kumimoji="0" lang="en-US" sz="1600" b="0" i="0" u="none" strike="noStrike" cap="none" normalizeH="0" baseline="0" dirty="0" smtClean="0">
                <a:ln>
                  <a:noFill/>
                </a:ln>
                <a:solidFill>
                  <a:schemeClr val="tx1"/>
                </a:solidFill>
                <a:effectLst/>
                <a:latin typeface="inherit"/>
                <a:ea typeface="Times New Roman" pitchFamily="18" charset="0"/>
                <a:cs typeface="Times New Roman" pitchFamily="18" charset="0"/>
              </a:rPr>
              <a:t>and was commissioned as part of a larger celebration of Nigerian independence. It was a polarizing play that made many Nigerians angry at the time of its production,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a:ea typeface="Times New Roman" pitchFamily="18" charset="0"/>
                <a:cs typeface="Times New Roman" pitchFamily="18" charset="0"/>
              </a:rPr>
              <a:t> specifically because of its indictment of political corruption in the country.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a:ea typeface="Times New Roman" pitchFamily="18" charset="0"/>
                <a:cs typeface="Times New Roman" pitchFamily="18" charset="0"/>
              </a:rPr>
              <a:t>Soyinka wrote this play in 1959, submerging himself in Yoruba folklore as a way of reconnecting with his </a:t>
            </a:r>
            <a:r>
              <a:rPr kumimoji="0" lang="en-US" sz="1600" b="0" i="0" u="none" strike="noStrike" cap="none" normalizeH="0" baseline="0" dirty="0" err="1" smtClean="0">
                <a:ln>
                  <a:noFill/>
                </a:ln>
                <a:solidFill>
                  <a:schemeClr val="tx1"/>
                </a:solidFill>
                <a:effectLst/>
                <a:latin typeface="inherit"/>
                <a:ea typeface="Times New Roman" pitchFamily="18" charset="0"/>
                <a:cs typeface="Times New Roman" pitchFamily="18" charset="0"/>
              </a:rPr>
              <a:t>homeland.The</a:t>
            </a:r>
            <a:r>
              <a:rPr kumimoji="0" lang="en-US" sz="1600" b="0" i="0" u="none" strike="noStrike" cap="none" normalizeH="0" baseline="0" dirty="0" smtClean="0">
                <a:ln>
                  <a:noFill/>
                </a:ln>
                <a:solidFill>
                  <a:schemeClr val="tx1"/>
                </a:solidFill>
                <a:effectLst/>
                <a:latin typeface="inherit"/>
                <a:ea typeface="Times New Roman" pitchFamily="18" charset="0"/>
                <a:cs typeface="Times New Roman" pitchFamily="18" charset="0"/>
              </a:rPr>
              <a:t> play is about a group of mortals who invoke the spirits of the dead, hoping that these wiser spirits will help to guide </a:t>
            </a:r>
            <a:r>
              <a:rPr kumimoji="0" lang="en-US" sz="1600" b="0" i="0" u="none" strike="noStrike" cap="none" normalizeH="0" baseline="0" dirty="0" err="1" smtClean="0">
                <a:ln>
                  <a:noFill/>
                </a:ln>
                <a:solidFill>
                  <a:schemeClr val="tx1"/>
                </a:solidFill>
                <a:effectLst/>
                <a:latin typeface="inherit"/>
                <a:ea typeface="Times New Roman" pitchFamily="18" charset="0"/>
                <a:cs typeface="Times New Roman" pitchFamily="18" charset="0"/>
              </a:rPr>
              <a:t>them,but</a:t>
            </a:r>
            <a:r>
              <a:rPr kumimoji="0" lang="en-US" sz="1600" b="0" i="0" u="none" strike="noStrike" cap="none" normalizeH="0" baseline="0" dirty="0" smtClean="0">
                <a:ln>
                  <a:noFill/>
                </a:ln>
                <a:solidFill>
                  <a:schemeClr val="tx1"/>
                </a:solidFill>
                <a:effectLst/>
                <a:latin typeface="inherit"/>
                <a:ea typeface="Times New Roman" pitchFamily="18" charset="0"/>
                <a:cs typeface="Times New Roman" pitchFamily="18" charset="0"/>
              </a:rPr>
              <a:t> disappointed to discover that the spirits are just as petty and flawed as they </a:t>
            </a:r>
            <a:r>
              <a:rPr kumimoji="0" lang="en-US" sz="1600" b="0" i="0" u="none" strike="noStrike" cap="none" normalizeH="0" baseline="0" dirty="0" err="1" smtClean="0">
                <a:ln>
                  <a:noFill/>
                </a:ln>
                <a:solidFill>
                  <a:schemeClr val="tx1"/>
                </a:solidFill>
                <a:effectLst/>
                <a:latin typeface="inherit"/>
                <a:ea typeface="Times New Roman" pitchFamily="18" charset="0"/>
                <a:cs typeface="Times New Roman" pitchFamily="18" charset="0"/>
              </a:rPr>
              <a:t>are.The</a:t>
            </a:r>
            <a:r>
              <a:rPr kumimoji="0" lang="en-US" sz="1600" b="0" i="0" u="none" strike="noStrike" cap="none" normalizeH="0" baseline="0" dirty="0" smtClean="0">
                <a:ln>
                  <a:noFill/>
                </a:ln>
                <a:solidFill>
                  <a:schemeClr val="tx1"/>
                </a:solidFill>
                <a:effectLst/>
                <a:latin typeface="inherit"/>
                <a:ea typeface="Times New Roman" pitchFamily="18" charset="0"/>
                <a:cs typeface="Times New Roman" pitchFamily="18" charset="0"/>
              </a:rPr>
              <a:t> play has been interpreted by many as a cautionary tale for the Nigerian people on the occasion of their newfound independence, to remind them to be critical and seeking, and warning against becoming complacent. It also provides a metaphor for not sentimentalizing pre-colonial Africa too much and remaining vigilant. When Soyinka won the Nobel Prize for Literature in 1986,</a:t>
            </a:r>
            <a:r>
              <a:rPr kumimoji="0" lang="en-US"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sz="1600" b="0" i="1" u="none" strike="noStrike" cap="none" normalizeH="0" baseline="0" dirty="0" smtClean="0">
                <a:ln>
                  <a:noFill/>
                </a:ln>
                <a:solidFill>
                  <a:schemeClr val="tx1"/>
                </a:solidFill>
                <a:effectLst/>
                <a:latin typeface="inherit"/>
                <a:ea typeface="Times New Roman" pitchFamily="18" charset="0"/>
                <a:cs typeface="Times New Roman" pitchFamily="18" charset="0"/>
              </a:rPr>
              <a:t>A Dance of the Forests</a:t>
            </a:r>
            <a:r>
              <a:rPr kumimoji="0" lang="en-US" sz="1600" b="0"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sz="1600" b="0" i="0" u="none" strike="noStrike" cap="none" normalizeH="0" baseline="0" dirty="0" smtClean="0">
                <a:ln>
                  <a:noFill/>
                </a:ln>
                <a:solidFill>
                  <a:schemeClr val="tx1"/>
                </a:solidFill>
                <a:effectLst/>
                <a:latin typeface="inherit"/>
                <a:ea typeface="Times New Roman" pitchFamily="18" charset="0"/>
                <a:cs typeface="Times New Roman" pitchFamily="18" charset="0"/>
              </a:rPr>
              <a:t>was named as one of</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a:ea typeface="Times New Roman" pitchFamily="18" charset="0"/>
                <a:cs typeface="Times New Roman" pitchFamily="18" charset="0"/>
              </a:rPr>
              <a:t> his crowning achievements, and he was named "one of the finest poetical playwrights that have written in English.</a:t>
            </a:r>
            <a:r>
              <a:rPr kumimoji="0" lang="en-US"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342424"/>
            <a:ext cx="8991600" cy="64017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The play begins with an introduction by </a:t>
            </a:r>
            <a:r>
              <a:rPr kumimoji="0" lang="en-US" sz="16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Aroni</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"the Lame One," laying out the circumstances of the play. Soyinka lists the characters, and describes them. The </a:t>
            </a:r>
            <a:r>
              <a:rPr kumimoji="0" lang="en-US" sz="1600" b="0" i="0" u="none" strike="noStrike" cap="none" normalizeH="0" baseline="0" dirty="0" smtClean="0">
                <a:ln>
                  <a:noFill/>
                </a:ln>
                <a:solidFill>
                  <a:srgbClr val="7D9ECD"/>
                </a:solidFill>
                <a:effectLst/>
                <a:latin typeface="inherit" charset="0"/>
                <a:ea typeface="Times New Roman" pitchFamily="18" charset="0"/>
                <a:cs typeface="Arial" pitchFamily="34" charset="0"/>
                <a:hlinkClick r:id="rId2"/>
              </a:rPr>
              <a:t>Dead Man</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was a captain in Mata </a:t>
            </a:r>
            <a:r>
              <a:rPr kumimoji="0" lang="en-US" sz="16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Kharibu's</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army, the </a:t>
            </a:r>
            <a:r>
              <a:rPr kumimoji="0" lang="en-US" sz="1600" b="0" i="0" u="none" strike="noStrike" cap="none" normalizeH="0" baseline="0" dirty="0" smtClean="0">
                <a:ln>
                  <a:noFill/>
                </a:ln>
                <a:solidFill>
                  <a:srgbClr val="7D9ECD"/>
                </a:solidFill>
                <a:effectLst/>
                <a:latin typeface="inherit" charset="0"/>
                <a:ea typeface="Times New Roman" pitchFamily="18" charset="0"/>
                <a:cs typeface="Arial" pitchFamily="34" charset="0"/>
                <a:hlinkClick r:id="rId3"/>
              </a:rPr>
              <a:t>Dead Woman</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was his wife. </a:t>
            </a:r>
            <a:r>
              <a:rPr kumimoji="0" lang="en-US" sz="1600" b="0" i="0" u="none" strike="noStrike" cap="none" normalizeH="0" baseline="0" dirty="0" err="1" smtClean="0">
                <a:ln>
                  <a:noFill/>
                </a:ln>
                <a:solidFill>
                  <a:srgbClr val="7D9ECD"/>
                </a:solidFill>
                <a:effectLst/>
                <a:latin typeface="inherit" charset="0"/>
                <a:ea typeface="Times New Roman" pitchFamily="18" charset="0"/>
                <a:cs typeface="Arial" pitchFamily="34" charset="0"/>
                <a:hlinkClick r:id="rId3"/>
              </a:rPr>
              <a:t>Rola</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is a prostitute and goes by her name from long ago, Madame Tortoise. </a:t>
            </a:r>
            <a:r>
              <a:rPr kumimoji="0" lang="en-US" sz="1600" b="0" i="0" u="none" strike="noStrike" cap="none" normalizeH="0" baseline="0" dirty="0" err="1" smtClean="0">
                <a:ln>
                  <a:noFill/>
                </a:ln>
                <a:solidFill>
                  <a:srgbClr val="7D9ECD"/>
                </a:solidFill>
                <a:effectLst/>
                <a:latin typeface="inherit" charset="0"/>
                <a:ea typeface="Times New Roman" pitchFamily="18" charset="0"/>
                <a:cs typeface="Arial" pitchFamily="34" charset="0"/>
                <a:hlinkClick r:id="rId3"/>
              </a:rPr>
              <a:t>Adenebi</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another character, is the court orator, and is oblivious to the existence of the dead people. He used to be the court historian. </a:t>
            </a:r>
            <a:r>
              <a:rPr kumimoji="0" lang="en-US" sz="1600" b="0" i="0" u="none" strike="noStrike" cap="none" normalizeH="0" baseline="0" dirty="0" err="1" smtClean="0">
                <a:ln>
                  <a:noFill/>
                </a:ln>
                <a:solidFill>
                  <a:srgbClr val="7D9ECD"/>
                </a:solidFill>
                <a:effectLst/>
                <a:latin typeface="inherit" charset="0"/>
                <a:ea typeface="Times New Roman" pitchFamily="18" charset="0"/>
                <a:cs typeface="Arial" pitchFamily="34" charset="0"/>
                <a:hlinkClick r:id="rId3"/>
              </a:rPr>
              <a:t>Demoke</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the Carver, was a poet in his previous life.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rgbClr val="7D9ECD"/>
                </a:solidFill>
                <a:effectLst/>
                <a:latin typeface="inherit" charset="0"/>
                <a:ea typeface="Times New Roman" pitchFamily="18" charset="0"/>
                <a:cs typeface="Arial" pitchFamily="34" charset="0"/>
                <a:hlinkClick r:id="rId3"/>
              </a:rPr>
              <a:t>Agboreko</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is known as "The Elder of the Sealed Lips," who made sacrifices for the </a:t>
            </a:r>
            <a:r>
              <a:rPr kumimoji="0" lang="en-US" sz="1600" b="0" i="0" u="none" strike="noStrike" cap="none" normalizeH="0" baseline="0" dirty="0" smtClean="0">
                <a:ln>
                  <a:noFill/>
                </a:ln>
                <a:solidFill>
                  <a:srgbClr val="7D9ECD"/>
                </a:solidFill>
                <a:effectLst/>
                <a:latin typeface="inherit" charset="0"/>
                <a:ea typeface="Times New Roman" pitchFamily="18" charset="0"/>
                <a:cs typeface="Arial" pitchFamily="34" charset="0"/>
                <a:hlinkClick r:id="rId3"/>
              </a:rPr>
              <a:t>Forest Head</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The Forest Head is disguising himself as a mortal, </a:t>
            </a:r>
            <a:r>
              <a:rPr kumimoji="0" lang="en-US" sz="16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Obaneji</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Aroni</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has secured the </a:t>
            </a:r>
            <a:r>
              <a:rPr kumimoji="0" lang="en-US" sz="1600" b="0" i="0" u="none" strike="noStrike" cap="none" normalizeH="0" baseline="0" dirty="0" smtClean="0">
                <a:ln>
                  <a:noFill/>
                </a:ln>
                <a:solidFill>
                  <a:srgbClr val="7D9ECD"/>
                </a:solidFill>
                <a:effectLst/>
                <a:latin typeface="inherit" charset="0"/>
                <a:ea typeface="Times New Roman" pitchFamily="18" charset="0"/>
                <a:cs typeface="Arial" pitchFamily="34" charset="0"/>
                <a:hlinkClick r:id="rId3"/>
              </a:rPr>
              <a:t>Dead Man</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and Woman as “two spirits of the restless dead.” </a:t>
            </a:r>
            <a:r>
              <a:rPr kumimoji="0" lang="en-US" sz="1600" b="0" i="0" u="none" strike="noStrike" cap="none" normalizeH="0" baseline="0" dirty="0" smtClean="0">
                <a:ln>
                  <a:noFill/>
                </a:ln>
                <a:solidFill>
                  <a:schemeClr val="tx1"/>
                </a:solidFill>
                <a:effectLst/>
                <a:latin typeface="inherit" charset="0"/>
                <a:ea typeface="Calibri" pitchFamily="34" charset="0"/>
                <a:cs typeface="Mangal" pitchFamily="18" charset="0"/>
              </a:rPr>
              <a:t>In an empty clearing in the forest, first the Dead Woman pushes her head up through the soil, then the Dead Man. The man is "fat and bloated“ according to the stage directions, and wearing traditional warrior clothing, and the woman is pregnant. They do not see each other, and </a:t>
            </a:r>
            <a:r>
              <a:rPr kumimoji="0" lang="en-US" sz="1600" b="0" i="0" u="none" strike="noStrike" cap="none" normalizeH="0" baseline="0" dirty="0" err="1" smtClean="0">
                <a:ln>
                  <a:noFill/>
                </a:ln>
                <a:solidFill>
                  <a:schemeClr val="tx1"/>
                </a:solidFill>
                <a:effectLst/>
                <a:latin typeface="inherit" charset="0"/>
                <a:ea typeface="Calibri" pitchFamily="34" charset="0"/>
                <a:cs typeface="Mangal" pitchFamily="18" charset="0"/>
              </a:rPr>
              <a:t>Adenebi</a:t>
            </a:r>
            <a:r>
              <a:rPr kumimoji="0" lang="en-US" sz="1600" b="0" i="0" u="none" strike="noStrike" cap="none" normalizeH="0" baseline="0" dirty="0" smtClean="0">
                <a:ln>
                  <a:noFill/>
                </a:ln>
                <a:solidFill>
                  <a:schemeClr val="tx1"/>
                </a:solidFill>
                <a:effectLst/>
                <a:latin typeface="inherit" charset="0"/>
                <a:ea typeface="Calibri" pitchFamily="34" charset="0"/>
                <a:cs typeface="Mangal"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Calibri" pitchFamily="34" charset="0"/>
                <a:cs typeface="Mangal" pitchFamily="18" charset="0"/>
              </a:rPr>
              <a:t>enters. As </a:t>
            </a:r>
            <a:r>
              <a:rPr kumimoji="0" lang="en-US" sz="1600" b="0" i="0" u="none" strike="noStrike" cap="none" normalizeH="0" baseline="0" dirty="0" err="1" smtClean="0">
                <a:ln>
                  <a:noFill/>
                </a:ln>
                <a:solidFill>
                  <a:schemeClr val="tx1"/>
                </a:solidFill>
                <a:effectLst/>
                <a:latin typeface="inherit" charset="0"/>
                <a:ea typeface="Calibri" pitchFamily="34" charset="0"/>
                <a:cs typeface="Mangal" pitchFamily="18" charset="0"/>
              </a:rPr>
              <a:t>Adenebi</a:t>
            </a:r>
            <a:r>
              <a:rPr kumimoji="0" lang="en-US" sz="1600" b="0" i="0" u="none" strike="noStrike" cap="none" normalizeH="0" baseline="0" dirty="0" smtClean="0">
                <a:ln>
                  <a:noFill/>
                </a:ln>
                <a:solidFill>
                  <a:schemeClr val="tx1"/>
                </a:solidFill>
                <a:effectLst/>
                <a:latin typeface="inherit" charset="0"/>
                <a:ea typeface="Calibri" pitchFamily="34" charset="0"/>
                <a:cs typeface="Mangal" pitchFamily="18" charset="0"/>
              </a:rPr>
              <a:t> passes, the Dead Man asks him for help and </a:t>
            </a:r>
            <a:r>
              <a:rPr kumimoji="0" lang="en-US" sz="1600" b="0" i="0" u="none" strike="noStrike" cap="none" normalizeH="0" baseline="0" dirty="0" err="1" smtClean="0">
                <a:ln>
                  <a:noFill/>
                </a:ln>
                <a:solidFill>
                  <a:schemeClr val="tx1"/>
                </a:solidFill>
                <a:effectLst/>
                <a:latin typeface="inherit" charset="0"/>
                <a:ea typeface="Calibri" pitchFamily="34" charset="0"/>
                <a:cs typeface="Mangal" pitchFamily="18" charset="0"/>
              </a:rPr>
              <a:t>Adenebi</a:t>
            </a:r>
            <a:r>
              <a:rPr kumimoji="0" lang="en-US" sz="1600" b="0" i="0" u="none" strike="noStrike" cap="none" normalizeH="0" baseline="0" dirty="0" smtClean="0">
                <a:ln>
                  <a:noFill/>
                </a:ln>
                <a:solidFill>
                  <a:schemeClr val="tx1"/>
                </a:solidFill>
                <a:effectLst/>
                <a:latin typeface="inherit" charset="0"/>
                <a:ea typeface="Calibri" pitchFamily="34" charset="0"/>
                <a:cs typeface="Mangal" pitchFamily="18" charset="0"/>
              </a:rPr>
              <a:t> gets scared and runs off. The Dead Woman and Dead Man are confused, thinking that they would have been greeted by the living. </a:t>
            </a:r>
            <a:r>
              <a:rPr kumimoji="0" lang="en-US" sz="1600" b="0" i="0" u="none" strike="noStrike" cap="none" normalizeH="0" baseline="0" dirty="0" err="1" smtClean="0">
                <a:ln>
                  <a:noFill/>
                </a:ln>
                <a:solidFill>
                  <a:schemeClr val="tx1"/>
                </a:solidFill>
                <a:effectLst/>
                <a:latin typeface="inherit" charset="0"/>
                <a:ea typeface="Calibri" pitchFamily="34" charset="0"/>
                <a:cs typeface="Mangal" pitchFamily="18" charset="0"/>
              </a:rPr>
              <a:t>Obaneji</a:t>
            </a:r>
            <a:r>
              <a:rPr kumimoji="0" lang="en-US" sz="1600" b="0" i="0" u="none" strike="noStrike" cap="none" normalizeH="0" baseline="0" dirty="0" smtClean="0">
                <a:ln>
                  <a:noFill/>
                </a:ln>
                <a:solidFill>
                  <a:schemeClr val="tx1"/>
                </a:solidFill>
                <a:effectLst/>
                <a:latin typeface="inherit" charset="0"/>
                <a:ea typeface="Calibri" pitchFamily="34" charset="0"/>
                <a:cs typeface="Mangal" pitchFamily="18" charset="0"/>
              </a:rPr>
              <a:t> enters, looks at them, then retreats as well</a:t>
            </a:r>
            <a:r>
              <a:rPr kumimoji="0" lang="en-US" sz="1600" b="0" i="0" u="none" strike="noStrike" cap="none" normalizeH="0" baseline="0" dirty="0" smtClean="0">
                <a:ln>
                  <a:noFill/>
                </a:ln>
                <a:solidFill>
                  <a:schemeClr val="tx1"/>
                </a:solidFill>
                <a:effectLst/>
                <a:latin typeface="Arial" pitchFamily="34" charset="0"/>
                <a:cs typeface="Arial" pitchFamily="34" charset="0"/>
              </a:rPr>
              <a:t>  </a:t>
            </a:r>
            <a:r>
              <a:rPr lang="en-US" sz="1600" dirty="0" smtClean="0"/>
              <a:t>When </a:t>
            </a:r>
            <a:r>
              <a:rPr lang="en-US" sz="1600" dirty="0" err="1" smtClean="0"/>
              <a:t>Demoke</a:t>
            </a:r>
            <a:r>
              <a:rPr lang="en-US" sz="1600" dirty="0" smtClean="0"/>
              <a:t> enters and the Dead Woman asks him to take her case, he tells her he's in a hurry, saying, "When you see a man hurrying, he has got a load on his back. Do you think I live emptily that I will take another's cause for pay or mercy?" She tells him she lived here once, but he insists that it was before his time and goes on his way.</a:t>
            </a:r>
          </a:p>
          <a:p>
            <a:pPr algn="just" fontAlgn="base"/>
            <a:r>
              <a:rPr lang="en-US" sz="1600" dirty="0" err="1" smtClean="0"/>
              <a:t>Rola</a:t>
            </a:r>
            <a:r>
              <a:rPr lang="en-US" sz="1600" dirty="0" smtClean="0"/>
              <a:t> enters seductively, and when the Dead Man asks her to take his case, she agrees, before realizing that he is dead and becoming afraid of him. She scolds him and tells him that in his condition, it was nervy of him to solicit her for help. The Dead Woman bemoans the fact that no one will recognize or help her, even though she was summoned back to the world of the living, and the Dead Man is ashamed of </a:t>
            </a:r>
            <a:r>
              <a:rPr lang="en-US" sz="1600" dirty="0" err="1" smtClean="0"/>
              <a:t>Rola's</a:t>
            </a:r>
            <a:r>
              <a:rPr lang="en-US" sz="1600" dirty="0" smtClean="0"/>
              <a:t> treatment of him. "The world is big but the dead are bigger," says the Dead Woman.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522371"/>
            <a:ext cx="9144000" cy="51090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Using the theatrical space, playwright Soyinka stages the passage from the world of the living into the world of the dead, and the ways that these two realms are not so distinct. After popping out of the soil, like ghoulish zombies,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the Dead Man and Dead Woman seek to communicate with the living, but are met with fear or indifference. They are not ghosts exactly, or angels, but beings that are somewhere between the world of the living and the world of the dead. The stage acts as a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liminal</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space between these two realms, representing that something about their existence is unresolved or "in-between.“</a:t>
            </a:r>
          </a:p>
          <a:p>
            <a:pPr algn="just" fontAlgn="base"/>
            <a:r>
              <a:rPr lang="en-US" sz="1400" dirty="0" smtClean="0"/>
              <a:t>The </a:t>
            </a:r>
            <a:r>
              <a:rPr lang="en-US" sz="1400" dirty="0" smtClean="0"/>
              <a:t>play deals with highly abstract and spiritual plot points</a:t>
            </a:r>
            <a:r>
              <a:rPr lang="en-US" sz="1400" dirty="0" smtClean="0"/>
              <a:t>. </a:t>
            </a:r>
            <a:r>
              <a:rPr lang="en-US" sz="1400" dirty="0" smtClean="0"/>
              <a:t>The Dead Man and Dead Woman are symbolic of people who were abused in their </a:t>
            </a:r>
            <a:r>
              <a:rPr lang="en-US" sz="1400" dirty="0" smtClean="0"/>
              <a:t>previous  </a:t>
            </a:r>
            <a:r>
              <a:rPr lang="en-US" sz="1400" dirty="0" smtClean="0"/>
              <a:t>lives by </a:t>
            </a:r>
            <a:r>
              <a:rPr lang="en-US" sz="1400" dirty="0" err="1" smtClean="0"/>
              <a:t>Rola</a:t>
            </a:r>
            <a:r>
              <a:rPr lang="en-US" sz="1400" dirty="0" smtClean="0"/>
              <a:t>, </a:t>
            </a:r>
            <a:r>
              <a:rPr lang="en-US" sz="1400" dirty="0" err="1" smtClean="0"/>
              <a:t>Demoke</a:t>
            </a:r>
            <a:r>
              <a:rPr lang="en-US" sz="1400" dirty="0" smtClean="0"/>
              <a:t>, </a:t>
            </a:r>
            <a:r>
              <a:rPr lang="en-US" sz="1400" dirty="0" err="1" smtClean="0"/>
              <a:t>Adenebi</a:t>
            </a:r>
            <a:r>
              <a:rPr lang="en-US" sz="1400" dirty="0" smtClean="0"/>
              <a:t>, and </a:t>
            </a:r>
            <a:r>
              <a:rPr lang="en-US" sz="1400" dirty="0" err="1" smtClean="0"/>
              <a:t>Agboreko</a:t>
            </a:r>
            <a:r>
              <a:rPr lang="en-US" sz="1400" dirty="0" smtClean="0"/>
              <a:t>. Thus, the premise of the play rests on a </a:t>
            </a:r>
            <a:r>
              <a:rPr lang="en-US" sz="1400" dirty="0" smtClean="0"/>
              <a:t>narrative  </a:t>
            </a:r>
            <a:r>
              <a:rPr lang="en-US" sz="1400" dirty="0" smtClean="0"/>
              <a:t>of redemption in the present of wrongs and injustices suffered in the past. In this conception </a:t>
            </a:r>
            <a:r>
              <a:rPr lang="en-US" sz="1400" dirty="0" smtClean="0"/>
              <a:t>of </a:t>
            </a:r>
            <a:r>
              <a:rPr lang="en-US" sz="1400" dirty="0" smtClean="0"/>
              <a:t>how existence works, death is an opportunity to write the past: it is a cyclical process, in </a:t>
            </a:r>
            <a:r>
              <a:rPr lang="en-US" sz="1400" dirty="0" smtClean="0"/>
              <a:t>which  </a:t>
            </a:r>
            <a:r>
              <a:rPr lang="en-US" sz="1400" dirty="0" smtClean="0"/>
              <a:t>the past, present, and </a:t>
            </a:r>
            <a:endParaRPr lang="en-US" sz="1400" dirty="0" smtClean="0"/>
          </a:p>
          <a:p>
            <a:pPr algn="just" fontAlgn="base"/>
            <a:r>
              <a:rPr lang="en-US" sz="1400" dirty="0" smtClean="0"/>
              <a:t>future </a:t>
            </a:r>
            <a:r>
              <a:rPr lang="en-US" sz="1400" dirty="0" smtClean="0"/>
              <a:t>are always layered atop one another.</a:t>
            </a:r>
          </a:p>
          <a:p>
            <a:pPr algn="just" fontAlgn="base"/>
            <a:r>
              <a:rPr lang="en-US" sz="1400" dirty="0" smtClean="0"/>
              <a:t>Soyinka uses mythological and surreal scenarios and characters to comment on corruption in </a:t>
            </a:r>
            <a:r>
              <a:rPr lang="en-US" sz="1400" dirty="0" smtClean="0"/>
              <a:t>government </a:t>
            </a:r>
            <a:r>
              <a:rPr lang="en-US" sz="1400" dirty="0" smtClean="0"/>
              <a:t>and human error. When the four mortals return to the clearing in the woods </a:t>
            </a:r>
            <a:r>
              <a:rPr lang="en-US" sz="1400" dirty="0" smtClean="0"/>
              <a:t>after </a:t>
            </a:r>
            <a:r>
              <a:rPr lang="en-US" sz="1400" dirty="0" smtClean="0"/>
              <a:t>the Dead Man and Dead Woman leave, </a:t>
            </a:r>
            <a:r>
              <a:rPr lang="en-US" sz="1400" dirty="0" err="1" smtClean="0"/>
              <a:t>Obaneji</a:t>
            </a:r>
            <a:r>
              <a:rPr lang="en-US" sz="1400" dirty="0" smtClean="0"/>
              <a:t> tells a story about a politician who took a </a:t>
            </a:r>
            <a:r>
              <a:rPr lang="en-US" sz="1400" dirty="0" smtClean="0"/>
              <a:t>bribe so </a:t>
            </a:r>
            <a:r>
              <a:rPr lang="en-US" sz="1400" dirty="0" smtClean="0"/>
              <a:t>that a lorry could be overloaded with passengers. The lorry then caught on fire and 65 of </a:t>
            </a:r>
            <a:r>
              <a:rPr lang="en-US" sz="1400" dirty="0" smtClean="0"/>
              <a:t> the </a:t>
            </a:r>
            <a:r>
              <a:rPr lang="en-US" sz="1400" dirty="0" smtClean="0"/>
              <a:t>70 passengers died, and he wants answers about who took the bribe. </a:t>
            </a:r>
            <a:r>
              <a:rPr lang="en-US" sz="1400" dirty="0" err="1" smtClean="0"/>
              <a:t>Adenebi</a:t>
            </a:r>
            <a:r>
              <a:rPr lang="en-US" sz="1400" dirty="0" smtClean="0"/>
              <a:t>, </a:t>
            </a:r>
            <a:r>
              <a:rPr lang="en-US" sz="1400" dirty="0" smtClean="0"/>
              <a:t>the  </a:t>
            </a:r>
            <a:r>
              <a:rPr lang="en-US" sz="1400" dirty="0" smtClean="0"/>
              <a:t>council orator, becomes defensive and can provide no answers about the incident, and we </a:t>
            </a:r>
            <a:r>
              <a:rPr lang="en-US" sz="1400" dirty="0" smtClean="0"/>
              <a:t>see  </a:t>
            </a:r>
            <a:r>
              <a:rPr lang="en-US" sz="1400" dirty="0" smtClean="0"/>
              <a:t>that among the mortals are corrupt and fallible members of the government</a:t>
            </a:r>
            <a:r>
              <a:rPr lang="en-US" sz="1400" dirty="0" smtClean="0"/>
              <a:t>.</a:t>
            </a:r>
            <a:r>
              <a:rPr lang="en-US" sz="1400" dirty="0" smtClean="0"/>
              <a:t> In the discussion of The Incinerator, the lorry that caught on fire, we see that </a:t>
            </a:r>
            <a:r>
              <a:rPr lang="en-US" sz="1400" dirty="0" err="1" smtClean="0"/>
              <a:t>Adenebi</a:t>
            </a:r>
            <a:r>
              <a:rPr lang="en-US" sz="1400" dirty="0" smtClean="0"/>
              <a:t> is more interested in covering up the violence of the incident than in uncovering how the incident came to happen. When </a:t>
            </a:r>
            <a:r>
              <a:rPr lang="en-US" sz="1400" dirty="0" err="1" smtClean="0"/>
              <a:t>Obaneji</a:t>
            </a:r>
            <a:r>
              <a:rPr lang="en-US" sz="1400" dirty="0" smtClean="0"/>
              <a:t> confronts him about the fact that he has a great deal of authority and must know more about how the bribe came to pass, </a:t>
            </a:r>
            <a:r>
              <a:rPr lang="en-US" sz="1400" dirty="0" err="1" smtClean="0"/>
              <a:t>Adenebi</a:t>
            </a:r>
            <a:r>
              <a:rPr lang="en-US" sz="1400" dirty="0" smtClean="0"/>
              <a:t> points his finger at </a:t>
            </a:r>
            <a:r>
              <a:rPr lang="en-US" sz="1400" dirty="0" err="1" smtClean="0"/>
              <a:t>Obaneji</a:t>
            </a:r>
            <a:r>
              <a:rPr lang="en-US" sz="1400" dirty="0" smtClean="0"/>
              <a:t> and accuses him of being disrespectful of the people who died. He hides behind a performed mournfulness about the event when called upon to clarify what really happened. This moment reveals a kind of political hypocrisy that Soyinka is interested in exposing with the </a:t>
            </a:r>
            <a:r>
              <a:rPr lang="en-US" sz="1400" dirty="0" smtClean="0"/>
              <a:t>play.</a:t>
            </a:r>
            <a:endParaRPr lang="en-US" sz="1400" dirty="0" smtClean="0"/>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38576"/>
            <a:ext cx="9144000" cy="64017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err="1" smtClean="0">
                <a:ln>
                  <a:noFill/>
                </a:ln>
                <a:solidFill>
                  <a:srgbClr val="1E1D1D"/>
                </a:solidFill>
                <a:effectLst/>
                <a:latin typeface="Segoe UI" pitchFamily="34" charset="0"/>
                <a:ea typeface="Calibri" pitchFamily="34" charset="0"/>
                <a:cs typeface="Segoe UI" pitchFamily="34" charset="0"/>
              </a:rPr>
              <a:t>Obaneji</a:t>
            </a:r>
            <a:r>
              <a:rPr kumimoji="0" lang="en-US" sz="1500" b="0" i="0" u="none" strike="noStrike" cap="none" normalizeH="0" baseline="0" dirty="0" smtClean="0">
                <a:ln>
                  <a:noFill/>
                </a:ln>
                <a:solidFill>
                  <a:srgbClr val="1E1D1D"/>
                </a:solidFill>
                <a:effectLst/>
                <a:latin typeface="Segoe UI" pitchFamily="34" charset="0"/>
                <a:ea typeface="Calibri" pitchFamily="34" charset="0"/>
                <a:cs typeface="Segoe UI" pitchFamily="34" charset="0"/>
              </a:rPr>
              <a:t> says that the man who took the bribe for the lorry is just a small-time criminal and he will put his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1E1D1D"/>
                </a:solidFill>
                <a:effectLst/>
                <a:latin typeface="Segoe UI" pitchFamily="34" charset="0"/>
                <a:ea typeface="Calibri" pitchFamily="34" charset="0"/>
                <a:cs typeface="Segoe UI" pitchFamily="34" charset="0"/>
              </a:rPr>
              <a:t> name in fine print, when</a:t>
            </a:r>
            <a:r>
              <a:rPr kumimoji="0" lang="en-US" sz="1500" b="0" i="0" u="none" strike="noStrike" cap="none" normalizeH="0" baseline="0" dirty="0" smtClean="0">
                <a:ln>
                  <a:noFill/>
                </a:ln>
                <a:solidFill>
                  <a:srgbClr val="1E1D1D"/>
                </a:solidFill>
                <a:effectLst/>
                <a:latin typeface="Calibri"/>
                <a:ea typeface="Calibri" pitchFamily="34" charset="0"/>
                <a:cs typeface="Segoe UI" pitchFamily="34" charset="0"/>
              </a:rPr>
              <a:t> </a:t>
            </a:r>
            <a:r>
              <a:rPr kumimoji="0" lang="en-US" sz="1500" b="0" i="0" u="sng" strike="noStrike" cap="none" normalizeH="0" baseline="0" dirty="0" err="1" smtClean="0">
                <a:ln>
                  <a:noFill/>
                </a:ln>
                <a:solidFill>
                  <a:srgbClr val="7D9ECD"/>
                </a:solidFill>
                <a:effectLst/>
                <a:latin typeface="Segoe UI" pitchFamily="34" charset="0"/>
                <a:ea typeface="Calibri" pitchFamily="34" charset="0"/>
                <a:cs typeface="Segoe UI" pitchFamily="34" charset="0"/>
                <a:hlinkClick r:id="rId2"/>
              </a:rPr>
              <a:t>Rola</a:t>
            </a:r>
            <a:r>
              <a:rPr kumimoji="0" lang="en-US" sz="1500" b="0" i="0" u="none" strike="noStrike" cap="none" normalizeH="0" baseline="0" dirty="0" smtClean="0">
                <a:ln>
                  <a:noFill/>
                </a:ln>
                <a:solidFill>
                  <a:srgbClr val="1E1D1D"/>
                </a:solidFill>
                <a:effectLst/>
                <a:latin typeface="Calibri"/>
                <a:ea typeface="Calibri" pitchFamily="34" charset="0"/>
                <a:cs typeface="Segoe UI" pitchFamily="34" charset="0"/>
              </a:rPr>
              <a:t> </a:t>
            </a:r>
            <a:r>
              <a:rPr kumimoji="0" lang="en-US" sz="1500" b="0" i="0" u="none" strike="noStrike" cap="none" normalizeH="0" baseline="0" dirty="0" smtClean="0">
                <a:ln>
                  <a:noFill/>
                </a:ln>
                <a:solidFill>
                  <a:srgbClr val="1E1D1D"/>
                </a:solidFill>
                <a:effectLst/>
                <a:latin typeface="Segoe UI" pitchFamily="34" charset="0"/>
                <a:ea typeface="Calibri" pitchFamily="34" charset="0"/>
                <a:cs typeface="Segoe UI" pitchFamily="34" charset="0"/>
              </a:rPr>
              <a:t>exclaims, "He deserves to be hanged."</a:t>
            </a:r>
            <a:r>
              <a:rPr kumimoji="0" lang="en-US" sz="1500" b="0" i="0" u="none" strike="noStrike" cap="none" normalizeH="0" baseline="0" dirty="0" smtClean="0">
                <a:ln>
                  <a:noFill/>
                </a:ln>
                <a:solidFill>
                  <a:srgbClr val="1E1D1D"/>
                </a:solidFill>
                <a:effectLst/>
                <a:latin typeface="Calibri"/>
                <a:ea typeface="Calibri" pitchFamily="34" charset="0"/>
                <a:cs typeface="Segoe UI" pitchFamily="34" charset="0"/>
              </a:rPr>
              <a:t> </a:t>
            </a:r>
            <a:r>
              <a:rPr kumimoji="0" lang="en-US" sz="1500" b="0" i="0" u="sng" strike="noStrike" cap="none" normalizeH="0" baseline="0" dirty="0" err="1" smtClean="0">
                <a:ln>
                  <a:noFill/>
                </a:ln>
                <a:solidFill>
                  <a:srgbClr val="7D9ECD"/>
                </a:solidFill>
                <a:effectLst/>
                <a:latin typeface="Segoe UI" pitchFamily="34" charset="0"/>
                <a:ea typeface="Calibri" pitchFamily="34" charset="0"/>
                <a:cs typeface="Segoe UI" pitchFamily="34" charset="0"/>
                <a:hlinkClick r:id="rId2"/>
              </a:rPr>
              <a:t>Demoke</a:t>
            </a:r>
            <a:r>
              <a:rPr kumimoji="0" lang="en-US" sz="1500" b="0" i="0" u="none" strike="noStrike" cap="none" normalizeH="0" baseline="0" dirty="0" smtClean="0">
                <a:ln>
                  <a:noFill/>
                </a:ln>
                <a:solidFill>
                  <a:srgbClr val="1E1D1D"/>
                </a:solidFill>
                <a:effectLst/>
                <a:latin typeface="Calibri"/>
                <a:ea typeface="Calibri" pitchFamily="34" charset="0"/>
                <a:cs typeface="Segoe UI" pitchFamily="34" charset="0"/>
              </a:rPr>
              <a:t> </a:t>
            </a:r>
            <a:r>
              <a:rPr kumimoji="0" lang="en-US" sz="1500" b="0" i="0" u="none" strike="noStrike" cap="none" normalizeH="0" baseline="0" dirty="0" smtClean="0">
                <a:ln>
                  <a:noFill/>
                </a:ln>
                <a:solidFill>
                  <a:srgbClr val="1E1D1D"/>
                </a:solidFill>
                <a:effectLst/>
                <a:latin typeface="Segoe UI" pitchFamily="34" charset="0"/>
                <a:ea typeface="Calibri" pitchFamily="34" charset="0"/>
                <a:cs typeface="Segoe UI" pitchFamily="34" charset="0"/>
              </a:rPr>
              <a:t>talks about the fact that he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1E1D1D"/>
                </a:solidFill>
                <a:effectLst/>
                <a:latin typeface="Segoe UI" pitchFamily="34" charset="0"/>
                <a:ea typeface="Calibri" pitchFamily="34" charset="0"/>
                <a:cs typeface="Segoe UI" pitchFamily="34" charset="0"/>
              </a:rPr>
              <a:t> works with fire as a carver, that he is not afraid of it, but that he would never want to die by being burned.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1E1D1D"/>
                </a:solidFill>
                <a:effectLst/>
                <a:latin typeface="Segoe UI" pitchFamily="34" charset="0"/>
                <a:ea typeface="Calibri" pitchFamily="34" charset="0"/>
                <a:cs typeface="Segoe UI" pitchFamily="34" charset="0"/>
              </a:rPr>
              <a:t>When his companions question him about how he would prefer to die, he says that he would rather fall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1E1D1D"/>
                </a:solidFill>
                <a:effectLst/>
                <a:latin typeface="Segoe UI" pitchFamily="34" charset="0"/>
                <a:ea typeface="Calibri" pitchFamily="34" charset="0"/>
                <a:cs typeface="Segoe UI" pitchFamily="34" charset="0"/>
              </a:rPr>
              <a:t>from a great height and alludes to his apprentice. He rationalizes that, "If I can pull my body up, further </a:t>
            </a:r>
          </a:p>
          <a:p>
            <a:pPr fontAlgn="base"/>
            <a:r>
              <a:rPr kumimoji="0" lang="en-US" sz="1500" b="0" i="0" u="none" strike="noStrike" cap="none" normalizeH="0" baseline="0" dirty="0" smtClean="0">
                <a:ln>
                  <a:noFill/>
                </a:ln>
                <a:solidFill>
                  <a:srgbClr val="1E1D1D"/>
                </a:solidFill>
                <a:effectLst/>
                <a:latin typeface="Segoe UI" pitchFamily="34" charset="0"/>
                <a:ea typeface="Calibri" pitchFamily="34" charset="0"/>
                <a:cs typeface="Segoe UI" pitchFamily="34" charset="0"/>
              </a:rPr>
              <a:t>than it will go, I would willingly fall to my death after.“</a:t>
            </a:r>
          </a:p>
          <a:p>
            <a:pPr fontAlgn="base"/>
            <a:r>
              <a:rPr lang="en-US" sz="1600" dirty="0" smtClean="0"/>
              <a:t>While </a:t>
            </a:r>
            <a:r>
              <a:rPr lang="en-US" sz="1600" dirty="0" smtClean="0"/>
              <a:t>death is a major theme from the start as the central plot concerns the Dead Man and the Dead </a:t>
            </a:r>
            <a:r>
              <a:rPr lang="en-US" sz="1600" dirty="0" smtClean="0"/>
              <a:t>Woman,</a:t>
            </a:r>
          </a:p>
          <a:p>
            <a:pPr fontAlgn="base"/>
            <a:r>
              <a:rPr lang="en-US" sz="1600" dirty="0" smtClean="0"/>
              <a:t> </a:t>
            </a:r>
            <a:r>
              <a:rPr lang="en-US" sz="1600" dirty="0" smtClean="0"/>
              <a:t>the play also explores the subject of death from the perspective of the living. First, </a:t>
            </a:r>
            <a:r>
              <a:rPr lang="en-US" sz="1600" dirty="0" err="1" smtClean="0"/>
              <a:t>Obaneji</a:t>
            </a:r>
            <a:r>
              <a:rPr lang="en-US" sz="1600" dirty="0" smtClean="0"/>
              <a:t> talks about </a:t>
            </a:r>
            <a:r>
              <a:rPr lang="en-US" sz="1600" dirty="0" smtClean="0"/>
              <a:t>death</a:t>
            </a:r>
          </a:p>
          <a:p>
            <a:pPr fontAlgn="base"/>
            <a:r>
              <a:rPr lang="en-US" sz="1600" dirty="0" smtClean="0"/>
              <a:t> </a:t>
            </a:r>
            <a:r>
              <a:rPr lang="en-US" sz="1600" dirty="0" smtClean="0"/>
              <a:t>as a consequence of political corruption, discussing the overturned lorry. Then, </a:t>
            </a:r>
            <a:r>
              <a:rPr lang="en-US" sz="1600" dirty="0" err="1" smtClean="0"/>
              <a:t>Demoke</a:t>
            </a:r>
            <a:r>
              <a:rPr lang="en-US" sz="1600" dirty="0" smtClean="0"/>
              <a:t> chimes in and </a:t>
            </a:r>
            <a:r>
              <a:rPr lang="en-US" sz="1600" dirty="0" smtClean="0"/>
              <a:t>talks</a:t>
            </a:r>
          </a:p>
          <a:p>
            <a:pPr fontAlgn="base"/>
            <a:r>
              <a:rPr lang="en-US" sz="1600" dirty="0" smtClean="0"/>
              <a:t> </a:t>
            </a:r>
            <a:r>
              <a:rPr lang="en-US" sz="1600" dirty="0" smtClean="0"/>
              <a:t>about how in his job he has to climb very high, and if he were to choose his death, he would choose to </a:t>
            </a:r>
            <a:r>
              <a:rPr lang="en-US" sz="1600" dirty="0" smtClean="0"/>
              <a:t>fall</a:t>
            </a:r>
          </a:p>
          <a:p>
            <a:pPr fontAlgn="base"/>
            <a:r>
              <a:rPr lang="en-US" sz="1600" dirty="0" smtClean="0"/>
              <a:t> </a:t>
            </a:r>
            <a:r>
              <a:rPr lang="en-US" sz="1600" dirty="0" smtClean="0"/>
              <a:t>from a great height. The mortals discuss death in the abstract, all in violent terms: falling, burning, </a:t>
            </a:r>
            <a:r>
              <a:rPr lang="en-US" sz="1600" dirty="0" smtClean="0"/>
              <a:t>being</a:t>
            </a:r>
          </a:p>
          <a:p>
            <a:pPr fontAlgn="base"/>
            <a:r>
              <a:rPr lang="en-US" sz="1600" dirty="0" smtClean="0"/>
              <a:t> killed. The </a:t>
            </a:r>
            <a:r>
              <a:rPr lang="en-US" sz="1600" dirty="0" smtClean="0"/>
              <a:t>mortals in the play are petty and childish, fighting and squabbling about how they would die and </a:t>
            </a:r>
            <a:r>
              <a:rPr lang="en-US" sz="1600" dirty="0" smtClean="0"/>
              <a:t>pointing </a:t>
            </a:r>
            <a:r>
              <a:rPr lang="en-US" sz="1600" dirty="0" smtClean="0"/>
              <a:t>fingers about who is responsible for what violence. In this way, </a:t>
            </a:r>
            <a:r>
              <a:rPr lang="en-US" sz="1600" dirty="0" err="1" smtClean="0">
                <a:hlinkClick r:id="rId3"/>
              </a:rPr>
              <a:t>Wole</a:t>
            </a:r>
            <a:r>
              <a:rPr lang="en-US" sz="1600" dirty="0" smtClean="0">
                <a:hlinkClick r:id="rId3"/>
              </a:rPr>
              <a:t> Soyinka</a:t>
            </a:r>
            <a:r>
              <a:rPr lang="en-US" sz="1600" dirty="0" smtClean="0"/>
              <a:t> makes a parody of existence</a:t>
            </a:r>
            <a:r>
              <a:rPr lang="en-US" sz="1600" dirty="0" smtClean="0"/>
              <a:t>,</a:t>
            </a:r>
          </a:p>
          <a:p>
            <a:pPr fontAlgn="base"/>
            <a:r>
              <a:rPr lang="en-US" sz="1600" dirty="0" smtClean="0"/>
              <a:t> </a:t>
            </a:r>
            <a:r>
              <a:rPr lang="en-US" sz="1600" dirty="0" smtClean="0"/>
              <a:t>and shows that life on earth is a series of fights and petty accusations. The mortals reveal their secrets and</a:t>
            </a:r>
            <a:r>
              <a:rPr lang="en-US" sz="1600" dirty="0" smtClean="0"/>
              <a:t>,</a:t>
            </a:r>
          </a:p>
          <a:p>
            <a:pPr fontAlgn="base"/>
            <a:r>
              <a:rPr lang="en-US" sz="1600" dirty="0" smtClean="0"/>
              <a:t> </a:t>
            </a:r>
            <a:r>
              <a:rPr lang="en-US" sz="1600" dirty="0" smtClean="0"/>
              <a:t>in the process, become angry and impatient with one another</a:t>
            </a:r>
            <a:r>
              <a:rPr lang="en-US" sz="1600" dirty="0" smtClean="0"/>
              <a:t>.</a:t>
            </a:r>
            <a:r>
              <a:rPr lang="en-US" sz="1600" dirty="0" smtClean="0"/>
              <a:t> A momentous revelation occurs in this section when </a:t>
            </a:r>
            <a:r>
              <a:rPr lang="en-US" sz="1600" dirty="0" err="1" smtClean="0"/>
              <a:t>Obaneji</a:t>
            </a:r>
            <a:r>
              <a:rPr lang="en-US" sz="1600" dirty="0" smtClean="0"/>
              <a:t> reveals the identity of </a:t>
            </a:r>
            <a:r>
              <a:rPr lang="en-US" sz="1600" dirty="0" err="1" smtClean="0"/>
              <a:t>Rola</a:t>
            </a:r>
            <a:r>
              <a:rPr lang="en-US" sz="1600" dirty="0" smtClean="0"/>
              <a:t>—in her former life, she was an infamous prostitute named Madame Tortoise. This revelation has a variety of effects. In </a:t>
            </a:r>
            <a:r>
              <a:rPr lang="en-US" sz="1600" dirty="0" err="1" smtClean="0"/>
              <a:t>Adenebi</a:t>
            </a:r>
            <a:r>
              <a:rPr lang="en-US" sz="1600" dirty="0" smtClean="0"/>
              <a:t> it inspires complete revulsion, as he remembers that Madame Tortoise drove men to fight with one another. In </a:t>
            </a:r>
            <a:r>
              <a:rPr lang="en-US" sz="1600" dirty="0" err="1" smtClean="0"/>
              <a:t>Demoke</a:t>
            </a:r>
            <a:r>
              <a:rPr lang="en-US" sz="1600" dirty="0" smtClean="0"/>
              <a:t> it inspires awe and admiration, as he once carved a totem in her honor. </a:t>
            </a:r>
            <a:r>
              <a:rPr lang="en-US" sz="1600" dirty="0" err="1" smtClean="0"/>
              <a:t>Rola</a:t>
            </a:r>
            <a:r>
              <a:rPr lang="en-US" sz="1600" dirty="0" smtClean="0"/>
              <a:t> herself is for a moment horrified to be found out, and then completely indignant and unrepentant about her former self.</a:t>
            </a:r>
          </a:p>
          <a:p>
            <a:pPr fontAlgn="base"/>
            <a:r>
              <a:rPr lang="en-US" sz="1600" dirty="0" err="1" smtClean="0"/>
              <a:t>Demoke</a:t>
            </a:r>
            <a:r>
              <a:rPr lang="en-US" sz="1600" dirty="0" smtClean="0"/>
              <a:t> also makes a revelation in this section when he tells the story of killing his apprentice, </a:t>
            </a:r>
            <a:r>
              <a:rPr lang="en-US" sz="1600" dirty="0" err="1" smtClean="0"/>
              <a:t>Oremole</a:t>
            </a:r>
            <a:r>
              <a:rPr lang="en-US" sz="1600" dirty="0" smtClean="0"/>
              <a:t>, and the creative inspiration that the violent act gave him</a:t>
            </a:r>
            <a:r>
              <a:rPr lang="en-US" sz="1600" dirty="0" smtClean="0"/>
              <a:t>. </a:t>
            </a:r>
            <a:r>
              <a:rPr lang="en-US" sz="1600" dirty="0" smtClean="0"/>
              <a:t>In this monologue, we see the contrast between </a:t>
            </a:r>
            <a:r>
              <a:rPr lang="en-US" sz="1600" dirty="0" err="1" smtClean="0"/>
              <a:t>Demoke's</a:t>
            </a:r>
            <a:r>
              <a:rPr lang="en-US" sz="1600" dirty="0" smtClean="0"/>
              <a:t> negative impulse, his desire to kill, and his desire to create, a more positive impulse.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65843"/>
            <a:ext cx="9144000" cy="59708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In the world of the play, the past and present are blurred in that people are strongly linked to their descendants even in the world of the present. The revelation that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Rola</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is Madame Tortoise, for instance, is at once the revelation of the fact that she is the descendant of an infamous prostitute named Madame Tortoise, and also that she</a:t>
            </a:r>
            <a:r>
              <a:rPr kumimoji="0" lang="en-US" sz="14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sz="1400" b="0" i="1" u="none" strike="noStrike" cap="none" normalizeH="0" baseline="0" dirty="0" smtClean="0">
                <a:ln>
                  <a:noFill/>
                </a:ln>
                <a:solidFill>
                  <a:schemeClr val="tx1"/>
                </a:solidFill>
                <a:effectLst/>
                <a:latin typeface="inherit" charset="0"/>
                <a:ea typeface="Times New Roman" pitchFamily="18" charset="0"/>
                <a:cs typeface="Times New Roman" pitchFamily="18" charset="0"/>
              </a:rPr>
              <a:t>is</a:t>
            </a:r>
            <a:r>
              <a:rPr kumimoji="0" lang="en-US" sz="14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Madame Tortoise in the present. There is an elision made between the world of the living and the world of the dead that suggests that the characters cannot escape their origins, that no individual is simply who they are, but they each carry the crimes, sins, and insecurities of those that came before.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As they begin to piece together what is happening,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Adenebi</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the Old Man, and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Agboreko</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begin to see that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Aroni</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has summoned the dead to come back and, in effect, "haunt" the mortals who have done them wrong in the past. There is unfinished business to be reckoned with and injustice that needs to be remedied. The dead couple is there to remind the four living subjects of the crimes  they committed in the past. The world of the dead has something to teach the living.</a:t>
            </a:r>
            <a:r>
              <a:rPr lang="en-US" sz="1400" dirty="0" smtClean="0"/>
              <a:t> </a:t>
            </a:r>
            <a:endParaRPr lang="en-US" sz="1400" dirty="0" smtClean="0"/>
          </a:p>
          <a:p>
            <a:pPr fontAlgn="base"/>
            <a:endParaRPr lang="en-US" sz="1400" dirty="0" smtClean="0"/>
          </a:p>
          <a:p>
            <a:pPr fontAlgn="base"/>
            <a:r>
              <a:rPr lang="en-US" sz="1400" dirty="0" smtClean="0"/>
              <a:t>The </a:t>
            </a:r>
            <a:r>
              <a:rPr lang="en-US" sz="1400" dirty="0" smtClean="0"/>
              <a:t>Old Man, </a:t>
            </a:r>
            <a:r>
              <a:rPr lang="en-US" sz="1400" dirty="0" err="1" smtClean="0"/>
              <a:t>Agboreko</a:t>
            </a:r>
            <a:r>
              <a:rPr lang="en-US" sz="1400" dirty="0" smtClean="0"/>
              <a:t>, and </a:t>
            </a:r>
            <a:r>
              <a:rPr lang="en-US" sz="1400" dirty="0" err="1" smtClean="0"/>
              <a:t>Adenebi</a:t>
            </a:r>
            <a:r>
              <a:rPr lang="en-US" sz="1400" dirty="0" smtClean="0"/>
              <a:t> </a:t>
            </a:r>
            <a:r>
              <a:rPr lang="en-US" sz="1400" dirty="0" smtClean="0"/>
              <a:t>have </a:t>
            </a:r>
            <a:r>
              <a:rPr lang="en-US" sz="1400" dirty="0" smtClean="0"/>
              <a:t>convened, they perform a divination ritual and dance in order to welcome the dead. </a:t>
            </a:r>
            <a:r>
              <a:rPr lang="en-US" sz="1400" dirty="0" smtClean="0"/>
              <a:t>These rituals </a:t>
            </a:r>
            <a:r>
              <a:rPr lang="en-US" sz="1400" dirty="0" smtClean="0"/>
              <a:t>have historical and spiritual precedent, and while they do not necessarily appear to </a:t>
            </a:r>
            <a:r>
              <a:rPr lang="en-US" sz="1400" dirty="0" smtClean="0"/>
              <a:t>have  </a:t>
            </a:r>
            <a:r>
              <a:rPr lang="en-US" sz="1400" dirty="0" smtClean="0"/>
              <a:t>a literal </a:t>
            </a:r>
            <a:endParaRPr lang="en-US" sz="1400" dirty="0" smtClean="0"/>
          </a:p>
          <a:p>
            <a:pPr fontAlgn="base"/>
            <a:r>
              <a:rPr lang="en-US" sz="1400" dirty="0" smtClean="0"/>
              <a:t>bearing </a:t>
            </a:r>
            <a:r>
              <a:rPr lang="en-US" sz="1400" dirty="0" smtClean="0"/>
              <a:t>on the plot itself, they affect the characters deeply and portend the </a:t>
            </a:r>
            <a:r>
              <a:rPr lang="en-US" sz="1400" dirty="0" smtClean="0"/>
              <a:t>reckoning  </a:t>
            </a:r>
            <a:r>
              <a:rPr lang="en-US" sz="1400" dirty="0" smtClean="0"/>
              <a:t>that is to come.</a:t>
            </a:r>
          </a:p>
          <a:p>
            <a:pPr fontAlgn="base"/>
            <a:r>
              <a:rPr lang="en-US" sz="1400" dirty="0" err="1" smtClean="0"/>
              <a:t>Wole</a:t>
            </a:r>
            <a:r>
              <a:rPr lang="en-US" sz="1400" dirty="0" smtClean="0"/>
              <a:t> Soyinka</a:t>
            </a:r>
            <a:r>
              <a:rPr lang="en-US" sz="1400" dirty="0" smtClean="0"/>
              <a:t> blends not only elements of European drama and African myth, but also the </a:t>
            </a:r>
            <a:r>
              <a:rPr lang="en-US" sz="1400" dirty="0" smtClean="0"/>
              <a:t>world  </a:t>
            </a:r>
            <a:r>
              <a:rPr lang="en-US" sz="1400" dirty="0" smtClean="0"/>
              <a:t>of humans with the supernatural. Spirits like </a:t>
            </a:r>
            <a:r>
              <a:rPr lang="en-US" sz="1400" dirty="0" err="1" smtClean="0"/>
              <a:t>Eshuoro</a:t>
            </a:r>
            <a:r>
              <a:rPr lang="en-US" sz="1400" dirty="0" smtClean="0"/>
              <a:t>, </a:t>
            </a:r>
            <a:r>
              <a:rPr lang="en-US" sz="1400" dirty="0" err="1" smtClean="0"/>
              <a:t>Aroni</a:t>
            </a:r>
            <a:r>
              <a:rPr lang="en-US" sz="1400" dirty="0" smtClean="0"/>
              <a:t>, and </a:t>
            </a:r>
            <a:r>
              <a:rPr lang="en-US" sz="1400" dirty="0" err="1" smtClean="0"/>
              <a:t>Murete</a:t>
            </a:r>
            <a:r>
              <a:rPr lang="en-US" sz="1400" dirty="0" smtClean="0"/>
              <a:t> move through </a:t>
            </a:r>
            <a:r>
              <a:rPr lang="en-US" sz="1400" dirty="0" smtClean="0"/>
              <a:t>the   </a:t>
            </a:r>
            <a:r>
              <a:rPr lang="en-US" sz="1400" dirty="0" smtClean="0"/>
              <a:t>world with an elevated power and a special place in the fabric of the forest, yet they </a:t>
            </a:r>
            <a:r>
              <a:rPr lang="en-US" sz="1400" dirty="0" smtClean="0"/>
              <a:t>squabble</a:t>
            </a:r>
          </a:p>
          <a:p>
            <a:pPr fontAlgn="base"/>
            <a:r>
              <a:rPr lang="en-US" sz="1400" dirty="0" smtClean="0"/>
              <a:t> </a:t>
            </a:r>
            <a:r>
              <a:rPr lang="en-US" sz="1400" dirty="0" smtClean="0"/>
              <a:t>and have appetites just like the humans over whom they preside. </a:t>
            </a:r>
            <a:r>
              <a:rPr lang="en-US" sz="1400" dirty="0" err="1" smtClean="0"/>
              <a:t>Murete</a:t>
            </a:r>
            <a:r>
              <a:rPr lang="en-US" sz="1400" dirty="0" smtClean="0"/>
              <a:t> loves nothing </a:t>
            </a:r>
            <a:r>
              <a:rPr lang="en-US" sz="1400" dirty="0" smtClean="0"/>
              <a:t>more  </a:t>
            </a:r>
            <a:r>
              <a:rPr lang="en-US" sz="1400" dirty="0" smtClean="0"/>
              <a:t>than getting drunk in his tree dwelling, and </a:t>
            </a:r>
            <a:r>
              <a:rPr lang="en-US" sz="1400" dirty="0" err="1" smtClean="0"/>
              <a:t>Eshuoro</a:t>
            </a:r>
            <a:r>
              <a:rPr lang="en-US" sz="1400" dirty="0" smtClean="0"/>
              <a:t> experiences envy and resentment at </a:t>
            </a:r>
            <a:r>
              <a:rPr lang="en-US" sz="1400" dirty="0" smtClean="0"/>
              <a:t>not   </a:t>
            </a:r>
            <a:r>
              <a:rPr lang="en-US" sz="1400" dirty="0" smtClean="0"/>
              <a:t>being invited to the welcoming of the dead. </a:t>
            </a:r>
            <a:r>
              <a:rPr lang="en-US" sz="1400" dirty="0" smtClean="0"/>
              <a:t>Embedded </a:t>
            </a:r>
            <a:r>
              <a:rPr lang="en-US" sz="1400" dirty="0" smtClean="0"/>
              <a:t>in the thematic narrative of the play is the struggle between the human world and </a:t>
            </a:r>
            <a:r>
              <a:rPr lang="en-US" sz="1400" dirty="0" smtClean="0"/>
              <a:t>the </a:t>
            </a:r>
            <a:r>
              <a:rPr lang="en-US" sz="1400" dirty="0" smtClean="0"/>
              <a:t>natural world, as it is presided over by the gods and spirits. A god like </a:t>
            </a:r>
            <a:r>
              <a:rPr lang="en-US" sz="1400" dirty="0" err="1" smtClean="0"/>
              <a:t>Eshuoro</a:t>
            </a:r>
            <a:r>
              <a:rPr lang="en-US" sz="1400" dirty="0" smtClean="0"/>
              <a:t> resents </a:t>
            </a:r>
            <a:r>
              <a:rPr lang="en-US" sz="1400" dirty="0" smtClean="0"/>
              <a:t>the  </a:t>
            </a:r>
            <a:r>
              <a:rPr lang="en-US" sz="1400" dirty="0" smtClean="0"/>
              <a:t>humans for meddling with his forest, particularly resenting </a:t>
            </a:r>
            <a:r>
              <a:rPr lang="en-US" sz="1400" dirty="0" err="1" smtClean="0"/>
              <a:t>Demoke</a:t>
            </a:r>
            <a:r>
              <a:rPr lang="en-US" sz="1400" dirty="0" smtClean="0"/>
              <a:t> for carving something in </a:t>
            </a:r>
            <a:r>
              <a:rPr lang="en-US" sz="1400" dirty="0" smtClean="0"/>
              <a:t>one </a:t>
            </a:r>
            <a:r>
              <a:rPr lang="en-US" sz="1400" dirty="0" smtClean="0"/>
              <a:t>of his tallest prize trees. Meanwhile, the Forest Head is more at peace with the human </a:t>
            </a:r>
            <a:r>
              <a:rPr lang="en-US" sz="1400" dirty="0" smtClean="0"/>
              <a:t>world</a:t>
            </a:r>
            <a:r>
              <a:rPr lang="en-US" sz="1400" dirty="0" smtClean="0"/>
              <a:t>, even if he too is meddling with it in his own ways, by disguising himself as </a:t>
            </a:r>
            <a:r>
              <a:rPr lang="en-US" sz="1400" dirty="0" err="1" smtClean="0"/>
              <a:t>Obaneji</a:t>
            </a:r>
            <a:r>
              <a:rPr lang="en-US" sz="1400" dirty="0" smtClean="0"/>
              <a:t> and </a:t>
            </a:r>
            <a:endParaRPr lang="en-US" sz="1400" dirty="0" smtClean="0"/>
          </a:p>
          <a:p>
            <a:pPr fontAlgn="base"/>
            <a:r>
              <a:rPr lang="en-US" sz="1400" dirty="0" smtClean="0"/>
              <a:t>following </a:t>
            </a:r>
            <a:r>
              <a:rPr lang="en-US" sz="1400" dirty="0" err="1" smtClean="0"/>
              <a:t>Aroni's</a:t>
            </a:r>
            <a:r>
              <a:rPr lang="en-US" sz="1400" dirty="0" smtClean="0"/>
              <a:t> lead.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1447036"/>
            <a:ext cx="9144000" cy="41857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Arial" pitchFamily="34" charset="0"/>
              </a:rPr>
              <a:t> After much confusion and chaos, we find that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Aroni</a:t>
            </a:r>
            <a:r>
              <a:rPr kumimoji="0" lang="en-US" sz="1400" b="0" i="0" u="none" strike="noStrike" cap="none" normalizeH="0" baseline="0" dirty="0" smtClean="0">
                <a:ln>
                  <a:noFill/>
                </a:ln>
                <a:solidFill>
                  <a:schemeClr val="tx1"/>
                </a:solidFill>
                <a:effectLst/>
                <a:latin typeface="inherit" charset="0"/>
                <a:ea typeface="Times New Roman" pitchFamily="18" charset="0"/>
                <a:cs typeface="Arial" pitchFamily="34" charset="0"/>
              </a:rPr>
              <a:t> and the Forest Head are in full control of what is going on.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Arial" pitchFamily="34" charset="0"/>
              </a:rPr>
              <a:t>When they speak to one another, they discuss the fact that the assemblage of mortals is completely intentional. Additionally, they reveal that they have made it so that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Eshuoro</a:t>
            </a:r>
            <a:r>
              <a:rPr kumimoji="0" lang="en-US" sz="1400" b="0" i="0" u="none" strike="noStrike" cap="none" normalizeH="0" baseline="0" dirty="0" smtClean="0">
                <a:ln>
                  <a:noFill/>
                </a:ln>
                <a:solidFill>
                  <a:schemeClr val="tx1"/>
                </a:solidFill>
                <a:effectLst/>
                <a:latin typeface="inherit" charset="0"/>
                <a:ea typeface="Times New Roman" pitchFamily="18" charset="0"/>
                <a:cs typeface="Arial" pitchFamily="34" charset="0"/>
              </a:rPr>
              <a:t> will follow them to the festivities to scare the mortals. What has seemed like a variety of chaotic competing interests is in fact being presided over and controlled by these forest spirits.</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The play takes a turn when the onstage events actually transport back in time 8 centuries to the court of Mata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Kharibu</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After so many allusions to the past lives of the characters, the theatrical world brings us back to the actual events that have led to the unfinished business with the dead couple. The chaos of the forest is replaced with the order of the court, and we see the ways in which each of the four mortals mistreated the two dead people</a:t>
            </a:r>
            <a:r>
              <a:rPr kumimoji="0" lang="en-US" sz="14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 captain in Mata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Kharibu's</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court, and his wife.</a:t>
            </a:r>
            <a:r>
              <a:rPr lang="en-US" sz="1400" dirty="0" smtClean="0"/>
              <a:t> In </a:t>
            </a:r>
            <a:r>
              <a:rPr lang="en-US" sz="1400" dirty="0" smtClean="0"/>
              <a:t>the court of Mata </a:t>
            </a:r>
            <a:r>
              <a:rPr lang="en-US" sz="1400" dirty="0" err="1" smtClean="0"/>
              <a:t>Kharibu</a:t>
            </a:r>
            <a:r>
              <a:rPr lang="en-US" sz="1400" dirty="0" smtClean="0"/>
              <a:t>, we see the conflict between the merciless king and </a:t>
            </a:r>
            <a:r>
              <a:rPr lang="en-US" sz="1400" dirty="0" smtClean="0"/>
              <a:t>the</a:t>
            </a:r>
            <a:r>
              <a:rPr lang="en-US" sz="1400" dirty="0" smtClean="0"/>
              <a:t> </a:t>
            </a:r>
            <a:r>
              <a:rPr lang="en-US" sz="1400" dirty="0" smtClean="0">
                <a:hlinkClick r:id="rId2"/>
              </a:rPr>
              <a:t>Dead Man</a:t>
            </a:r>
            <a:r>
              <a:rPr lang="en-US" sz="1400" dirty="0" smtClean="0"/>
              <a:t>, who was once a soldier in his court. The main point of contention between </a:t>
            </a:r>
            <a:r>
              <a:rPr lang="en-US" sz="1400" dirty="0" smtClean="0"/>
              <a:t>them  </a:t>
            </a:r>
            <a:r>
              <a:rPr lang="en-US" sz="1400" dirty="0" smtClean="0"/>
              <a:t>is the fact that the soldier had the audacity to think, which is distasteful to the king. When </a:t>
            </a:r>
            <a:endParaRPr lang="en-US" sz="1400" dirty="0" smtClean="0"/>
          </a:p>
          <a:p>
            <a:pPr algn="just" fontAlgn="base"/>
            <a:r>
              <a:rPr lang="en-US" sz="1400" dirty="0" smtClean="0"/>
              <a:t>charged </a:t>
            </a:r>
            <a:r>
              <a:rPr lang="en-US" sz="1400" dirty="0" smtClean="0"/>
              <a:t>with having thought, the soldier can only perform humility, saying, "I plead guilty </a:t>
            </a:r>
            <a:r>
              <a:rPr lang="en-US" sz="1400" dirty="0" smtClean="0"/>
              <a:t>to </a:t>
            </a:r>
            <a:r>
              <a:rPr lang="en-US" sz="1400" dirty="0" smtClean="0"/>
              <a:t>the possession of thought. I did not know that it was in me to exercise it, until your Majesty's </a:t>
            </a:r>
            <a:r>
              <a:rPr lang="en-US" sz="1400" dirty="0" smtClean="0"/>
              <a:t>inhuman </a:t>
            </a:r>
            <a:r>
              <a:rPr lang="en-US" sz="1400" dirty="0" smtClean="0"/>
              <a:t>commands</a:t>
            </a:r>
            <a:r>
              <a:rPr lang="en-US" sz="1400" dirty="0" smtClean="0"/>
              <a:t>.“ The court of  </a:t>
            </a:r>
            <a:r>
              <a:rPr lang="en-US" sz="1400" dirty="0" smtClean="0"/>
              <a:t>Mata </a:t>
            </a:r>
            <a:r>
              <a:rPr lang="en-US" sz="1400" dirty="0" err="1" smtClean="0"/>
              <a:t>Kharibu</a:t>
            </a:r>
            <a:r>
              <a:rPr lang="en-US" sz="1400" dirty="0" smtClean="0"/>
              <a:t> transports the reader into a much </a:t>
            </a:r>
            <a:r>
              <a:rPr lang="en-US" sz="1400" dirty="0" smtClean="0"/>
              <a:t>more</a:t>
            </a:r>
          </a:p>
          <a:p>
            <a:pPr algn="just" fontAlgn="base"/>
            <a:r>
              <a:rPr lang="en-US" sz="1400" dirty="0" smtClean="0"/>
              <a:t> </a:t>
            </a:r>
            <a:r>
              <a:rPr lang="en-US" sz="1400" dirty="0" smtClean="0"/>
              <a:t>recognizable monarchical </a:t>
            </a:r>
            <a:r>
              <a:rPr lang="en-US" sz="1400" dirty="0" smtClean="0"/>
              <a:t>structure, </a:t>
            </a:r>
            <a:r>
              <a:rPr lang="en-US" sz="1400" dirty="0" smtClean="0"/>
              <a:t>it reveals once and for all the corrupt identities of the courtly </a:t>
            </a:r>
            <a:r>
              <a:rPr lang="en-US" sz="1400" dirty="0" smtClean="0"/>
              <a:t>subjects </a:t>
            </a:r>
            <a:r>
              <a:rPr lang="en-US" sz="1400" dirty="0" smtClean="0"/>
              <a:t>who will eventually become the four mortals collected by </a:t>
            </a:r>
            <a:r>
              <a:rPr lang="en-US" sz="1400" dirty="0" err="1" smtClean="0"/>
              <a:t>Aroni</a:t>
            </a:r>
            <a:r>
              <a:rPr lang="en-US" sz="1400" dirty="0" smtClean="0"/>
              <a:t>. We also see </a:t>
            </a:r>
            <a:r>
              <a:rPr lang="en-US" sz="1400" dirty="0" smtClean="0"/>
              <a:t>the </a:t>
            </a:r>
            <a:r>
              <a:rPr lang="en-US" sz="1400" dirty="0" smtClean="0"/>
              <a:t>context for the dead couple's suspension between the world of the living and the </a:t>
            </a:r>
            <a:r>
              <a:rPr lang="en-US" sz="1400" dirty="0" smtClean="0"/>
              <a:t>dead.</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8534400" cy="6186309"/>
          </a:xfrm>
          <a:prstGeom prst="rect">
            <a:avLst/>
          </a:prstGeom>
        </p:spPr>
        <p:txBody>
          <a:bodyPr wrap="square">
            <a:spAutoFit/>
          </a:bodyPr>
          <a:lstStyle/>
          <a:p>
            <a:pPr fontAlgn="base"/>
            <a:r>
              <a:rPr lang="en-US" dirty="0" smtClean="0"/>
              <a:t>While the play is an indictment of an African nostalgia that ignores the problems of the </a:t>
            </a:r>
            <a:r>
              <a:rPr lang="en-US" dirty="0" err="1" smtClean="0"/>
              <a:t>past,Wole</a:t>
            </a:r>
            <a:r>
              <a:rPr lang="en-US" dirty="0" smtClean="0"/>
              <a:t> </a:t>
            </a:r>
            <a:r>
              <a:rPr lang="en-US" dirty="0" err="1" smtClean="0"/>
              <a:t>Soyunka`s</a:t>
            </a:r>
            <a:r>
              <a:rPr lang="en-US" dirty="0" smtClean="0"/>
              <a:t> work, and this play in particular, is held up as a masterful example of his incorporation of traditional Yoruba ritual performance modes. These elements include the use of masquerade, dance, poetry, music, and the depiction of possession. Thus, the events onstage are not simply symbolic or figurative, but represent and recreate actual modes of performance that hearken back to Nigerian history and traditions of the culture itself.</a:t>
            </a:r>
            <a:r>
              <a:rPr lang="en-US" dirty="0" smtClean="0"/>
              <a:t> </a:t>
            </a:r>
            <a:endParaRPr lang="en-US" dirty="0" smtClean="0"/>
          </a:p>
          <a:p>
            <a:pPr fontAlgn="base"/>
            <a:r>
              <a:rPr lang="en-US" dirty="0" smtClean="0"/>
              <a:t> </a:t>
            </a:r>
            <a:r>
              <a:rPr lang="en-US" dirty="0" smtClean="0"/>
              <a:t>     Each </a:t>
            </a:r>
            <a:r>
              <a:rPr lang="en-US" dirty="0" smtClean="0"/>
              <a:t>of the characters, save for the spirits and gods, has had some past experience that they carry with them into the theatrical present. In the world of the living, no one is ever just who they are born as; they also carry the story of who they were before with them into the present. This continuity is something close to reincarnation, but almost more immediate, as the separate lives are even less distinct, and present identities are laid over past ones more indiscernibly.</a:t>
            </a:r>
          </a:p>
          <a:p>
            <a:pPr fontAlgn="base"/>
            <a:r>
              <a:rPr lang="en-US" dirty="0" smtClean="0"/>
              <a:t>Much of the action in the play consists of non-literal, figurative or ritualistic scenarios that hearken back to traditional modes of Nigerian performance. In this way, the magical or supernatural elements are not necessarily labeled as such, but are simply extensions of the literal action onstage, rituals in themselves in which plausibility is not a concern. When spirits are summoned, or characters become possessed, it is simply stated that this happens in the stage directions.</a:t>
            </a:r>
          </a:p>
          <a:p>
            <a:pPr fontAlgn="base"/>
            <a:endParaRPr lang="en-US" dirty="0" smtClean="0"/>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05200" y="381000"/>
            <a:ext cx="2543260" cy="369332"/>
          </a:xfrm>
          <a:prstGeom prst="rect">
            <a:avLst/>
          </a:prstGeom>
          <a:noFill/>
        </p:spPr>
        <p:txBody>
          <a:bodyPr wrap="none" rtlCol="0">
            <a:spAutoFit/>
          </a:bodyPr>
          <a:lstStyle/>
          <a:p>
            <a:r>
              <a:rPr lang="en-US" b="1" u="sng" dirty="0" smtClean="0"/>
              <a:t>Symbols used in the play</a:t>
            </a:r>
            <a:endParaRPr lang="en-US" b="1" u="sng" dirty="0"/>
          </a:p>
        </p:txBody>
      </p:sp>
      <p:sp>
        <p:nvSpPr>
          <p:cNvPr id="22529" name="Rectangle 1"/>
          <p:cNvSpPr>
            <a:spLocks noChangeArrowheads="1"/>
          </p:cNvSpPr>
          <p:nvPr/>
        </p:nvSpPr>
        <p:spPr bwMode="auto">
          <a:xfrm>
            <a:off x="-25946" y="1428179"/>
            <a:ext cx="9169946" cy="33855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Smoking out the forest</a:t>
            </a:r>
            <a:r>
              <a:rPr kumimoji="0" lang="en-US" sz="18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The Old Man sends for a truck to smoke out the forest with the petrol fumes, all in order to find his son. This event is symbolic of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ways that humans are willing to disrupt and destroy nature in order to get what they want</a:t>
            </a:r>
            <a:r>
              <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Coin purse </a:t>
            </a:r>
            <a:endParaRPr lang="en-US" b="1" dirty="0" smtClean="0">
              <a:solidFill>
                <a:srgbClr val="1E1D1D"/>
              </a:solidFill>
              <a:latin typeface="inherit"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In the court of Mata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Kharibu</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the Slave-Dealer hands the Historian a coin purse in exchange for his agreement that his ship is  worthy vessel. The coin purse is a symbol of how bribery and corruption work in the court of Mata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Kharibu</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People are willing to get paid off in order to turn a blind eye to injustice, and the coin purse symbolizes their greed and the fact that they can be bought</a:t>
            </a:r>
            <a:r>
              <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Out of the Soil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Dead Man and Dead Woman come up out of the soil in the opening of the play, which symbolizes their journey from the subterranean world of the dead to the world of the living. It represents that they are not alive, but it also represents that they have unfinished business, and that they come with issues that have been buried and that they are literally and figuratively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bringing to light.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1243</TotalTime>
  <Words>1458</Words>
  <Application>Microsoft Office PowerPoint</Application>
  <PresentationFormat>On-screen Show (4:3)</PresentationFormat>
  <Paragraphs>89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A Dance of the Forest</vt:lpstr>
      <vt:lpstr>Slide 2</vt:lpstr>
      <vt:lpstr>Slide 3</vt:lpstr>
      <vt:lpstr>Slide 4</vt:lpstr>
      <vt:lpstr>Slide 5</vt:lpstr>
      <vt:lpstr>Slide 6</vt:lpstr>
      <vt:lpstr>Slide 7</vt:lpstr>
      <vt:lpstr>Slide 8</vt:lpstr>
      <vt:lpstr>Slide 9</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Dance of the Forest</dc:title>
  <dc:creator>Nripendra</dc:creator>
  <cp:lastModifiedBy>Nripendra</cp:lastModifiedBy>
  <cp:revision>18</cp:revision>
  <dcterms:created xsi:type="dcterms:W3CDTF">2006-08-16T00:00:00Z</dcterms:created>
  <dcterms:modified xsi:type="dcterms:W3CDTF">2020-06-03T12:12:25Z</dcterms:modified>
</cp:coreProperties>
</file>