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69" r:id="rId3"/>
    <p:sldId id="270" r:id="rId4"/>
    <p:sldId id="271" r:id="rId5"/>
    <p:sldId id="257" r:id="rId6"/>
    <p:sldId id="258" r:id="rId7"/>
    <p:sldId id="259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96C5367-97ED-4B1C-BF90-A6107EF04AE9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479144A-3954-43AD-A240-65E6F7B71E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C5367-97ED-4B1C-BF90-A6107EF04AE9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144A-3954-43AD-A240-65E6F7B71E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C5367-97ED-4B1C-BF90-A6107EF04AE9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144A-3954-43AD-A240-65E6F7B71E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96C5367-97ED-4B1C-BF90-A6107EF04AE9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144A-3954-43AD-A240-65E6F7B71E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96C5367-97ED-4B1C-BF90-A6107EF04AE9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479144A-3954-43AD-A240-65E6F7B71EE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96C5367-97ED-4B1C-BF90-A6107EF04AE9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479144A-3954-43AD-A240-65E6F7B71E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96C5367-97ED-4B1C-BF90-A6107EF04AE9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479144A-3954-43AD-A240-65E6F7B71E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C5367-97ED-4B1C-BF90-A6107EF04AE9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9144A-3954-43AD-A240-65E6F7B71E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96C5367-97ED-4B1C-BF90-A6107EF04AE9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479144A-3954-43AD-A240-65E6F7B71E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96C5367-97ED-4B1C-BF90-A6107EF04AE9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479144A-3954-43AD-A240-65E6F7B71E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96C5367-97ED-4B1C-BF90-A6107EF04AE9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479144A-3954-43AD-A240-65E6F7B71E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96C5367-97ED-4B1C-BF90-A6107EF04AE9}" type="datetimeFigureOut">
              <a:rPr lang="en-US" smtClean="0"/>
              <a:pPr/>
              <a:t>22-Feb-24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479144A-3954-43AD-A240-65E6F7B71E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Qualities of Entrepreneur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81400" y="2286000"/>
            <a:ext cx="5022056" cy="25146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DR. VANDANA PANDEY</a:t>
            </a:r>
          </a:p>
          <a:p>
            <a:r>
              <a:rPr lang="en-US" sz="2400" b="1" dirty="0" smtClean="0">
                <a:solidFill>
                  <a:srgbClr val="C00000"/>
                </a:solidFill>
              </a:rPr>
              <a:t>ASSOCIATE PROFESSOR</a:t>
            </a:r>
          </a:p>
          <a:p>
            <a:r>
              <a:rPr lang="en-US" sz="2400" b="1" dirty="0" smtClean="0">
                <a:solidFill>
                  <a:srgbClr val="C00000"/>
                </a:solidFill>
              </a:rPr>
              <a:t>DEPARTMENT OF COMMERCE</a:t>
            </a:r>
          </a:p>
          <a:p>
            <a:r>
              <a:rPr lang="en-US" sz="2400" b="1" dirty="0" smtClean="0">
                <a:solidFill>
                  <a:srgbClr val="C00000"/>
                </a:solidFill>
              </a:rPr>
              <a:t>HCPG COLLEGE .VARANASI</a:t>
            </a:r>
          </a:p>
          <a:p>
            <a:r>
              <a:rPr lang="en-US" sz="2400" b="1" dirty="0" smtClean="0">
                <a:solidFill>
                  <a:srgbClr val="C00000"/>
                </a:solidFill>
              </a:rPr>
              <a:t>(U.P.) 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             Entrepreneur v/s </a:t>
            </a:r>
            <a:r>
              <a:rPr lang="en-US" sz="2800" dirty="0" err="1" smtClean="0">
                <a:solidFill>
                  <a:schemeClr val="tx1"/>
                </a:solidFill>
              </a:rPr>
              <a:t>Intrapreneurs</a:t>
            </a:r>
            <a:r>
              <a:rPr lang="en-US" sz="2800" dirty="0" smtClean="0">
                <a:solidFill>
                  <a:schemeClr val="tx1"/>
                </a:solidFill>
              </a:rPr>
              <a:t/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                   </a:t>
            </a:r>
            <a:r>
              <a:rPr lang="en-US" sz="2800" b="1" u="sng" dirty="0" smtClean="0">
                <a:solidFill>
                  <a:srgbClr val="FFFF00"/>
                </a:solidFill>
              </a:rPr>
              <a:t>capital investment</a:t>
            </a:r>
            <a:endParaRPr lang="en-US" sz="2800" b="1" u="sng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solidFill>
            <a:schemeClr val="accent3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Entrepreneur –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               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 Personal capital investment in venture.</a:t>
            </a:r>
          </a:p>
          <a:p>
            <a:pPr>
              <a:buNone/>
            </a:pPr>
            <a:endParaRPr lang="en-US" b="1" dirty="0" smtClean="0"/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solidFill>
            <a:schemeClr val="accent4"/>
          </a:solidFill>
        </p:spPr>
        <p:txBody>
          <a:bodyPr/>
          <a:lstStyle/>
          <a:p>
            <a:pPr>
              <a:buNone/>
            </a:pPr>
            <a:r>
              <a:rPr lang="en-US" b="1" dirty="0" err="1" smtClean="0">
                <a:solidFill>
                  <a:schemeClr val="bg1"/>
                </a:solidFill>
              </a:rPr>
              <a:t>Intrapreneur</a:t>
            </a:r>
            <a:r>
              <a:rPr lang="en-US" b="1" dirty="0" smtClean="0">
                <a:solidFill>
                  <a:schemeClr val="bg1"/>
                </a:solidFill>
              </a:rPr>
              <a:t>-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             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  uses the financial and other resources of the enterprise.</a:t>
            </a:r>
          </a:p>
          <a:p>
            <a:endParaRPr lang="en-US" dirty="0" smtClean="0"/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200" dirty="0" smtClean="0"/>
              <a:t>Entrepreneur v/s </a:t>
            </a:r>
            <a:r>
              <a:rPr lang="en-US" sz="3200" dirty="0" err="1" smtClean="0"/>
              <a:t>Intrapreneurs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="1" u="sng" dirty="0" smtClean="0"/>
              <a:t>                       </a:t>
            </a:r>
            <a:r>
              <a:rPr lang="en-US" sz="3200" b="1" u="sng" dirty="0" smtClean="0">
                <a:solidFill>
                  <a:srgbClr val="FFFF00"/>
                </a:solidFill>
              </a:rPr>
              <a:t> Risk</a:t>
            </a:r>
            <a:endParaRPr lang="en-US" sz="3200" b="1" u="sng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solidFill>
            <a:schemeClr val="accent3"/>
          </a:solidFill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Entrepreneur-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        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 bear all kinds of risk (financial, psychological, social risk).</a:t>
            </a:r>
          </a:p>
          <a:p>
            <a:pPr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 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solidFill>
            <a:schemeClr val="accent4"/>
          </a:solidFill>
        </p:spPr>
        <p:txBody>
          <a:bodyPr/>
          <a:lstStyle/>
          <a:p>
            <a:pPr>
              <a:buNone/>
            </a:pPr>
            <a:r>
              <a:rPr lang="en-US" b="1" dirty="0" err="1" smtClean="0">
                <a:solidFill>
                  <a:schemeClr val="bg1"/>
                </a:solidFill>
              </a:rPr>
              <a:t>Intrapreneur</a:t>
            </a:r>
            <a:r>
              <a:rPr lang="en-US" b="1" dirty="0" smtClean="0">
                <a:solidFill>
                  <a:schemeClr val="bg1"/>
                </a:solidFill>
              </a:rPr>
              <a:t> –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    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  is a salaried person who innovates new things in an existing enterprise.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200" dirty="0" smtClean="0"/>
              <a:t>      Entrepreneur v/s </a:t>
            </a:r>
            <a:r>
              <a:rPr lang="en-US" sz="3200" dirty="0" err="1" smtClean="0"/>
              <a:t>Intrapreneurs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800" dirty="0" smtClean="0">
                <a:solidFill>
                  <a:srgbClr val="FFFF00"/>
                </a:solidFill>
              </a:rPr>
              <a:t>                  </a:t>
            </a:r>
            <a:r>
              <a:rPr lang="en-US" sz="2800" b="1" dirty="0" smtClean="0">
                <a:solidFill>
                  <a:srgbClr val="FFFF00"/>
                </a:solidFill>
              </a:rPr>
              <a:t>NATURE OF VENTURE</a:t>
            </a:r>
            <a:endParaRPr lang="en-US" sz="28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 </a:t>
            </a:r>
            <a:r>
              <a:rPr lang="en-US" b="1" dirty="0" smtClean="0">
                <a:solidFill>
                  <a:schemeClr val="bg1"/>
                </a:solidFill>
              </a:rPr>
              <a:t>entrepreneur –</a:t>
            </a:r>
          </a:p>
          <a:p>
            <a:endParaRPr lang="en-US" b="1" dirty="0" smtClean="0">
              <a:solidFill>
                <a:schemeClr val="bg1"/>
              </a:solidFill>
            </a:endParaRPr>
          </a:p>
          <a:p>
            <a:endParaRPr lang="en-US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Establishes new or big or, small business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solidFill>
            <a:schemeClr val="accent4"/>
          </a:solidFill>
        </p:spPr>
        <p:txBody>
          <a:bodyPr/>
          <a:lstStyle/>
          <a:p>
            <a:r>
              <a:rPr lang="en-US" b="1" dirty="0" err="1" smtClean="0">
                <a:solidFill>
                  <a:schemeClr val="bg1"/>
                </a:solidFill>
              </a:rPr>
              <a:t>Intrapreneur</a:t>
            </a:r>
            <a:r>
              <a:rPr lang="en-US" b="1" dirty="0" smtClean="0">
                <a:solidFill>
                  <a:schemeClr val="bg1"/>
                </a:solidFill>
              </a:rPr>
              <a:t>-</a:t>
            </a:r>
          </a:p>
          <a:p>
            <a:endParaRPr lang="en-US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Innovates new things in an big enterprises.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         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200" dirty="0" smtClean="0"/>
              <a:t>Entrepreneur v/s </a:t>
            </a:r>
            <a:r>
              <a:rPr lang="en-US" sz="3200" dirty="0" err="1" smtClean="0"/>
              <a:t>Intrapreneurs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="1" dirty="0" smtClean="0">
                <a:solidFill>
                  <a:srgbClr val="FFFF00"/>
                </a:solidFill>
              </a:rPr>
              <a:t>                     REWARDS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solidFill>
            <a:srgbClr val="FFC000"/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Entrepreneur-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                             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    gets the rewards generated from creating new things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solidFill>
            <a:schemeClr val="accent4"/>
          </a:solidFill>
        </p:spPr>
        <p:txBody>
          <a:bodyPr/>
          <a:lstStyle/>
          <a:p>
            <a:pPr>
              <a:buNone/>
            </a:pPr>
            <a:r>
              <a:rPr lang="en-US" b="1" dirty="0" err="1" smtClean="0">
                <a:solidFill>
                  <a:schemeClr val="bg1"/>
                </a:solidFill>
              </a:rPr>
              <a:t>Intrapreneur</a:t>
            </a:r>
            <a:endParaRPr lang="en-US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                        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   get rewards as  prizes, promotions, bonus.</a:t>
            </a:r>
          </a:p>
          <a:p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solidFill>
            <a:srgbClr val="FFC000"/>
          </a:solidFill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Entrepreneur-</a:t>
            </a:r>
          </a:p>
          <a:p>
            <a:pPr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Operate outside of </a:t>
            </a:r>
            <a:r>
              <a:rPr lang="en-US" b="1" dirty="0" err="1" smtClean="0">
                <a:solidFill>
                  <a:schemeClr val="bg1"/>
                </a:solidFill>
              </a:rPr>
              <a:t>organisation</a:t>
            </a:r>
            <a:endParaRPr lang="en-US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b="1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solidFill>
            <a:schemeClr val="accent4"/>
          </a:solidFill>
        </p:spPr>
        <p:txBody>
          <a:bodyPr/>
          <a:lstStyle/>
          <a:p>
            <a:r>
              <a:rPr lang="en-US" b="1" dirty="0" err="1" smtClean="0">
                <a:solidFill>
                  <a:schemeClr val="bg1"/>
                </a:solidFill>
              </a:rPr>
              <a:t>Intrapreneur</a:t>
            </a:r>
            <a:r>
              <a:rPr lang="en-US" b="1" dirty="0" smtClean="0">
                <a:solidFill>
                  <a:schemeClr val="bg1"/>
                </a:solidFill>
              </a:rPr>
              <a:t>-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    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  operate within </a:t>
            </a:r>
            <a:r>
              <a:rPr lang="en-US" b="1" dirty="0" err="1" smtClean="0">
                <a:solidFill>
                  <a:schemeClr val="bg1"/>
                </a:solidFill>
              </a:rPr>
              <a:t>organisation</a:t>
            </a:r>
            <a:r>
              <a:rPr lang="en-US" b="1" dirty="0" smtClean="0">
                <a:solidFill>
                  <a:schemeClr val="bg1"/>
                </a:solidFill>
              </a:rPr>
              <a:t> as manager , producer, planer.    </a:t>
            </a:r>
          </a:p>
          <a:p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200" dirty="0" smtClean="0"/>
              <a:t>Entrepreneur v/s </a:t>
            </a:r>
            <a:r>
              <a:rPr lang="en-US" sz="3200" dirty="0" err="1" smtClean="0"/>
              <a:t>intrapreneur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                   OPERATIONS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3276600"/>
            <a:ext cx="2971800" cy="2057400"/>
          </a:xfrm>
          <a:solidFill>
            <a:schemeClr val="accent2"/>
          </a:solidFill>
        </p:spPr>
        <p:txBody>
          <a:bodyPr>
            <a:normAutofit fontScale="70000" lnSpcReduction="20000"/>
          </a:bodyPr>
          <a:lstStyle/>
          <a:p>
            <a:endParaRPr lang="en-US" b="1" dirty="0" smtClean="0">
              <a:solidFill>
                <a:srgbClr val="C00000"/>
              </a:solidFill>
              <a:latin typeface="Algerian" pitchFamily="82" charset="0"/>
              <a:cs typeface="Aharoni" pitchFamily="2" charset="-79"/>
            </a:endParaRPr>
          </a:p>
          <a:p>
            <a:endParaRPr lang="en-US" b="1" dirty="0" smtClean="0">
              <a:solidFill>
                <a:srgbClr val="C00000"/>
              </a:solidFill>
              <a:latin typeface="Algerian" pitchFamily="82" charset="0"/>
              <a:cs typeface="Aharoni" pitchFamily="2" charset="-79"/>
            </a:endParaRPr>
          </a:p>
          <a:p>
            <a:r>
              <a:rPr lang="en-US" b="1" dirty="0" smtClean="0">
                <a:solidFill>
                  <a:srgbClr val="C00000"/>
                </a:solidFill>
                <a:latin typeface="Algerian" pitchFamily="82" charset="0"/>
                <a:cs typeface="Aharoni" pitchFamily="2" charset="-79"/>
              </a:rPr>
              <a:t>Thanking you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b="1" dirty="0" smtClean="0"/>
              <a:t>                       </a:t>
            </a:r>
            <a:endParaRPr lang="en-US" b="1" dirty="0">
              <a:solidFill>
                <a:srgbClr val="C00000"/>
              </a:solidFill>
              <a:latin typeface="Algerian" pitchFamily="82" charset="0"/>
              <a:cs typeface="Aharoni" pitchFamily="2" charset="-79"/>
            </a:endParaRPr>
          </a:p>
        </p:txBody>
      </p:sp>
      <p:pic>
        <p:nvPicPr>
          <p:cNvPr id="4" name="Picture 3" descr="planner-4884740_128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91000" y="1066800"/>
            <a:ext cx="4419600" cy="42481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75000"/>
            </a:schemeClr>
          </a:solidFill>
        </p:spPr>
        <p:txBody>
          <a:bodyPr/>
          <a:lstStyle/>
          <a:p>
            <a:r>
              <a:rPr lang="en-US" dirty="0" smtClean="0"/>
              <a:t>Qualities of entrepreneurs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solidFill>
            <a:schemeClr val="accent2"/>
          </a:solidFill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b="1" dirty="0" smtClean="0">
                <a:solidFill>
                  <a:schemeClr val="bg1"/>
                </a:solidFill>
              </a:rPr>
              <a:t>“ business is a game of skill which everybody can not play.”</a:t>
            </a:r>
          </a:p>
          <a:p>
            <a:pPr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                       ( According to Emerson.)</a:t>
            </a:r>
          </a:p>
          <a:p>
            <a:pPr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  “Personal ability is prime factor is business operation”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             ( According to President Roosevelt)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7" name="Content Placeholder 6" descr="images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76800" y="2438400"/>
            <a:ext cx="3443969" cy="2667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2">
                    <a:lumMod val="10000"/>
                  </a:schemeClr>
                </a:solidFill>
              </a:rPr>
              <a:t>Creativeness+ risk bearing+ high achiever</a:t>
            </a:r>
            <a:endParaRPr lang="en-US" sz="2800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en-US" b="1" u="sng" dirty="0" smtClean="0">
                <a:solidFill>
                  <a:schemeClr val="bg1"/>
                </a:solidFill>
              </a:rPr>
              <a:t>According to McClelland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chemeClr val="bg2"/>
                </a:solidFill>
              </a:rPr>
              <a:t>Following qualities is must for an entrepreneur.</a:t>
            </a:r>
          </a:p>
          <a:p>
            <a:pPr>
              <a:buNone/>
            </a:pPr>
            <a:r>
              <a:rPr lang="en-US" b="1" dirty="0" smtClean="0">
                <a:solidFill>
                  <a:schemeClr val="bg2"/>
                </a:solidFill>
              </a:rPr>
              <a:t>a). Creativeness</a:t>
            </a:r>
          </a:p>
          <a:p>
            <a:pPr>
              <a:buNone/>
            </a:pPr>
            <a:r>
              <a:rPr lang="en-US" b="1" dirty="0" smtClean="0">
                <a:solidFill>
                  <a:schemeClr val="bg2"/>
                </a:solidFill>
              </a:rPr>
              <a:t>b). Risk bearing capacity.</a:t>
            </a:r>
          </a:p>
          <a:p>
            <a:pPr>
              <a:buNone/>
            </a:pPr>
            <a:r>
              <a:rPr lang="en-US" b="1" dirty="0" smtClean="0">
                <a:solidFill>
                  <a:schemeClr val="bg2"/>
                </a:solidFill>
              </a:rPr>
              <a:t>c). </a:t>
            </a:r>
            <a:r>
              <a:rPr lang="en-US" b="1" dirty="0" err="1" smtClean="0">
                <a:solidFill>
                  <a:schemeClr val="bg2"/>
                </a:solidFill>
              </a:rPr>
              <a:t>Desireness</a:t>
            </a:r>
            <a:r>
              <a:rPr lang="en-US" b="1" dirty="0" smtClean="0">
                <a:solidFill>
                  <a:schemeClr val="bg2"/>
                </a:solidFill>
              </a:rPr>
              <a:t> of high achievement.</a:t>
            </a:r>
            <a:endParaRPr lang="en-US" b="1" dirty="0">
              <a:solidFill>
                <a:schemeClr val="bg2"/>
              </a:solidFill>
            </a:endParaRPr>
          </a:p>
        </p:txBody>
      </p:sp>
      <p:pic>
        <p:nvPicPr>
          <p:cNvPr id="6" name="Content Placeholder 5" descr="man-96587_1280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495800" y="2514600"/>
            <a:ext cx="4191000" cy="3657600"/>
          </a:xfrm>
        </p:spPr>
      </p:pic>
      <p:pic>
        <p:nvPicPr>
          <p:cNvPr id="7" name="Content Placeholder 5" descr="man-96587_128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5800" y="1676400"/>
            <a:ext cx="4191000" cy="4648200"/>
          </a:xfrm>
          <a:prstGeom prst="rect">
            <a:avLst/>
          </a:prstGeom>
        </p:spPr>
      </p:pic>
      <p:pic>
        <p:nvPicPr>
          <p:cNvPr id="8" name="Content Placeholder 5" descr="man-96587_1280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495800" y="1752600"/>
            <a:ext cx="4191000" cy="4419600"/>
          </a:xfrm>
        </p:spPr>
      </p:pic>
      <p:pic>
        <p:nvPicPr>
          <p:cNvPr id="9" name="Content Placeholder 5" descr="man-96587_1280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495800" y="1676400"/>
            <a:ext cx="4191000" cy="44196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r>
              <a:rPr lang="en-US" b="1" u="sng" dirty="0" smtClean="0">
                <a:solidFill>
                  <a:schemeClr val="bg1"/>
                </a:solidFill>
              </a:rPr>
              <a:t>According to </a:t>
            </a:r>
            <a:r>
              <a:rPr lang="en-US" b="1" u="sng" dirty="0" err="1" smtClean="0">
                <a:solidFill>
                  <a:schemeClr val="bg1"/>
                </a:solidFill>
              </a:rPr>
              <a:t>Hornday</a:t>
            </a:r>
            <a:r>
              <a:rPr lang="en-US" b="1" u="sng" dirty="0" smtClean="0">
                <a:solidFill>
                  <a:schemeClr val="bg1"/>
                </a:solidFill>
              </a:rPr>
              <a:t> and </a:t>
            </a:r>
            <a:r>
              <a:rPr lang="en-US" b="1" u="sng" dirty="0" err="1" smtClean="0">
                <a:solidFill>
                  <a:schemeClr val="bg1"/>
                </a:solidFill>
              </a:rPr>
              <a:t>Abond</a:t>
            </a:r>
            <a:endParaRPr lang="en-US" b="1" u="sng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 a). Psychological capacity of risk bearing   and self confidence.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b). Ability about resource combination.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c). Technical knowledge.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d). </a:t>
            </a:r>
            <a:r>
              <a:rPr lang="en-US" b="1" dirty="0" err="1" smtClean="0">
                <a:solidFill>
                  <a:schemeClr val="bg1"/>
                </a:solidFill>
              </a:rPr>
              <a:t>Organisation</a:t>
            </a:r>
            <a:r>
              <a:rPr lang="en-US" b="1" dirty="0" smtClean="0">
                <a:solidFill>
                  <a:schemeClr val="bg1"/>
                </a:solidFill>
              </a:rPr>
              <a:t> and administrative ability.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e). </a:t>
            </a:r>
            <a:r>
              <a:rPr lang="en-US" b="1" dirty="0" err="1" smtClean="0">
                <a:solidFill>
                  <a:schemeClr val="bg1"/>
                </a:solidFill>
              </a:rPr>
              <a:t>Desireness</a:t>
            </a:r>
            <a:r>
              <a:rPr lang="en-US" b="1" dirty="0" smtClean="0">
                <a:solidFill>
                  <a:schemeClr val="bg1"/>
                </a:solidFill>
              </a:rPr>
              <a:t> to accept change.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f). Awareness towards ne opportunities. 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200" dirty="0" smtClean="0">
                <a:solidFill>
                  <a:srgbClr val="FFC000"/>
                </a:solidFill>
              </a:rPr>
              <a:t>?????????</a:t>
            </a:r>
            <a:endParaRPr lang="en-US" sz="3200" dirty="0">
              <a:solidFill>
                <a:srgbClr val="FFC000"/>
              </a:solidFill>
            </a:endParaRPr>
          </a:p>
        </p:txBody>
      </p:sp>
      <p:pic>
        <p:nvPicPr>
          <p:cNvPr id="4" name="Picture 3" descr="questions-1328465_128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3352800"/>
            <a:ext cx="4191000" cy="2895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7" name="Oval 6"/>
          <p:cNvSpPr/>
          <p:nvPr/>
        </p:nvSpPr>
        <p:spPr>
          <a:xfrm>
            <a:off x="1371600" y="533400"/>
            <a:ext cx="914400" cy="9144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239000" y="1752600"/>
            <a:ext cx="609600" cy="685800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99032"/>
          </a:xfrm>
          <a:solidFill>
            <a:schemeClr val="accent2"/>
          </a:solidFill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QUALITIES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Risk bearing capacity.</a:t>
            </a: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expoiter</a:t>
            </a:r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High </a:t>
            </a:r>
            <a:r>
              <a:rPr lang="en-US" sz="24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desireness</a:t>
            </a: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./</a:t>
            </a: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Dynamic creative.</a:t>
            </a:r>
          </a:p>
          <a:p>
            <a:pPr>
              <a:buFont typeface="Wingdings" pitchFamily="2" charset="2"/>
              <a:buChar char="Ø"/>
            </a:pPr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Adoptable.</a:t>
            </a:r>
          </a:p>
          <a:p>
            <a:pPr>
              <a:buFont typeface="Wingdings" pitchFamily="2" charset="2"/>
              <a:buChar char="Ø"/>
            </a:pP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7" name="Content Placeholder 6" descr="questions-1328465_1280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24400" y="1600200"/>
            <a:ext cx="3962400" cy="4038371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04526"/>
          </a:xfr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CONTD</a:t>
            </a:r>
            <a:r>
              <a:rPr lang="en-US" dirty="0" smtClean="0"/>
              <a:t>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r>
              <a:rPr lang="en-US" b="1" dirty="0" err="1" smtClean="0">
                <a:solidFill>
                  <a:schemeClr val="bg1"/>
                </a:solidFill>
              </a:rPr>
              <a:t>Innovatior</a:t>
            </a:r>
            <a:r>
              <a:rPr lang="en-US" b="1" dirty="0" smtClean="0">
                <a:solidFill>
                  <a:schemeClr val="bg1"/>
                </a:solidFill>
              </a:rPr>
              <a:t> .</a:t>
            </a:r>
          </a:p>
          <a:p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High achievement </a:t>
            </a:r>
            <a:r>
              <a:rPr lang="en-US" b="1" dirty="0" err="1" smtClean="0">
                <a:solidFill>
                  <a:schemeClr val="bg1"/>
                </a:solidFill>
              </a:rPr>
              <a:t>tendendency</a:t>
            </a:r>
            <a:r>
              <a:rPr lang="en-US" b="1" dirty="0" smtClean="0">
                <a:solidFill>
                  <a:schemeClr val="bg1"/>
                </a:solidFill>
              </a:rPr>
              <a:t> .</a:t>
            </a:r>
          </a:p>
          <a:p>
            <a:endParaRPr lang="en-US" b="1" dirty="0" smtClean="0">
              <a:solidFill>
                <a:schemeClr val="bg1"/>
              </a:solidFill>
            </a:endParaRPr>
          </a:p>
          <a:p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Salesmanship.</a:t>
            </a:r>
          </a:p>
          <a:p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Self confidence.</a:t>
            </a:r>
          </a:p>
          <a:p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Responsible.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6" name="Content Placeholder 5" descr="entrepreneur-1103722_1280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495800" y="1752600"/>
            <a:ext cx="4191000" cy="44958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153400" cy="980726"/>
          </a:xfrm>
          <a:solidFill>
            <a:schemeClr val="accent2"/>
          </a:solidFill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</a:rPr>
              <a:t>Contd</a:t>
            </a:r>
            <a:r>
              <a:rPr lang="en-US" dirty="0" smtClean="0"/>
              <a:t>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</a:rPr>
              <a:t>Sound character.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    Hard work.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    Optimism.</a:t>
            </a:r>
          </a:p>
          <a:p>
            <a:pPr>
              <a:buFont typeface="Wingdings" pitchFamily="2" charset="2"/>
              <a:buChar char="Ø"/>
            </a:pPr>
            <a:r>
              <a:rPr lang="en-US" b="1" dirty="0" err="1" smtClean="0">
                <a:solidFill>
                  <a:schemeClr val="bg1"/>
                </a:solidFill>
              </a:rPr>
              <a:t>Manegerial</a:t>
            </a:r>
            <a:r>
              <a:rPr lang="en-US" b="1" dirty="0" smtClean="0">
                <a:solidFill>
                  <a:schemeClr val="bg1"/>
                </a:solidFill>
              </a:rPr>
              <a:t> ability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</a:rPr>
              <a:t>Loyal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bg1"/>
                </a:solidFill>
              </a:rPr>
              <a:t>and</a:t>
            </a: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</a:rPr>
              <a:t>entrepreneurial </a:t>
            </a:r>
            <a:r>
              <a:rPr lang="en-US" b="1" dirty="0" err="1" smtClean="0">
                <a:solidFill>
                  <a:schemeClr val="bg1"/>
                </a:solidFill>
              </a:rPr>
              <a:t>philosphy</a:t>
            </a:r>
            <a:endParaRPr lang="en-US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chemeClr val="bg1"/>
                </a:solidFill>
              </a:rPr>
              <a:t>Professional tendency.</a:t>
            </a:r>
          </a:p>
          <a:p>
            <a:pPr>
              <a:buFont typeface="Wingdings" pitchFamily="2" charset="2"/>
              <a:buChar char="Ø"/>
            </a:pPr>
            <a:r>
              <a:rPr lang="en-US" b="1" smtClean="0">
                <a:solidFill>
                  <a:schemeClr val="bg1"/>
                </a:solidFill>
              </a:rPr>
              <a:t>Leadership . 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4" name="Picture 3" descr="pexels-pixabay-26938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7400" y="2057400"/>
            <a:ext cx="2667000" cy="414274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2800" dirty="0" smtClean="0"/>
              <a:t>Distinction between entrepreneur &amp; </a:t>
            </a:r>
            <a:r>
              <a:rPr lang="en-US" sz="2800" dirty="0" err="1" smtClean="0"/>
              <a:t>Intrapreneur</a:t>
            </a:r>
            <a:r>
              <a:rPr lang="en-US" sz="2800" dirty="0" smtClean="0"/>
              <a:t>     </a:t>
            </a:r>
            <a:r>
              <a:rPr lang="en-US" sz="2800" b="1" u="sng" dirty="0" smtClean="0">
                <a:solidFill>
                  <a:srgbClr val="FFFF00"/>
                </a:solidFill>
              </a:rPr>
              <a:t>DEFINITION</a:t>
            </a:r>
            <a:endParaRPr lang="en-US" sz="2800" b="1" u="sng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b="1" u="sng" dirty="0" smtClean="0">
                <a:solidFill>
                  <a:schemeClr val="bg1"/>
                </a:solidFill>
              </a:rPr>
              <a:t>Entrepreneu</a:t>
            </a:r>
            <a:r>
              <a:rPr lang="en-US" sz="3200" b="1" dirty="0" smtClean="0">
                <a:solidFill>
                  <a:schemeClr val="bg1"/>
                </a:solidFill>
              </a:rPr>
              <a:t>r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</a:p>
          <a:p>
            <a:pPr>
              <a:buNone/>
            </a:pPr>
            <a:r>
              <a:rPr lang="en-US" dirty="0" smtClean="0"/>
              <a:t>       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bg1"/>
                </a:solidFill>
              </a:rPr>
              <a:t>is a person who strives for erecting something new of value, organizes resources, assume risk and own the rewards .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                      </a:t>
            </a:r>
          </a:p>
          <a:p>
            <a:pPr>
              <a:buNone/>
            </a:pPr>
            <a:r>
              <a:rPr lang="en-US" sz="2400" dirty="0" smtClean="0"/>
              <a:t>.</a:t>
            </a:r>
            <a:endParaRPr lang="en-US" sz="2800" b="1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solidFill>
            <a:schemeClr val="accent4"/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b="1" u="sng" dirty="0" err="1" smtClean="0">
                <a:solidFill>
                  <a:schemeClr val="bg1"/>
                </a:solidFill>
              </a:rPr>
              <a:t>Intrapreneur</a:t>
            </a:r>
            <a:r>
              <a:rPr lang="en-US" sz="3200" b="1" u="sng" dirty="0" smtClean="0">
                <a:solidFill>
                  <a:schemeClr val="bg1"/>
                </a:solidFill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</a:rPr>
              <a:t> </a:t>
            </a:r>
          </a:p>
          <a:p>
            <a:pPr>
              <a:buNone/>
            </a:pPr>
            <a:r>
              <a:rPr lang="en-US" sz="3200" b="1" dirty="0" smtClean="0">
                <a:solidFill>
                  <a:srgbClr val="C00000"/>
                </a:solidFill>
              </a:rPr>
              <a:t> 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is a employee in an </a:t>
            </a:r>
            <a:r>
              <a:rPr lang="en-US" b="1" dirty="0" err="1" smtClean="0">
                <a:solidFill>
                  <a:schemeClr val="bg1"/>
                </a:solidFill>
              </a:rPr>
              <a:t>organisation</a:t>
            </a:r>
            <a:r>
              <a:rPr lang="en-US" b="1" dirty="0" smtClean="0">
                <a:solidFill>
                  <a:schemeClr val="bg1"/>
                </a:solidFill>
              </a:rPr>
              <a:t>  who commits time and energy to create innovative ne product by using company resources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Entrepreneur v/s </a:t>
            </a:r>
            <a:r>
              <a:rPr lang="en-US" sz="2800" dirty="0" err="1" smtClean="0"/>
              <a:t>Intrapreneurs</a:t>
            </a:r>
            <a:r>
              <a:rPr lang="en-US" sz="2800" dirty="0" smtClean="0"/>
              <a:t>                       (</a:t>
            </a:r>
            <a:r>
              <a:rPr lang="en-US" sz="2800" b="1" u="sng" dirty="0" smtClean="0">
                <a:solidFill>
                  <a:srgbClr val="FFFF00"/>
                </a:solidFill>
              </a:rPr>
              <a:t>independence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solidFill>
            <a:schemeClr val="accent2"/>
          </a:solidFill>
          <a:ln>
            <a:solidFill>
              <a:schemeClr val="accent3"/>
            </a:solidFill>
          </a:ln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Entrepreneur-</a:t>
            </a:r>
          </a:p>
          <a:p>
            <a:pPr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 independent  (operations and decisions).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solidFill>
            <a:schemeClr val="accent4"/>
          </a:solidFill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b="1" dirty="0" err="1" smtClean="0">
                <a:solidFill>
                  <a:schemeClr val="bg1"/>
                </a:solidFill>
              </a:rPr>
              <a:t>Intrapreneur</a:t>
            </a:r>
            <a:r>
              <a:rPr lang="en-US" b="1" dirty="0" smtClean="0">
                <a:solidFill>
                  <a:schemeClr val="accent2"/>
                </a:solidFill>
              </a:rPr>
              <a:t>-</a:t>
            </a:r>
          </a:p>
          <a:p>
            <a:pPr>
              <a:buNone/>
            </a:pPr>
            <a:endParaRPr lang="en-US" b="1" dirty="0" smtClean="0">
              <a:solidFill>
                <a:schemeClr val="accent2"/>
              </a:solidFill>
            </a:endParaRPr>
          </a:p>
          <a:p>
            <a:pPr>
              <a:buNone/>
            </a:pPr>
            <a:endParaRPr lang="en-US" b="1" dirty="0" smtClean="0">
              <a:solidFill>
                <a:schemeClr val="accent2"/>
              </a:solidFill>
            </a:endParaRPr>
          </a:p>
          <a:p>
            <a:pPr>
              <a:buNone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chemeClr val="bg1"/>
                </a:solidFill>
              </a:rPr>
              <a:t>dependent on owner.</a:t>
            </a:r>
          </a:p>
          <a:p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286</TotalTime>
  <Words>415</Words>
  <Application>Microsoft Office PowerPoint</Application>
  <PresentationFormat>On-screen Show (4:3)</PresentationFormat>
  <Paragraphs>131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Verve</vt:lpstr>
      <vt:lpstr>Qualities of Entrepreneur</vt:lpstr>
      <vt:lpstr>Qualities of entrepreneurs</vt:lpstr>
      <vt:lpstr>Creativeness+ risk bearing+ high achiever</vt:lpstr>
      <vt:lpstr>Slide 4</vt:lpstr>
      <vt:lpstr>QUALITIES</vt:lpstr>
      <vt:lpstr>CONTD……</vt:lpstr>
      <vt:lpstr>Contd…..</vt:lpstr>
      <vt:lpstr>Distinction between entrepreneur &amp; Intrapreneur     DEFINITION</vt:lpstr>
      <vt:lpstr>Entrepreneur v/s Intrapreneurs                       (independence)</vt:lpstr>
      <vt:lpstr>             Entrepreneur v/s Intrapreneurs                    capital investment</vt:lpstr>
      <vt:lpstr>Entrepreneur v/s Intrapreneurs                         Risk</vt:lpstr>
      <vt:lpstr>      Entrepreneur v/s Intrapreneurs                   NATURE OF VENTURE</vt:lpstr>
      <vt:lpstr>Entrepreneur v/s Intrapreneurs                      REWARDS</vt:lpstr>
      <vt:lpstr>Entrepreneur v/s intrapreneur                    OPERATIONS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Qualities of Entrepreneur</dc:title>
  <dc:creator>lenovo</dc:creator>
  <cp:lastModifiedBy>acer</cp:lastModifiedBy>
  <cp:revision>39</cp:revision>
  <dcterms:created xsi:type="dcterms:W3CDTF">2020-08-11T07:34:57Z</dcterms:created>
  <dcterms:modified xsi:type="dcterms:W3CDTF">2024-02-22T06:03:41Z</dcterms:modified>
</cp:coreProperties>
</file>