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6C5367-97ED-4B1C-BF90-A6107EF04AE9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79144A-3954-43AD-A240-65E6F7B71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Qualities of Entrepreneur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286000"/>
            <a:ext cx="5022056" cy="2514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DR. VANDANA PANDEY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ASSOCIATE PROFESSOR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DEPARTMENT OF COMMERCE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HCPG COLLEGE .VARANASI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(U.P.)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            Entrepreneur v/s </a:t>
            </a:r>
            <a:r>
              <a:rPr lang="en-US" sz="2800" dirty="0" err="1" smtClean="0">
                <a:solidFill>
                  <a:schemeClr val="tx1"/>
                </a:solidFill>
              </a:rPr>
              <a:t>Intrapreneurs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</a:t>
            </a:r>
            <a:r>
              <a:rPr lang="en-US" sz="2800" b="1" u="sng" dirty="0" smtClean="0">
                <a:solidFill>
                  <a:srgbClr val="FFFF00"/>
                </a:solidFill>
              </a:rPr>
              <a:t>capital investment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Entrepreneur –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Personal capital investment in venture.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uses the financial and other resources of the enterprise.</a:t>
            </a:r>
          </a:p>
          <a:p>
            <a:endParaRPr lang="en-US" dirty="0" smtClean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Entrepreneur v/s </a:t>
            </a:r>
            <a:r>
              <a:rPr lang="en-US" sz="3200" dirty="0" err="1" smtClean="0"/>
              <a:t>Intrapreneurs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u="sng" dirty="0" smtClean="0"/>
              <a:t>                       </a:t>
            </a:r>
            <a:r>
              <a:rPr lang="en-US" sz="3200" b="1" u="sng" dirty="0" smtClean="0">
                <a:solidFill>
                  <a:srgbClr val="FFFF00"/>
                </a:solidFill>
              </a:rPr>
              <a:t> Risk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Entrepreneur-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bear all kinds of risk (financial, psychological, social risk).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r>
              <a:rPr lang="en-US" b="1" dirty="0" smtClean="0">
                <a:solidFill>
                  <a:schemeClr val="bg1"/>
                </a:solidFill>
              </a:rPr>
              <a:t> –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is a salaried person who innovates new things in an existing enterprise.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      Entrepreneur v/s </a:t>
            </a:r>
            <a:r>
              <a:rPr lang="en-US" sz="3200" dirty="0" err="1" smtClean="0"/>
              <a:t>Intrapreneurs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                  </a:t>
            </a:r>
            <a:r>
              <a:rPr lang="en-US" sz="2800" b="1" dirty="0" smtClean="0">
                <a:solidFill>
                  <a:srgbClr val="FFFF00"/>
                </a:solidFill>
              </a:rPr>
              <a:t>NATURE OF VENTURE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bg1"/>
                </a:solidFill>
              </a:rPr>
              <a:t>entrepreneur –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Establishes new or big or, small business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Innovates new things in an big enterprises.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Entrepreneur v/s </a:t>
            </a:r>
            <a:r>
              <a:rPr lang="en-US" sz="3200" dirty="0" err="1" smtClean="0"/>
              <a:t>Intrapreneurs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                     REWARDS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Entrepreneur-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gets the rewards generated from creating new things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get rewards as  prizes, promotions, bonus.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Entrepreneur-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Operate outside of </a:t>
            </a:r>
            <a:r>
              <a:rPr lang="en-US" b="1" dirty="0" err="1" smtClean="0">
                <a:solidFill>
                  <a:schemeClr val="bg1"/>
                </a:solidFill>
              </a:rPr>
              <a:t>organisation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operate within </a:t>
            </a:r>
            <a:r>
              <a:rPr lang="en-US" b="1" dirty="0" err="1" smtClean="0">
                <a:solidFill>
                  <a:schemeClr val="bg1"/>
                </a:solidFill>
              </a:rPr>
              <a:t>organisation</a:t>
            </a:r>
            <a:r>
              <a:rPr lang="en-US" b="1" dirty="0" smtClean="0">
                <a:solidFill>
                  <a:schemeClr val="bg1"/>
                </a:solidFill>
              </a:rPr>
              <a:t> as manager , producer, planer.    </a:t>
            </a:r>
          </a:p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Entrepreneur v/s </a:t>
            </a:r>
            <a:r>
              <a:rPr lang="en-US" sz="3200" dirty="0" err="1" smtClean="0"/>
              <a:t>intrapreneur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        OPERATIONS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276600"/>
            <a:ext cx="2971800" cy="2057400"/>
          </a:xfrm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endParaRPr lang="en-US" b="1" dirty="0" smtClean="0">
              <a:solidFill>
                <a:srgbClr val="C00000"/>
              </a:solidFill>
              <a:latin typeface="Algerian" pitchFamily="82" charset="0"/>
              <a:cs typeface="Aharoni" pitchFamily="2" charset="-79"/>
            </a:endParaRPr>
          </a:p>
          <a:p>
            <a:endParaRPr lang="en-US" b="1" dirty="0" smtClean="0">
              <a:solidFill>
                <a:srgbClr val="C00000"/>
              </a:solidFill>
              <a:latin typeface="Algerian" pitchFamily="82" charset="0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  <a:cs typeface="Aharoni" pitchFamily="2" charset="-79"/>
              </a:rPr>
              <a:t>Thanking you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</a:t>
            </a:r>
            <a:endParaRPr lang="en-US" b="1" dirty="0">
              <a:solidFill>
                <a:srgbClr val="C00000"/>
              </a:solidFill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4" name="Picture 3" descr="planner-4884740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066800"/>
            <a:ext cx="4419600" cy="4248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Qualities of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bg1"/>
                </a:solidFill>
              </a:rPr>
              <a:t>“ business is a game of skill which everybody can not play.”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( According to Emerson.)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“Personal ability is prime factor is business operation”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( According to President Roosevelt)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438400"/>
            <a:ext cx="3443969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Creativeness+ risk bearing+ high achiever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According to McClelland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bg2"/>
                </a:solidFill>
              </a:rPr>
              <a:t>Following qualities is must for an entrepreneur.</a:t>
            </a:r>
          </a:p>
          <a:p>
            <a:pPr>
              <a:buNone/>
            </a:pPr>
            <a:r>
              <a:rPr lang="en-US" b="1" dirty="0" smtClean="0">
                <a:solidFill>
                  <a:schemeClr val="bg2"/>
                </a:solidFill>
              </a:rPr>
              <a:t>a). Creativeness</a:t>
            </a:r>
          </a:p>
          <a:p>
            <a:pPr>
              <a:buNone/>
            </a:pPr>
            <a:r>
              <a:rPr lang="en-US" b="1" dirty="0" smtClean="0">
                <a:solidFill>
                  <a:schemeClr val="bg2"/>
                </a:solidFill>
              </a:rPr>
              <a:t>b). Risk bearing capacity.</a:t>
            </a:r>
          </a:p>
          <a:p>
            <a:pPr>
              <a:buNone/>
            </a:pPr>
            <a:r>
              <a:rPr lang="en-US" b="1" dirty="0" smtClean="0">
                <a:solidFill>
                  <a:schemeClr val="bg2"/>
                </a:solidFill>
              </a:rPr>
              <a:t>c). </a:t>
            </a:r>
            <a:r>
              <a:rPr lang="en-US" b="1" dirty="0" err="1" smtClean="0">
                <a:solidFill>
                  <a:schemeClr val="bg2"/>
                </a:solidFill>
              </a:rPr>
              <a:t>Desireness</a:t>
            </a:r>
            <a:r>
              <a:rPr lang="en-US" b="1" dirty="0" smtClean="0">
                <a:solidFill>
                  <a:schemeClr val="bg2"/>
                </a:solidFill>
              </a:rPr>
              <a:t> of high achievement.</a:t>
            </a: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6" name="Content Placeholder 5" descr="man-96587_12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514600"/>
            <a:ext cx="4191000" cy="3657600"/>
          </a:xfrm>
        </p:spPr>
      </p:pic>
      <p:pic>
        <p:nvPicPr>
          <p:cNvPr id="7" name="Content Placeholder 5" descr="man-96587_1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676400"/>
            <a:ext cx="4191000" cy="4648200"/>
          </a:xfrm>
          <a:prstGeom prst="rect">
            <a:avLst/>
          </a:prstGeom>
        </p:spPr>
      </p:pic>
      <p:pic>
        <p:nvPicPr>
          <p:cNvPr id="8" name="Content Placeholder 5" descr="man-96587_128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752600"/>
            <a:ext cx="4191000" cy="4419600"/>
          </a:xfrm>
        </p:spPr>
      </p:pic>
      <p:pic>
        <p:nvPicPr>
          <p:cNvPr id="9" name="Content Placeholder 5" descr="man-96587_128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676400"/>
            <a:ext cx="4191000" cy="4419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According to </a:t>
            </a:r>
            <a:r>
              <a:rPr lang="en-US" b="1" u="sng" dirty="0" err="1" smtClean="0">
                <a:solidFill>
                  <a:schemeClr val="bg1"/>
                </a:solidFill>
              </a:rPr>
              <a:t>Hornday</a:t>
            </a:r>
            <a:r>
              <a:rPr lang="en-US" b="1" u="sng" dirty="0" smtClean="0">
                <a:solidFill>
                  <a:schemeClr val="bg1"/>
                </a:solidFill>
              </a:rPr>
              <a:t> and </a:t>
            </a:r>
            <a:r>
              <a:rPr lang="en-US" b="1" u="sng" dirty="0" err="1" smtClean="0">
                <a:solidFill>
                  <a:schemeClr val="bg1"/>
                </a:solidFill>
              </a:rPr>
              <a:t>Abond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a). Psychological capacity of risk bearing   and self confidence.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b). Ability about resource combination.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c). Technical knowledge.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d). </a:t>
            </a:r>
            <a:r>
              <a:rPr lang="en-US" b="1" dirty="0" err="1" smtClean="0">
                <a:solidFill>
                  <a:schemeClr val="bg1"/>
                </a:solidFill>
              </a:rPr>
              <a:t>Organisation</a:t>
            </a:r>
            <a:r>
              <a:rPr lang="en-US" b="1" dirty="0" smtClean="0">
                <a:solidFill>
                  <a:schemeClr val="bg1"/>
                </a:solidFill>
              </a:rPr>
              <a:t> and administrative ability.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e). </a:t>
            </a:r>
            <a:r>
              <a:rPr lang="en-US" b="1" dirty="0" err="1" smtClean="0">
                <a:solidFill>
                  <a:schemeClr val="bg1"/>
                </a:solidFill>
              </a:rPr>
              <a:t>Desireness</a:t>
            </a:r>
            <a:r>
              <a:rPr lang="en-US" b="1" dirty="0" smtClean="0">
                <a:solidFill>
                  <a:schemeClr val="bg1"/>
                </a:solidFill>
              </a:rPr>
              <a:t> to accept change.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f). Awareness towards ne opportunities.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?????????</a:t>
            </a:r>
            <a:endParaRPr lang="en-US" sz="3200" dirty="0">
              <a:solidFill>
                <a:srgbClr val="FFC000"/>
              </a:solidFill>
            </a:endParaRPr>
          </a:p>
        </p:txBody>
      </p:sp>
      <p:pic>
        <p:nvPicPr>
          <p:cNvPr id="4" name="Picture 3" descr="questions-1328465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52800"/>
            <a:ext cx="4191000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val 6"/>
          <p:cNvSpPr/>
          <p:nvPr/>
        </p:nvSpPr>
        <p:spPr>
          <a:xfrm>
            <a:off x="1371600" y="533400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1752600"/>
            <a:ext cx="6096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99032"/>
          </a:xfrm>
          <a:solidFill>
            <a:schemeClr val="accent2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QUALITIES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Risk bearing capacity.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expoiter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desireness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./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Dynamic creative.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Adoptable.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 descr="questions-1328465_1280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600200"/>
            <a:ext cx="3962400" cy="403837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04526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CONTD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Innovatior</a:t>
            </a:r>
            <a:r>
              <a:rPr lang="en-US" b="1" dirty="0" smtClean="0">
                <a:solidFill>
                  <a:schemeClr val="bg1"/>
                </a:solidFill>
              </a:rPr>
              <a:t> 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High achievement </a:t>
            </a:r>
            <a:r>
              <a:rPr lang="en-US" b="1" dirty="0" err="1" smtClean="0">
                <a:solidFill>
                  <a:schemeClr val="bg1"/>
                </a:solidFill>
              </a:rPr>
              <a:t>tendendency</a:t>
            </a:r>
            <a:r>
              <a:rPr lang="en-US" b="1" dirty="0" smtClean="0">
                <a:solidFill>
                  <a:schemeClr val="bg1"/>
                </a:solidFill>
              </a:rPr>
              <a:t> 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Salesmanship.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Self confidence.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Responsible.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entrepreneur-1103722_12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752600"/>
            <a:ext cx="4191000" cy="4495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53400" cy="980726"/>
          </a:xfrm>
          <a:solidFill>
            <a:schemeClr val="accent2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Contd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Sound character.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Hard work.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Optimism.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bg1"/>
                </a:solidFill>
              </a:rPr>
              <a:t>Manegerial</a:t>
            </a:r>
            <a:r>
              <a:rPr lang="en-US" b="1" dirty="0" smtClean="0">
                <a:solidFill>
                  <a:schemeClr val="bg1"/>
                </a:solidFill>
              </a:rPr>
              <a:t> ability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Loyal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and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entrepreneurial </a:t>
            </a:r>
            <a:r>
              <a:rPr lang="en-US" b="1" dirty="0" err="1" smtClean="0">
                <a:solidFill>
                  <a:schemeClr val="bg1"/>
                </a:solidFill>
              </a:rPr>
              <a:t>philosphy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Professional tendency.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>
                <a:solidFill>
                  <a:schemeClr val="bg1"/>
                </a:solidFill>
              </a:rPr>
              <a:t>Leadership .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pexels-pixabay-2693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057400"/>
            <a:ext cx="2667000" cy="41427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Distinction between entrepreneur &amp; </a:t>
            </a:r>
            <a:r>
              <a:rPr lang="en-US" sz="2800" dirty="0" err="1" smtClean="0"/>
              <a:t>Intrapreneur</a:t>
            </a:r>
            <a:r>
              <a:rPr lang="en-US" sz="2800" dirty="0" smtClean="0"/>
              <a:t>     </a:t>
            </a:r>
            <a:r>
              <a:rPr lang="en-US" sz="2800" b="1" u="sng" dirty="0" smtClean="0">
                <a:solidFill>
                  <a:srgbClr val="FFFF00"/>
                </a:solidFill>
              </a:rPr>
              <a:t>DEFINITION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</a:rPr>
              <a:t>Entrepreneu</a:t>
            </a:r>
            <a:r>
              <a:rPr lang="en-US" sz="3200" b="1" dirty="0" smtClean="0">
                <a:solidFill>
                  <a:schemeClr val="bg1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is a person who strives for erecting something new of value, organizes resources, assume risk and own the rewards 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                 </a:t>
            </a:r>
          </a:p>
          <a:p>
            <a:pPr>
              <a:buNone/>
            </a:pPr>
            <a:r>
              <a:rPr lang="en-US" sz="2400" dirty="0" smtClean="0"/>
              <a:t>.</a:t>
            </a:r>
            <a:endParaRPr lang="en-US" sz="2800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</a:rPr>
              <a:t>Intrapreneur</a:t>
            </a:r>
            <a:r>
              <a:rPr lang="en-US" sz="3200" b="1" u="sng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is a employee in an </a:t>
            </a:r>
            <a:r>
              <a:rPr lang="en-US" b="1" dirty="0" err="1" smtClean="0">
                <a:solidFill>
                  <a:schemeClr val="bg1"/>
                </a:solidFill>
              </a:rPr>
              <a:t>organisation</a:t>
            </a:r>
            <a:r>
              <a:rPr lang="en-US" b="1" dirty="0" smtClean="0">
                <a:solidFill>
                  <a:schemeClr val="bg1"/>
                </a:solidFill>
              </a:rPr>
              <a:t>  who commits time and energy to create innovative ne product by using company resources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Entrepreneur v/s </a:t>
            </a:r>
            <a:r>
              <a:rPr lang="en-US" sz="2800" dirty="0" err="1" smtClean="0"/>
              <a:t>Intrapreneurs</a:t>
            </a:r>
            <a:r>
              <a:rPr lang="en-US" sz="2800" dirty="0" smtClean="0"/>
              <a:t>                       (</a:t>
            </a:r>
            <a:r>
              <a:rPr lang="en-US" sz="2800" b="1" u="sng" dirty="0" smtClean="0">
                <a:solidFill>
                  <a:srgbClr val="FFFF00"/>
                </a:solidFill>
              </a:rPr>
              <a:t>independence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  <a:ln>
            <a:solidFill>
              <a:schemeClr val="accent3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Entrepreneur-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independent  (operations and decisions).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Intrapreneur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dependent on owner.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</TotalTime>
  <Words>415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Qualities of Entrepreneur</vt:lpstr>
      <vt:lpstr>Qualities of entrepreneurs</vt:lpstr>
      <vt:lpstr>Creativeness+ risk bearing+ high achiever</vt:lpstr>
      <vt:lpstr>Slide 4</vt:lpstr>
      <vt:lpstr>QUALITIES</vt:lpstr>
      <vt:lpstr>CONTD……</vt:lpstr>
      <vt:lpstr>Contd…..</vt:lpstr>
      <vt:lpstr>Distinction between entrepreneur &amp; Intrapreneur     DEFINITION</vt:lpstr>
      <vt:lpstr>Entrepreneur v/s Intrapreneurs                       (independence)</vt:lpstr>
      <vt:lpstr>             Entrepreneur v/s Intrapreneurs                    capital investment</vt:lpstr>
      <vt:lpstr>Entrepreneur v/s Intrapreneurs                         Risk</vt:lpstr>
      <vt:lpstr>      Entrepreneur v/s Intrapreneurs                   NATURE OF VENTURE</vt:lpstr>
      <vt:lpstr>Entrepreneur v/s Intrapreneurs                      REWARDS</vt:lpstr>
      <vt:lpstr>Entrepreneur v/s intrapreneur                    OPERATIONS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Qualities of Entrepreneur</dc:title>
  <dc:creator>lenovo</dc:creator>
  <cp:lastModifiedBy>acer</cp:lastModifiedBy>
  <cp:revision>39</cp:revision>
  <dcterms:created xsi:type="dcterms:W3CDTF">2020-08-11T07:34:57Z</dcterms:created>
  <dcterms:modified xsi:type="dcterms:W3CDTF">2024-02-22T06:03:41Z</dcterms:modified>
</cp:coreProperties>
</file>