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52" r:id="rId1"/>
  </p:sldMasterIdLst>
  <p:sldIdLst>
    <p:sldId id="263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0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25EE1AE6-11E3-4144-82FE-F44DACC574D8}" type="datetimeFigureOut">
              <a:rPr lang="en-US" smtClean="0"/>
              <a:pPr/>
              <a:t>22-Feb-24</a:t>
            </a:fld>
            <a:endParaRPr lang="en-US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BC65927E-7718-4AB2-B07B-658A66F567C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E1AE6-11E3-4144-82FE-F44DACC574D8}" type="datetimeFigureOut">
              <a:rPr lang="en-US" smtClean="0"/>
              <a:pPr/>
              <a:t>22-Feb-24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5927E-7718-4AB2-B07B-658A66F567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E1AE6-11E3-4144-82FE-F44DACC574D8}" type="datetimeFigureOut">
              <a:rPr lang="en-US" smtClean="0"/>
              <a:pPr/>
              <a:t>22-Feb-24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5927E-7718-4AB2-B07B-658A66F567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E1AE6-11E3-4144-82FE-F44DACC574D8}" type="datetimeFigureOut">
              <a:rPr lang="en-US" smtClean="0"/>
              <a:pPr/>
              <a:t>22-Feb-24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5927E-7718-4AB2-B07B-658A66F567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E1AE6-11E3-4144-82FE-F44DACC574D8}" type="datetimeFigureOut">
              <a:rPr lang="en-US" smtClean="0"/>
              <a:pPr/>
              <a:t>22-Feb-24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5927E-7718-4AB2-B07B-658A66F567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E1AE6-11E3-4144-82FE-F44DACC574D8}" type="datetimeFigureOut">
              <a:rPr lang="en-US" smtClean="0"/>
              <a:pPr/>
              <a:t>22-Feb-24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5927E-7718-4AB2-B07B-658A66F567C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E1AE6-11E3-4144-82FE-F44DACC574D8}" type="datetimeFigureOut">
              <a:rPr lang="en-US" smtClean="0"/>
              <a:pPr/>
              <a:t>22-Feb-24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5927E-7718-4AB2-B07B-658A66F567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E1AE6-11E3-4144-82FE-F44DACC574D8}" type="datetimeFigureOut">
              <a:rPr lang="en-US" smtClean="0"/>
              <a:pPr/>
              <a:t>22-Feb-24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5927E-7718-4AB2-B07B-658A66F567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E1AE6-11E3-4144-82FE-F44DACC574D8}" type="datetimeFigureOut">
              <a:rPr lang="en-US" smtClean="0"/>
              <a:pPr/>
              <a:t>22-Feb-24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5927E-7718-4AB2-B07B-658A66F567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E1AE6-11E3-4144-82FE-F44DACC574D8}" type="datetimeFigureOut">
              <a:rPr lang="en-US" smtClean="0"/>
              <a:pPr/>
              <a:t>22-Feb-24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5927E-7718-4AB2-B07B-658A66F567C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E1AE6-11E3-4144-82FE-F44DACC574D8}" type="datetimeFigureOut">
              <a:rPr lang="en-US" smtClean="0"/>
              <a:pPr/>
              <a:t>22-Feb-24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5927E-7718-4AB2-B07B-658A66F567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25EE1AE6-11E3-4144-82FE-F44DACC574D8}" type="datetimeFigureOut">
              <a:rPr lang="en-US" smtClean="0"/>
              <a:pPr/>
              <a:t>22-Feb-24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BC65927E-7718-4AB2-B07B-658A66F567C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53" r:id="rId1"/>
    <p:sldLayoutId id="2147484154" r:id="rId2"/>
    <p:sldLayoutId id="2147484155" r:id="rId3"/>
    <p:sldLayoutId id="2147484156" r:id="rId4"/>
    <p:sldLayoutId id="2147484157" r:id="rId5"/>
    <p:sldLayoutId id="2147484158" r:id="rId6"/>
    <p:sldLayoutId id="2147484159" r:id="rId7"/>
    <p:sldLayoutId id="2147484160" r:id="rId8"/>
    <p:sldLayoutId id="2147484161" r:id="rId9"/>
    <p:sldLayoutId id="2147484162" r:id="rId10"/>
    <p:sldLayoutId id="214748416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52400" y="4114800"/>
            <a:ext cx="3200400" cy="744421"/>
          </a:xfrm>
          <a:solidFill>
            <a:schemeClr val="accent3"/>
          </a:solidFill>
        </p:spPr>
        <p:txBody>
          <a:bodyPr>
            <a:normAutofit fontScale="90000"/>
          </a:bodyPr>
          <a:lstStyle/>
          <a:p>
            <a:pPr algn="ctr"/>
            <a:r>
              <a:rPr lang="en-US" sz="2400" b="1" i="1" dirty="0" smtClean="0">
                <a:solidFill>
                  <a:schemeClr val="tx1"/>
                </a:solidFill>
              </a:rPr>
              <a:t>ENTREPRNEURSHIP</a:t>
            </a:r>
            <a:br>
              <a:rPr lang="en-US" sz="2400" b="1" i="1" dirty="0" smtClean="0">
                <a:solidFill>
                  <a:schemeClr val="tx1"/>
                </a:solidFill>
              </a:rPr>
            </a:br>
            <a:r>
              <a:rPr lang="en-US" sz="2400" b="1" i="1" dirty="0" smtClean="0">
                <a:solidFill>
                  <a:schemeClr val="tx1"/>
                </a:solidFill>
              </a:rPr>
              <a:t>development and </a:t>
            </a:r>
            <a:r>
              <a:rPr lang="en-US" sz="2400" b="1" i="1" smtClean="0">
                <a:solidFill>
                  <a:schemeClr val="tx1"/>
                </a:solidFill>
              </a:rPr>
              <a:t>small business </a:t>
            </a:r>
            <a:endParaRPr lang="en-IN" sz="2400" b="1" i="1" dirty="0">
              <a:solidFill>
                <a:schemeClr val="tx1"/>
              </a:solidFill>
            </a:endParaRPr>
          </a:p>
        </p:txBody>
      </p:sp>
      <p:pic>
        <p:nvPicPr>
          <p:cNvPr id="7" name="Picture Placeholder 6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9614" r="9614"/>
          <a:stretch>
            <a:fillRect/>
          </a:stretch>
        </p:blipFill>
        <p:spPr>
          <a:xfrm rot="420000">
            <a:off x="3288655" y="359081"/>
            <a:ext cx="5586927" cy="4291112"/>
          </a:xfrm>
        </p:spPr>
      </p:pic>
      <p:sp>
        <p:nvSpPr>
          <p:cNvPr id="6" name="Text Placeholder 5"/>
          <p:cNvSpPr>
            <a:spLocks noGrp="1"/>
          </p:cNvSpPr>
          <p:nvPr>
            <p:ph type="body" sz="half" idx="2"/>
          </p:nvPr>
        </p:nvSpPr>
        <p:spPr>
          <a:solidFill>
            <a:srgbClr val="FFC000"/>
          </a:solidFill>
        </p:spPr>
        <p:txBody>
          <a:bodyPr/>
          <a:lstStyle/>
          <a:p>
            <a:r>
              <a:rPr lang="en-US" b="1" i="1" dirty="0" smtClean="0">
                <a:solidFill>
                  <a:srgbClr val="002060"/>
                </a:solidFill>
              </a:rPr>
              <a:t>PRESENTED BY </a:t>
            </a:r>
          </a:p>
          <a:p>
            <a:r>
              <a:rPr lang="en-US" b="1" i="1" dirty="0" smtClean="0">
                <a:solidFill>
                  <a:srgbClr val="002060"/>
                </a:solidFill>
              </a:rPr>
              <a:t>DR. VANDANA PANDEY</a:t>
            </a:r>
          </a:p>
          <a:p>
            <a:r>
              <a:rPr lang="en-US" b="1" i="1" dirty="0" smtClean="0">
                <a:solidFill>
                  <a:srgbClr val="002060"/>
                </a:solidFill>
              </a:rPr>
              <a:t> DEPARMENT OF COMMERCE</a:t>
            </a:r>
          </a:p>
          <a:p>
            <a:r>
              <a:rPr lang="en-US" b="1" i="1" dirty="0" smtClean="0">
                <a:solidFill>
                  <a:srgbClr val="002060"/>
                </a:solidFill>
              </a:rPr>
              <a:t>HCPGC VARANASI</a:t>
            </a:r>
            <a:endParaRPr lang="en-IN" b="1" i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699817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/>
              <a:t>Entrepreneuship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bg2"/>
          </a:solidFill>
        </p:spPr>
        <p:txBody>
          <a:bodyPr/>
          <a:lstStyle/>
          <a:p>
            <a:r>
              <a:rPr lang="en-US" b="1" dirty="0" smtClean="0">
                <a:solidFill>
                  <a:schemeClr val="tx1"/>
                </a:solidFill>
              </a:rPr>
              <a:t>Meaning </a:t>
            </a:r>
          </a:p>
          <a:p>
            <a:r>
              <a:rPr lang="en-US" b="1" dirty="0" smtClean="0">
                <a:solidFill>
                  <a:schemeClr val="tx1"/>
                </a:solidFill>
              </a:rPr>
              <a:t>What is </a:t>
            </a:r>
            <a:r>
              <a:rPr lang="en-US" b="1" dirty="0" err="1" smtClean="0">
                <a:solidFill>
                  <a:schemeClr val="tx1"/>
                </a:solidFill>
              </a:rPr>
              <a:t>Entrepreneuship</a:t>
            </a:r>
            <a:endParaRPr lang="en-US" b="1" dirty="0" smtClean="0">
              <a:solidFill>
                <a:schemeClr val="tx1"/>
              </a:solidFill>
            </a:endParaRPr>
          </a:p>
          <a:p>
            <a:r>
              <a:rPr lang="en-US" b="1" dirty="0" smtClean="0">
                <a:solidFill>
                  <a:schemeClr val="tx1"/>
                </a:solidFill>
              </a:rPr>
              <a:t>Emergence </a:t>
            </a:r>
          </a:p>
          <a:p>
            <a:r>
              <a:rPr lang="en-US" b="1" dirty="0" smtClean="0">
                <a:solidFill>
                  <a:schemeClr val="tx1"/>
                </a:solidFill>
              </a:rPr>
              <a:t>importance</a:t>
            </a:r>
            <a:endParaRPr lang="en-US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Meaning of entrepreneurship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Entrepreneurship is a composite of three basic elements</a:t>
            </a:r>
          </a:p>
          <a:p>
            <a:r>
              <a:rPr lang="en-US" dirty="0" smtClean="0"/>
              <a:t>                 1- invention.</a:t>
            </a:r>
          </a:p>
          <a:p>
            <a:r>
              <a:rPr lang="en-US" dirty="0" smtClean="0"/>
              <a:t>                  2-innovation.</a:t>
            </a:r>
          </a:p>
          <a:p>
            <a:pPr>
              <a:buNone/>
            </a:pPr>
            <a:r>
              <a:rPr lang="en-US" dirty="0" smtClean="0"/>
              <a:t>                      3- adoption.</a:t>
            </a:r>
          </a:p>
          <a:p>
            <a:pPr>
              <a:buNone/>
            </a:pPr>
            <a:r>
              <a:rPr lang="en-US" dirty="0" smtClean="0"/>
              <a:t>Pillar of industrial, economic and social progress.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Importance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1- eradicating unemployment</a:t>
            </a:r>
          </a:p>
          <a:p>
            <a:r>
              <a:rPr lang="en-US" dirty="0" smtClean="0"/>
              <a:t>2-poverty alleviation</a:t>
            </a:r>
          </a:p>
          <a:p>
            <a:r>
              <a:rPr lang="en-US" dirty="0" smtClean="0"/>
              <a:t>3- improvement in low productivity</a:t>
            </a:r>
          </a:p>
          <a:p>
            <a:r>
              <a:rPr lang="en-US" dirty="0" smtClean="0"/>
              <a:t>4- removing inequality</a:t>
            </a:r>
          </a:p>
          <a:p>
            <a:r>
              <a:rPr lang="en-US" dirty="0" smtClean="0"/>
              <a:t>5- industrial development</a:t>
            </a:r>
          </a:p>
          <a:p>
            <a:r>
              <a:rPr lang="en-US" dirty="0" smtClean="0"/>
              <a:t>6- development of self employment.</a:t>
            </a:r>
          </a:p>
          <a:p>
            <a:r>
              <a:rPr lang="en-US" dirty="0" smtClean="0"/>
              <a:t>7-development in human resource development</a:t>
            </a:r>
          </a:p>
          <a:p>
            <a:pPr marL="68580" indent="0">
              <a:buNone/>
            </a:pPr>
            <a:r>
              <a:rPr lang="en-US" dirty="0" smtClean="0"/>
              <a:t>      </a:t>
            </a:r>
            <a:r>
              <a:rPr lang="en-US" b="1" dirty="0" smtClean="0"/>
              <a:t>education, health, living status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Emergence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By </a:t>
            </a:r>
            <a:r>
              <a:rPr lang="en-US" dirty="0" err="1" smtClean="0"/>
              <a:t>french</a:t>
            </a:r>
            <a:r>
              <a:rPr lang="en-US" dirty="0" smtClean="0"/>
              <a:t> root for undertake</a:t>
            </a:r>
          </a:p>
          <a:p>
            <a:r>
              <a:rPr lang="en-US" dirty="0" smtClean="0"/>
              <a:t>14</a:t>
            </a:r>
            <a:r>
              <a:rPr lang="en-US" baseline="30000" dirty="0" smtClean="0"/>
              <a:t>th</a:t>
            </a:r>
            <a:r>
              <a:rPr lang="en-US" dirty="0" smtClean="0"/>
              <a:t> century – for tax contractor</a:t>
            </a:r>
          </a:p>
          <a:p>
            <a:r>
              <a:rPr lang="en-US" dirty="0" smtClean="0"/>
              <a:t>17</a:t>
            </a:r>
            <a:r>
              <a:rPr lang="en-US" baseline="30000" dirty="0" smtClean="0"/>
              <a:t>th</a:t>
            </a:r>
            <a:r>
              <a:rPr lang="en-US" dirty="0" smtClean="0"/>
              <a:t>  century – for </a:t>
            </a:r>
            <a:r>
              <a:rPr lang="en-US" dirty="0" err="1" smtClean="0"/>
              <a:t>defence</a:t>
            </a:r>
            <a:r>
              <a:rPr lang="en-US" dirty="0" smtClean="0"/>
              <a:t> matters</a:t>
            </a:r>
          </a:p>
          <a:p>
            <a:r>
              <a:rPr lang="en-US" dirty="0" smtClean="0"/>
              <a:t>18</a:t>
            </a:r>
            <a:r>
              <a:rPr lang="en-US" baseline="30000" dirty="0" smtClean="0"/>
              <a:t>th</a:t>
            </a:r>
            <a:r>
              <a:rPr lang="en-US" dirty="0" smtClean="0"/>
              <a:t> century- economic essays</a:t>
            </a:r>
          </a:p>
          <a:p>
            <a:r>
              <a:rPr lang="en-US" dirty="0" smtClean="0"/>
              <a:t>19th century- economic matters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Entrepreneurship is </a:t>
            </a:r>
          </a:p>
          <a:p>
            <a:pPr>
              <a:buFont typeface="Wingdings" pitchFamily="2" charset="2"/>
              <a:buChar char="v"/>
            </a:pPr>
            <a:r>
              <a:rPr lang="en-US" smtClean="0"/>
              <a:t>                                  -</a:t>
            </a:r>
            <a:r>
              <a:rPr lang="en-US" dirty="0" smtClean="0"/>
              <a:t>Risk bearing capacity.</a:t>
            </a:r>
          </a:p>
          <a:p>
            <a:pPr>
              <a:buFont typeface="Wingdings" pitchFamily="2" charset="2"/>
              <a:buChar char="v"/>
            </a:pPr>
            <a:r>
              <a:rPr lang="en-US" dirty="0" smtClean="0"/>
              <a:t>                                    facing uncertainty.</a:t>
            </a:r>
          </a:p>
          <a:p>
            <a:pPr>
              <a:buFont typeface="Wingdings" pitchFamily="2" charset="2"/>
              <a:buChar char="v"/>
            </a:pPr>
            <a:r>
              <a:rPr lang="en-US" dirty="0" smtClean="0"/>
              <a:t>                                    </a:t>
            </a:r>
            <a:r>
              <a:rPr lang="en-US" dirty="0" err="1" smtClean="0"/>
              <a:t>organise</a:t>
            </a:r>
            <a:r>
              <a:rPr lang="en-US" dirty="0" smtClean="0"/>
              <a:t> the business.</a:t>
            </a:r>
          </a:p>
          <a:p>
            <a:pPr>
              <a:buFont typeface="Wingdings" pitchFamily="2" charset="2"/>
              <a:buChar char="v"/>
            </a:pPr>
            <a:r>
              <a:rPr lang="en-US" dirty="0" smtClean="0"/>
              <a:t>                                   Quality of leadership.</a:t>
            </a:r>
          </a:p>
          <a:p>
            <a:pPr>
              <a:buFont typeface="Wingdings" pitchFamily="2" charset="2"/>
              <a:buChar char="v"/>
            </a:pPr>
            <a:r>
              <a:rPr lang="en-US" dirty="0" smtClean="0"/>
              <a:t>                                   decision making. </a:t>
            </a:r>
          </a:p>
          <a:p>
            <a:pPr>
              <a:buFont typeface="Wingdings" pitchFamily="2" charset="2"/>
              <a:buChar char="v"/>
            </a:pPr>
            <a:r>
              <a:rPr lang="en-US" dirty="0" smtClean="0"/>
              <a:t>                                  managerial skill 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Definitions-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en-US" dirty="0" smtClean="0"/>
              <a:t>“Entrepreneurship refers to the general trend of setting up new </a:t>
            </a:r>
            <a:r>
              <a:rPr lang="en-US" dirty="0" err="1" smtClean="0"/>
              <a:t>entreprise</a:t>
            </a:r>
            <a:r>
              <a:rPr lang="en-US" dirty="0" smtClean="0"/>
              <a:t> in a society.”</a:t>
            </a:r>
          </a:p>
          <a:p>
            <a:pPr>
              <a:buNone/>
            </a:pPr>
            <a:r>
              <a:rPr lang="en-US" b="1" dirty="0" smtClean="0"/>
              <a:t>                                            </a:t>
            </a:r>
            <a:r>
              <a:rPr lang="en-US" b="1" dirty="0" err="1" smtClean="0"/>
              <a:t>Pareek</a:t>
            </a:r>
            <a:r>
              <a:rPr lang="en-US" b="1" dirty="0" smtClean="0"/>
              <a:t> and </a:t>
            </a:r>
            <a:r>
              <a:rPr lang="en-US" b="1" dirty="0" err="1" smtClean="0"/>
              <a:t>Nadkarni</a:t>
            </a:r>
            <a:endParaRPr lang="en-US" b="1" dirty="0" smtClean="0"/>
          </a:p>
          <a:p>
            <a:pPr>
              <a:buNone/>
            </a:pPr>
            <a:r>
              <a:rPr lang="en-US" b="1" dirty="0" smtClean="0"/>
              <a:t>“</a:t>
            </a:r>
            <a:r>
              <a:rPr lang="en-US" dirty="0" smtClean="0"/>
              <a:t>entrepreneurship is an innovative function . It is a leadership rather than an ownership”</a:t>
            </a:r>
          </a:p>
          <a:p>
            <a:pPr>
              <a:buNone/>
            </a:pPr>
            <a:r>
              <a:rPr lang="en-US" b="1" dirty="0" smtClean="0"/>
              <a:t>                                            </a:t>
            </a:r>
            <a:r>
              <a:rPr lang="en-US" b="1" dirty="0" err="1" smtClean="0"/>
              <a:t>josheph</a:t>
            </a:r>
            <a:r>
              <a:rPr lang="en-US" b="1" dirty="0" smtClean="0"/>
              <a:t> A. Schumpeter</a:t>
            </a:r>
          </a:p>
          <a:p>
            <a:pPr>
              <a:buNone/>
            </a:pPr>
            <a:r>
              <a:rPr lang="en-US" dirty="0" smtClean="0"/>
              <a:t>“</a:t>
            </a:r>
            <a:r>
              <a:rPr lang="en-US" dirty="0" err="1" smtClean="0"/>
              <a:t>Maximisation</a:t>
            </a:r>
            <a:r>
              <a:rPr lang="en-US" dirty="0" smtClean="0"/>
              <a:t> of opportunities is meaningful in business, indeed a precise definition of the entrepreneurship job”</a:t>
            </a:r>
          </a:p>
          <a:p>
            <a:pPr>
              <a:buNone/>
            </a:pPr>
            <a:r>
              <a:rPr lang="en-US" dirty="0" smtClean="0"/>
              <a:t>                                                  </a:t>
            </a:r>
            <a:r>
              <a:rPr lang="en-US" b="1" dirty="0" smtClean="0"/>
              <a:t>Peter F. </a:t>
            </a:r>
            <a:r>
              <a:rPr lang="en-US" b="1" dirty="0" err="1" smtClean="0"/>
              <a:t>Drucker</a:t>
            </a:r>
            <a:endParaRPr lang="en-US" b="1" dirty="0" smtClean="0"/>
          </a:p>
          <a:p>
            <a:pPr>
              <a:buNone/>
            </a:pPr>
            <a:r>
              <a:rPr lang="en-US" dirty="0" smtClean="0"/>
              <a:t>                                            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270</TotalTime>
  <Words>210</Words>
  <Application>Microsoft Office PowerPoint</Application>
  <PresentationFormat>On-screen Show (4:3)</PresentationFormat>
  <Paragraphs>47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Austin</vt:lpstr>
      <vt:lpstr>ENTREPRNEURSHIP development and small business </vt:lpstr>
      <vt:lpstr>Entrepreneuship</vt:lpstr>
      <vt:lpstr>Meaning of entrepreneurship </vt:lpstr>
      <vt:lpstr>Importance</vt:lpstr>
      <vt:lpstr>Emergence</vt:lpstr>
      <vt:lpstr>conclusion</vt:lpstr>
      <vt:lpstr>Definitions-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Entrepreneurship</dc:title>
  <dc:creator>lenovo</dc:creator>
  <cp:lastModifiedBy>acer</cp:lastModifiedBy>
  <cp:revision>36</cp:revision>
  <dcterms:created xsi:type="dcterms:W3CDTF">2020-07-29T12:56:00Z</dcterms:created>
  <dcterms:modified xsi:type="dcterms:W3CDTF">2024-02-22T05:59:33Z</dcterms:modified>
</cp:coreProperties>
</file>