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9144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392" y="-3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29-Feb-24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29-Feb-24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672071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61" y="6730745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381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61" y="6782560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1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61" y="6529578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2857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6452615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761" y="6601206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5820156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761" y="5778246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381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761" y="6383273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761" y="6182105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2857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0" y="6053328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0" y="6348984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0" y="5853684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0" y="5939028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761" y="6253734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6219444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0" y="5571744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761" y="5630418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381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761" y="5682234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761" y="5430773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2857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0" y="5353811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761" y="5500878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0" y="4719827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761" y="4677917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381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0" y="4753355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761" y="5282946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761" y="5081778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2857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761" y="5153406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0" y="5119116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0" y="4953000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0" y="5248655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0" y="4838700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761" y="4495038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2857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761" y="4566666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0" y="4532376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0" y="4366259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0" y="4251959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0" y="4053840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761" y="4112514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381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761" y="4164330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761" y="3912870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2857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0" y="3835908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761" y="3984497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761" y="3765042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0" y="3730752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761" y="3565397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2857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761" y="3635501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g object 63"/>
          <p:cNvSpPr/>
          <p:nvPr/>
        </p:nvSpPr>
        <p:spPr>
          <a:xfrm>
            <a:off x="0" y="3602735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g object 64"/>
          <p:cNvSpPr/>
          <p:nvPr/>
        </p:nvSpPr>
        <p:spPr>
          <a:xfrm>
            <a:off x="0" y="3381755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g object 65"/>
          <p:cNvSpPr/>
          <p:nvPr/>
        </p:nvSpPr>
        <p:spPr>
          <a:xfrm>
            <a:off x="761" y="3438905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381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g object 66"/>
          <p:cNvSpPr/>
          <p:nvPr/>
        </p:nvSpPr>
        <p:spPr>
          <a:xfrm>
            <a:off x="761" y="3492245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g object 67"/>
          <p:cNvSpPr/>
          <p:nvPr/>
        </p:nvSpPr>
        <p:spPr>
          <a:xfrm>
            <a:off x="761" y="3239261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2857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g object 68"/>
          <p:cNvSpPr/>
          <p:nvPr/>
        </p:nvSpPr>
        <p:spPr>
          <a:xfrm>
            <a:off x="0" y="3162300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g object 69"/>
          <p:cNvSpPr/>
          <p:nvPr/>
        </p:nvSpPr>
        <p:spPr>
          <a:xfrm>
            <a:off x="761" y="3310890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g object 70"/>
          <p:cNvSpPr/>
          <p:nvPr/>
        </p:nvSpPr>
        <p:spPr>
          <a:xfrm>
            <a:off x="0" y="2528315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g object 71"/>
          <p:cNvSpPr/>
          <p:nvPr/>
        </p:nvSpPr>
        <p:spPr>
          <a:xfrm>
            <a:off x="761" y="2486405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381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g object 72"/>
          <p:cNvSpPr/>
          <p:nvPr/>
        </p:nvSpPr>
        <p:spPr>
          <a:xfrm>
            <a:off x="0" y="2561843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g object 73"/>
          <p:cNvSpPr/>
          <p:nvPr/>
        </p:nvSpPr>
        <p:spPr>
          <a:xfrm>
            <a:off x="761" y="3091434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g object 74"/>
          <p:cNvSpPr/>
          <p:nvPr/>
        </p:nvSpPr>
        <p:spPr>
          <a:xfrm>
            <a:off x="0" y="3057144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g object 75"/>
          <p:cNvSpPr/>
          <p:nvPr/>
        </p:nvSpPr>
        <p:spPr>
          <a:xfrm>
            <a:off x="761" y="2891789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2857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g object 76"/>
          <p:cNvSpPr/>
          <p:nvPr/>
        </p:nvSpPr>
        <p:spPr>
          <a:xfrm>
            <a:off x="761" y="2963417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g object 77"/>
          <p:cNvSpPr/>
          <p:nvPr/>
        </p:nvSpPr>
        <p:spPr>
          <a:xfrm>
            <a:off x="0" y="2929127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g object 78"/>
          <p:cNvSpPr/>
          <p:nvPr/>
        </p:nvSpPr>
        <p:spPr>
          <a:xfrm>
            <a:off x="0" y="2763011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g object 79"/>
          <p:cNvSpPr/>
          <p:nvPr/>
        </p:nvSpPr>
        <p:spPr>
          <a:xfrm>
            <a:off x="0" y="2648711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g object 80"/>
          <p:cNvSpPr/>
          <p:nvPr/>
        </p:nvSpPr>
        <p:spPr>
          <a:xfrm>
            <a:off x="0" y="2281427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g object 81"/>
          <p:cNvSpPr/>
          <p:nvPr/>
        </p:nvSpPr>
        <p:spPr>
          <a:xfrm>
            <a:off x="761" y="2338577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381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g object 82"/>
          <p:cNvSpPr/>
          <p:nvPr/>
        </p:nvSpPr>
        <p:spPr>
          <a:xfrm>
            <a:off x="761" y="2391917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g object 83"/>
          <p:cNvSpPr/>
          <p:nvPr/>
        </p:nvSpPr>
        <p:spPr>
          <a:xfrm>
            <a:off x="761" y="2138933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2857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g object 84"/>
          <p:cNvSpPr/>
          <p:nvPr/>
        </p:nvSpPr>
        <p:spPr>
          <a:xfrm>
            <a:off x="761" y="2210561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g object 85"/>
          <p:cNvSpPr/>
          <p:nvPr/>
        </p:nvSpPr>
        <p:spPr>
          <a:xfrm>
            <a:off x="0" y="1612392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g object 86"/>
          <p:cNvSpPr/>
          <p:nvPr/>
        </p:nvSpPr>
        <p:spPr>
          <a:xfrm>
            <a:off x="761" y="1570482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381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g object 87"/>
          <p:cNvSpPr/>
          <p:nvPr/>
        </p:nvSpPr>
        <p:spPr>
          <a:xfrm>
            <a:off x="761" y="1975866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2857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g object 88"/>
          <p:cNvSpPr/>
          <p:nvPr/>
        </p:nvSpPr>
        <p:spPr>
          <a:xfrm>
            <a:off x="761" y="2047494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g object 89"/>
          <p:cNvSpPr/>
          <p:nvPr/>
        </p:nvSpPr>
        <p:spPr>
          <a:xfrm>
            <a:off x="0" y="2013204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g object 90"/>
          <p:cNvSpPr/>
          <p:nvPr/>
        </p:nvSpPr>
        <p:spPr>
          <a:xfrm>
            <a:off x="0" y="1845564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g object 91"/>
          <p:cNvSpPr/>
          <p:nvPr/>
        </p:nvSpPr>
        <p:spPr>
          <a:xfrm>
            <a:off x="0" y="1645920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g object 92"/>
          <p:cNvSpPr/>
          <p:nvPr/>
        </p:nvSpPr>
        <p:spPr>
          <a:xfrm>
            <a:off x="0" y="1731264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g object 93"/>
          <p:cNvSpPr/>
          <p:nvPr/>
        </p:nvSpPr>
        <p:spPr>
          <a:xfrm>
            <a:off x="0" y="1365503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g object 94"/>
          <p:cNvSpPr/>
          <p:nvPr/>
        </p:nvSpPr>
        <p:spPr>
          <a:xfrm>
            <a:off x="761" y="1422653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381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g object 95"/>
          <p:cNvSpPr/>
          <p:nvPr/>
        </p:nvSpPr>
        <p:spPr>
          <a:xfrm>
            <a:off x="761" y="1475993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g object 96"/>
          <p:cNvSpPr/>
          <p:nvPr/>
        </p:nvSpPr>
        <p:spPr>
          <a:xfrm>
            <a:off x="761" y="1223010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2857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g object 97"/>
          <p:cNvSpPr/>
          <p:nvPr/>
        </p:nvSpPr>
        <p:spPr>
          <a:xfrm>
            <a:off x="761" y="1294638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g object 98"/>
          <p:cNvSpPr/>
          <p:nvPr/>
        </p:nvSpPr>
        <p:spPr>
          <a:xfrm>
            <a:off x="0" y="1139952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g object 99"/>
          <p:cNvSpPr/>
          <p:nvPr/>
        </p:nvSpPr>
        <p:spPr>
          <a:xfrm>
            <a:off x="0" y="1025652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g object 100"/>
          <p:cNvSpPr/>
          <p:nvPr/>
        </p:nvSpPr>
        <p:spPr>
          <a:xfrm>
            <a:off x="0" y="829055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g object 101"/>
          <p:cNvSpPr/>
          <p:nvPr/>
        </p:nvSpPr>
        <p:spPr>
          <a:xfrm>
            <a:off x="761" y="886205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381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g object 102"/>
          <p:cNvSpPr/>
          <p:nvPr/>
        </p:nvSpPr>
        <p:spPr>
          <a:xfrm>
            <a:off x="761" y="939545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g object 103"/>
          <p:cNvSpPr/>
          <p:nvPr/>
        </p:nvSpPr>
        <p:spPr>
          <a:xfrm>
            <a:off x="761" y="686562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2857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g object 104"/>
          <p:cNvSpPr/>
          <p:nvPr/>
        </p:nvSpPr>
        <p:spPr>
          <a:xfrm>
            <a:off x="0" y="609600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g object 105"/>
          <p:cNvSpPr/>
          <p:nvPr/>
        </p:nvSpPr>
        <p:spPr>
          <a:xfrm>
            <a:off x="761" y="758190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g object 106"/>
          <p:cNvSpPr/>
          <p:nvPr/>
        </p:nvSpPr>
        <p:spPr>
          <a:xfrm>
            <a:off x="761" y="538734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g object 107"/>
          <p:cNvSpPr/>
          <p:nvPr/>
        </p:nvSpPr>
        <p:spPr>
          <a:xfrm>
            <a:off x="0" y="504444"/>
            <a:ext cx="635635" cy="0"/>
          </a:xfrm>
          <a:custGeom>
            <a:avLst/>
            <a:gdLst/>
            <a:ahLst/>
            <a:cxnLst/>
            <a:rect l="l" t="t" r="r" b="b"/>
            <a:pathLst>
              <a:path w="635635">
                <a:moveTo>
                  <a:pt x="0" y="0"/>
                </a:moveTo>
                <a:lnTo>
                  <a:pt x="635508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g object 108"/>
          <p:cNvSpPr/>
          <p:nvPr/>
        </p:nvSpPr>
        <p:spPr>
          <a:xfrm>
            <a:off x="761" y="410718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g object 109"/>
          <p:cNvSpPr/>
          <p:nvPr/>
        </p:nvSpPr>
        <p:spPr>
          <a:xfrm>
            <a:off x="883920" y="326148"/>
            <a:ext cx="497205" cy="1450975"/>
          </a:xfrm>
          <a:custGeom>
            <a:avLst/>
            <a:gdLst/>
            <a:ahLst/>
            <a:cxnLst/>
            <a:rect l="l" t="t" r="r" b="b"/>
            <a:pathLst>
              <a:path w="497205" h="1450975">
                <a:moveTo>
                  <a:pt x="496824" y="208775"/>
                </a:moveTo>
                <a:lnTo>
                  <a:pt x="0" y="208775"/>
                </a:lnTo>
                <a:lnTo>
                  <a:pt x="0" y="1450835"/>
                </a:lnTo>
                <a:lnTo>
                  <a:pt x="496824" y="1450835"/>
                </a:lnTo>
                <a:lnTo>
                  <a:pt x="496824" y="208775"/>
                </a:lnTo>
                <a:close/>
              </a:path>
              <a:path w="497205" h="1450975">
                <a:moveTo>
                  <a:pt x="496824" y="0"/>
                </a:moveTo>
                <a:lnTo>
                  <a:pt x="0" y="0"/>
                </a:lnTo>
                <a:lnTo>
                  <a:pt x="0" y="131051"/>
                </a:lnTo>
                <a:lnTo>
                  <a:pt x="496824" y="131051"/>
                </a:lnTo>
                <a:lnTo>
                  <a:pt x="496824" y="0"/>
                </a:lnTo>
                <a:close/>
              </a:path>
            </a:pathLst>
          </a:custGeom>
          <a:solidFill>
            <a:srgbClr val="CC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g object 110"/>
          <p:cNvSpPr/>
          <p:nvPr/>
        </p:nvSpPr>
        <p:spPr>
          <a:xfrm>
            <a:off x="635508" y="457200"/>
            <a:ext cx="5661660" cy="78105"/>
          </a:xfrm>
          <a:custGeom>
            <a:avLst/>
            <a:gdLst/>
            <a:ahLst/>
            <a:cxnLst/>
            <a:rect l="l" t="t" r="r" b="b"/>
            <a:pathLst>
              <a:path w="5661660" h="78104">
                <a:moveTo>
                  <a:pt x="5661660" y="0"/>
                </a:moveTo>
                <a:lnTo>
                  <a:pt x="0" y="0"/>
                </a:lnTo>
                <a:lnTo>
                  <a:pt x="0" y="77724"/>
                </a:lnTo>
                <a:lnTo>
                  <a:pt x="5661660" y="77724"/>
                </a:lnTo>
                <a:lnTo>
                  <a:pt x="5661660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g object 111"/>
          <p:cNvSpPr/>
          <p:nvPr/>
        </p:nvSpPr>
        <p:spPr>
          <a:xfrm>
            <a:off x="0" y="111252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g object 112"/>
          <p:cNvSpPr/>
          <p:nvPr/>
        </p:nvSpPr>
        <p:spPr>
          <a:xfrm>
            <a:off x="761" y="69342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381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g object 113"/>
          <p:cNvSpPr/>
          <p:nvPr/>
        </p:nvSpPr>
        <p:spPr>
          <a:xfrm>
            <a:off x="0" y="144780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g object 114"/>
          <p:cNvSpPr/>
          <p:nvPr/>
        </p:nvSpPr>
        <p:spPr>
          <a:xfrm>
            <a:off x="0" y="230124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g object 115"/>
          <p:cNvSpPr/>
          <p:nvPr/>
        </p:nvSpPr>
        <p:spPr>
          <a:xfrm>
            <a:off x="761" y="320802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381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g object 116"/>
          <p:cNvSpPr/>
          <p:nvPr/>
        </p:nvSpPr>
        <p:spPr>
          <a:xfrm>
            <a:off x="7301484" y="1769363"/>
            <a:ext cx="1473835" cy="338455"/>
          </a:xfrm>
          <a:custGeom>
            <a:avLst/>
            <a:gdLst/>
            <a:ahLst/>
            <a:cxnLst/>
            <a:rect l="l" t="t" r="r" b="b"/>
            <a:pathLst>
              <a:path w="1473834" h="338455">
                <a:moveTo>
                  <a:pt x="1473695" y="231648"/>
                </a:moveTo>
                <a:lnTo>
                  <a:pt x="0" y="231648"/>
                </a:lnTo>
                <a:lnTo>
                  <a:pt x="0" y="338328"/>
                </a:lnTo>
                <a:lnTo>
                  <a:pt x="1473695" y="338328"/>
                </a:lnTo>
                <a:lnTo>
                  <a:pt x="1473695" y="231648"/>
                </a:lnTo>
                <a:close/>
              </a:path>
              <a:path w="1473834" h="338455">
                <a:moveTo>
                  <a:pt x="1473695" y="0"/>
                </a:moveTo>
                <a:lnTo>
                  <a:pt x="0" y="0"/>
                </a:lnTo>
                <a:lnTo>
                  <a:pt x="0" y="152400"/>
                </a:lnTo>
                <a:lnTo>
                  <a:pt x="1473695" y="152400"/>
                </a:lnTo>
                <a:lnTo>
                  <a:pt x="1473695" y="0"/>
                </a:lnTo>
                <a:close/>
              </a:path>
            </a:pathLst>
          </a:custGeom>
          <a:solidFill>
            <a:srgbClr val="CC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g object 117"/>
          <p:cNvSpPr/>
          <p:nvPr/>
        </p:nvSpPr>
        <p:spPr>
          <a:xfrm>
            <a:off x="3252215" y="1921764"/>
            <a:ext cx="5663565" cy="79375"/>
          </a:xfrm>
          <a:custGeom>
            <a:avLst/>
            <a:gdLst/>
            <a:ahLst/>
            <a:cxnLst/>
            <a:rect l="l" t="t" r="r" b="b"/>
            <a:pathLst>
              <a:path w="5663565" h="79375">
                <a:moveTo>
                  <a:pt x="5663184" y="0"/>
                </a:moveTo>
                <a:lnTo>
                  <a:pt x="0" y="0"/>
                </a:lnTo>
                <a:lnTo>
                  <a:pt x="0" y="79248"/>
                </a:lnTo>
                <a:lnTo>
                  <a:pt x="5663184" y="79248"/>
                </a:lnTo>
                <a:lnTo>
                  <a:pt x="5663184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8" name="bg object 1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58668" y="942311"/>
            <a:ext cx="6701845" cy="39152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29-Feb-24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98803" y="784859"/>
            <a:ext cx="7580630" cy="1485900"/>
          </a:xfrm>
          <a:custGeom>
            <a:avLst/>
            <a:gdLst/>
            <a:ahLst/>
            <a:cxnLst/>
            <a:rect l="l" t="t" r="r" b="b"/>
            <a:pathLst>
              <a:path w="7580630" h="1485900">
                <a:moveTo>
                  <a:pt x="7580376" y="0"/>
                </a:moveTo>
                <a:lnTo>
                  <a:pt x="0" y="0"/>
                </a:lnTo>
                <a:lnTo>
                  <a:pt x="0" y="1485900"/>
                </a:lnTo>
                <a:lnTo>
                  <a:pt x="7580376" y="1485900"/>
                </a:lnTo>
                <a:lnTo>
                  <a:pt x="7580376" y="0"/>
                </a:lnTo>
                <a:close/>
              </a:path>
            </a:pathLst>
          </a:custGeom>
          <a:solidFill>
            <a:srgbClr val="CC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672071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61" y="6730745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381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61" y="678256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1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61" y="6529578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2857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6452615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761" y="6601206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5820156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761" y="5778246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381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761" y="6383273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761" y="6182105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2857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0" y="6053328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0" y="6348984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0" y="5853684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0" y="5939028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761" y="6253734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0" y="6219444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0" y="5571744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761" y="5630418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381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761" y="5682234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761" y="5430773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2857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0" y="5353811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761" y="5500878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0" y="4719827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761" y="4677917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381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761" y="5282946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761" y="5081778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2857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0" y="495300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0" y="5248655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0" y="4753355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0" y="483870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761" y="5153405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0" y="5119115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761" y="4495038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2857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0" y="4366259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0" y="4251959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761" y="4566666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0" y="4532376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0" y="405384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761" y="4112514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381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761" y="416433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761" y="391287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2857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0" y="3835908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761" y="3984497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761" y="3765041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761" y="3565397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2857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0" y="3730752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g object 63"/>
          <p:cNvSpPr/>
          <p:nvPr/>
        </p:nvSpPr>
        <p:spPr>
          <a:xfrm>
            <a:off x="761" y="3635501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g object 64"/>
          <p:cNvSpPr/>
          <p:nvPr/>
        </p:nvSpPr>
        <p:spPr>
          <a:xfrm>
            <a:off x="0" y="3602735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g object 65"/>
          <p:cNvSpPr/>
          <p:nvPr/>
        </p:nvSpPr>
        <p:spPr>
          <a:xfrm>
            <a:off x="0" y="3381755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g object 66"/>
          <p:cNvSpPr/>
          <p:nvPr/>
        </p:nvSpPr>
        <p:spPr>
          <a:xfrm>
            <a:off x="761" y="3438905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381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g object 67"/>
          <p:cNvSpPr/>
          <p:nvPr/>
        </p:nvSpPr>
        <p:spPr>
          <a:xfrm>
            <a:off x="761" y="3492245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g object 68"/>
          <p:cNvSpPr/>
          <p:nvPr/>
        </p:nvSpPr>
        <p:spPr>
          <a:xfrm>
            <a:off x="761" y="3239261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2857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g object 69"/>
          <p:cNvSpPr/>
          <p:nvPr/>
        </p:nvSpPr>
        <p:spPr>
          <a:xfrm>
            <a:off x="0" y="316230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g object 70"/>
          <p:cNvSpPr/>
          <p:nvPr/>
        </p:nvSpPr>
        <p:spPr>
          <a:xfrm>
            <a:off x="761" y="331089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g object 71"/>
          <p:cNvSpPr/>
          <p:nvPr/>
        </p:nvSpPr>
        <p:spPr>
          <a:xfrm>
            <a:off x="0" y="2528315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g object 72"/>
          <p:cNvSpPr/>
          <p:nvPr/>
        </p:nvSpPr>
        <p:spPr>
          <a:xfrm>
            <a:off x="761" y="2486405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381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g object 73"/>
          <p:cNvSpPr/>
          <p:nvPr/>
        </p:nvSpPr>
        <p:spPr>
          <a:xfrm>
            <a:off x="761" y="3091433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g object 74"/>
          <p:cNvSpPr/>
          <p:nvPr/>
        </p:nvSpPr>
        <p:spPr>
          <a:xfrm>
            <a:off x="761" y="2891789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2857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g object 75"/>
          <p:cNvSpPr/>
          <p:nvPr/>
        </p:nvSpPr>
        <p:spPr>
          <a:xfrm>
            <a:off x="0" y="2763011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g object 76"/>
          <p:cNvSpPr/>
          <p:nvPr/>
        </p:nvSpPr>
        <p:spPr>
          <a:xfrm>
            <a:off x="0" y="3057144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g object 77"/>
          <p:cNvSpPr/>
          <p:nvPr/>
        </p:nvSpPr>
        <p:spPr>
          <a:xfrm>
            <a:off x="0" y="2561844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g object 78"/>
          <p:cNvSpPr/>
          <p:nvPr/>
        </p:nvSpPr>
        <p:spPr>
          <a:xfrm>
            <a:off x="0" y="2648711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g object 79"/>
          <p:cNvSpPr/>
          <p:nvPr/>
        </p:nvSpPr>
        <p:spPr>
          <a:xfrm>
            <a:off x="761" y="2963417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g object 80"/>
          <p:cNvSpPr/>
          <p:nvPr/>
        </p:nvSpPr>
        <p:spPr>
          <a:xfrm>
            <a:off x="0" y="2929127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g object 81"/>
          <p:cNvSpPr/>
          <p:nvPr/>
        </p:nvSpPr>
        <p:spPr>
          <a:xfrm>
            <a:off x="0" y="2281427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g object 82"/>
          <p:cNvSpPr/>
          <p:nvPr/>
        </p:nvSpPr>
        <p:spPr>
          <a:xfrm>
            <a:off x="761" y="2338577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381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g object 83"/>
          <p:cNvSpPr/>
          <p:nvPr/>
        </p:nvSpPr>
        <p:spPr>
          <a:xfrm>
            <a:off x="761" y="2391917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g object 84"/>
          <p:cNvSpPr/>
          <p:nvPr/>
        </p:nvSpPr>
        <p:spPr>
          <a:xfrm>
            <a:off x="761" y="2138933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2857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g object 85"/>
          <p:cNvSpPr/>
          <p:nvPr/>
        </p:nvSpPr>
        <p:spPr>
          <a:xfrm>
            <a:off x="761" y="2210561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g object 86"/>
          <p:cNvSpPr/>
          <p:nvPr/>
        </p:nvSpPr>
        <p:spPr>
          <a:xfrm>
            <a:off x="0" y="1612392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g object 87"/>
          <p:cNvSpPr/>
          <p:nvPr/>
        </p:nvSpPr>
        <p:spPr>
          <a:xfrm>
            <a:off x="761" y="1570482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381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g object 88"/>
          <p:cNvSpPr/>
          <p:nvPr/>
        </p:nvSpPr>
        <p:spPr>
          <a:xfrm>
            <a:off x="761" y="1975866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2857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g object 89"/>
          <p:cNvSpPr/>
          <p:nvPr/>
        </p:nvSpPr>
        <p:spPr>
          <a:xfrm>
            <a:off x="0" y="1845564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g object 90"/>
          <p:cNvSpPr/>
          <p:nvPr/>
        </p:nvSpPr>
        <p:spPr>
          <a:xfrm>
            <a:off x="0" y="164592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g object 91"/>
          <p:cNvSpPr/>
          <p:nvPr/>
        </p:nvSpPr>
        <p:spPr>
          <a:xfrm>
            <a:off x="0" y="1731264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g object 92"/>
          <p:cNvSpPr/>
          <p:nvPr/>
        </p:nvSpPr>
        <p:spPr>
          <a:xfrm>
            <a:off x="761" y="2047494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g object 93"/>
          <p:cNvSpPr/>
          <p:nvPr/>
        </p:nvSpPr>
        <p:spPr>
          <a:xfrm>
            <a:off x="0" y="2013204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g object 94"/>
          <p:cNvSpPr/>
          <p:nvPr/>
        </p:nvSpPr>
        <p:spPr>
          <a:xfrm>
            <a:off x="0" y="1365503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g object 95"/>
          <p:cNvSpPr/>
          <p:nvPr/>
        </p:nvSpPr>
        <p:spPr>
          <a:xfrm>
            <a:off x="761" y="1422653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381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g object 96"/>
          <p:cNvSpPr/>
          <p:nvPr/>
        </p:nvSpPr>
        <p:spPr>
          <a:xfrm>
            <a:off x="761" y="1475993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g object 97"/>
          <p:cNvSpPr/>
          <p:nvPr/>
        </p:nvSpPr>
        <p:spPr>
          <a:xfrm>
            <a:off x="761" y="122301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2857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g object 98"/>
          <p:cNvSpPr/>
          <p:nvPr/>
        </p:nvSpPr>
        <p:spPr>
          <a:xfrm>
            <a:off x="761" y="1294638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g object 99"/>
          <p:cNvSpPr/>
          <p:nvPr/>
        </p:nvSpPr>
        <p:spPr>
          <a:xfrm>
            <a:off x="0" y="1139952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g object 100"/>
          <p:cNvSpPr/>
          <p:nvPr/>
        </p:nvSpPr>
        <p:spPr>
          <a:xfrm>
            <a:off x="0" y="1025652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g object 101"/>
          <p:cNvSpPr/>
          <p:nvPr/>
        </p:nvSpPr>
        <p:spPr>
          <a:xfrm>
            <a:off x="0" y="829055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g object 102"/>
          <p:cNvSpPr/>
          <p:nvPr/>
        </p:nvSpPr>
        <p:spPr>
          <a:xfrm>
            <a:off x="761" y="886205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381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g object 103"/>
          <p:cNvSpPr/>
          <p:nvPr/>
        </p:nvSpPr>
        <p:spPr>
          <a:xfrm>
            <a:off x="761" y="939545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g object 104"/>
          <p:cNvSpPr/>
          <p:nvPr/>
        </p:nvSpPr>
        <p:spPr>
          <a:xfrm>
            <a:off x="761" y="686562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2857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g object 105"/>
          <p:cNvSpPr/>
          <p:nvPr/>
        </p:nvSpPr>
        <p:spPr>
          <a:xfrm>
            <a:off x="0" y="60960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g object 106"/>
          <p:cNvSpPr/>
          <p:nvPr/>
        </p:nvSpPr>
        <p:spPr>
          <a:xfrm>
            <a:off x="761" y="75819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g object 107"/>
          <p:cNvSpPr/>
          <p:nvPr/>
        </p:nvSpPr>
        <p:spPr>
          <a:xfrm>
            <a:off x="761" y="538734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g object 108"/>
          <p:cNvSpPr/>
          <p:nvPr/>
        </p:nvSpPr>
        <p:spPr>
          <a:xfrm>
            <a:off x="0" y="504444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g object 109"/>
          <p:cNvSpPr/>
          <p:nvPr/>
        </p:nvSpPr>
        <p:spPr>
          <a:xfrm>
            <a:off x="761" y="410718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g object 110"/>
          <p:cNvSpPr/>
          <p:nvPr/>
        </p:nvSpPr>
        <p:spPr>
          <a:xfrm>
            <a:off x="0" y="111252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g object 111"/>
          <p:cNvSpPr/>
          <p:nvPr/>
        </p:nvSpPr>
        <p:spPr>
          <a:xfrm>
            <a:off x="761" y="69342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381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g object 112"/>
          <p:cNvSpPr/>
          <p:nvPr/>
        </p:nvSpPr>
        <p:spPr>
          <a:xfrm>
            <a:off x="0" y="14478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g object 113"/>
          <p:cNvSpPr/>
          <p:nvPr/>
        </p:nvSpPr>
        <p:spPr>
          <a:xfrm>
            <a:off x="0" y="230124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g object 114"/>
          <p:cNvSpPr/>
          <p:nvPr/>
        </p:nvSpPr>
        <p:spPr>
          <a:xfrm>
            <a:off x="761" y="320802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381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g object 115"/>
          <p:cNvSpPr/>
          <p:nvPr/>
        </p:nvSpPr>
        <p:spPr>
          <a:xfrm>
            <a:off x="3017520" y="2121407"/>
            <a:ext cx="5663565" cy="78105"/>
          </a:xfrm>
          <a:custGeom>
            <a:avLst/>
            <a:gdLst/>
            <a:ahLst/>
            <a:cxnLst/>
            <a:rect l="l" t="t" r="r" b="b"/>
            <a:pathLst>
              <a:path w="5663565" h="78105">
                <a:moveTo>
                  <a:pt x="5663183" y="0"/>
                </a:moveTo>
                <a:lnTo>
                  <a:pt x="0" y="0"/>
                </a:lnTo>
                <a:lnTo>
                  <a:pt x="0" y="77724"/>
                </a:lnTo>
                <a:lnTo>
                  <a:pt x="5663183" y="77724"/>
                </a:lnTo>
                <a:lnTo>
                  <a:pt x="5663183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g object 116"/>
          <p:cNvSpPr/>
          <p:nvPr/>
        </p:nvSpPr>
        <p:spPr>
          <a:xfrm>
            <a:off x="1098803" y="862583"/>
            <a:ext cx="5661660" cy="78105"/>
          </a:xfrm>
          <a:custGeom>
            <a:avLst/>
            <a:gdLst/>
            <a:ahLst/>
            <a:cxnLst/>
            <a:rect l="l" t="t" r="r" b="b"/>
            <a:pathLst>
              <a:path w="5661659" h="78105">
                <a:moveTo>
                  <a:pt x="5661660" y="0"/>
                </a:moveTo>
                <a:lnTo>
                  <a:pt x="0" y="0"/>
                </a:lnTo>
                <a:lnTo>
                  <a:pt x="0" y="77724"/>
                </a:lnTo>
                <a:lnTo>
                  <a:pt x="5661660" y="77724"/>
                </a:lnTo>
                <a:lnTo>
                  <a:pt x="5661660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29-Feb-24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29-Feb-24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672071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61" y="6730745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381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61" y="6782560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1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61" y="6529578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2857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6452615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761" y="6601206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5820156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761" y="5778246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381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761" y="6383273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761" y="6182105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2857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0" y="6053328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0" y="6348984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0" y="5853684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0" y="5939028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761" y="6253734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6219444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0" y="5571744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761" y="5630418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381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761" y="5682234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761" y="5430773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2857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0" y="5353811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761" y="5500878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0" y="4719827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761" y="4677917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381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0" y="4753355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761" y="5282946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761" y="5081778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2857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761" y="5153406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0" y="5119116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0" y="4953000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0" y="5248655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0" y="4838700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761" y="4495038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2857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761" y="4566666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0" y="4532376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0" y="4366259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0" y="4251959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0" y="4053840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761" y="4112514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381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761" y="4164330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761" y="3912870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2857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0" y="3835908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761" y="3984497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761" y="3765042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0" y="3730752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761" y="3565397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2857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761" y="3635501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g object 63"/>
          <p:cNvSpPr/>
          <p:nvPr/>
        </p:nvSpPr>
        <p:spPr>
          <a:xfrm>
            <a:off x="0" y="3602735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g object 64"/>
          <p:cNvSpPr/>
          <p:nvPr/>
        </p:nvSpPr>
        <p:spPr>
          <a:xfrm>
            <a:off x="0" y="3381755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g object 65"/>
          <p:cNvSpPr/>
          <p:nvPr/>
        </p:nvSpPr>
        <p:spPr>
          <a:xfrm>
            <a:off x="761" y="3438905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381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g object 66"/>
          <p:cNvSpPr/>
          <p:nvPr/>
        </p:nvSpPr>
        <p:spPr>
          <a:xfrm>
            <a:off x="761" y="3492245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g object 67"/>
          <p:cNvSpPr/>
          <p:nvPr/>
        </p:nvSpPr>
        <p:spPr>
          <a:xfrm>
            <a:off x="761" y="3239261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2857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g object 68"/>
          <p:cNvSpPr/>
          <p:nvPr/>
        </p:nvSpPr>
        <p:spPr>
          <a:xfrm>
            <a:off x="0" y="3162300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g object 69"/>
          <p:cNvSpPr/>
          <p:nvPr/>
        </p:nvSpPr>
        <p:spPr>
          <a:xfrm>
            <a:off x="761" y="3310890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g object 70"/>
          <p:cNvSpPr/>
          <p:nvPr/>
        </p:nvSpPr>
        <p:spPr>
          <a:xfrm>
            <a:off x="0" y="2528315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g object 71"/>
          <p:cNvSpPr/>
          <p:nvPr/>
        </p:nvSpPr>
        <p:spPr>
          <a:xfrm>
            <a:off x="761" y="2486405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381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g object 72"/>
          <p:cNvSpPr/>
          <p:nvPr/>
        </p:nvSpPr>
        <p:spPr>
          <a:xfrm>
            <a:off x="0" y="2561843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g object 73"/>
          <p:cNvSpPr/>
          <p:nvPr/>
        </p:nvSpPr>
        <p:spPr>
          <a:xfrm>
            <a:off x="761" y="3091434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g object 74"/>
          <p:cNvSpPr/>
          <p:nvPr/>
        </p:nvSpPr>
        <p:spPr>
          <a:xfrm>
            <a:off x="0" y="3057144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g object 75"/>
          <p:cNvSpPr/>
          <p:nvPr/>
        </p:nvSpPr>
        <p:spPr>
          <a:xfrm>
            <a:off x="761" y="2891789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2857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g object 76"/>
          <p:cNvSpPr/>
          <p:nvPr/>
        </p:nvSpPr>
        <p:spPr>
          <a:xfrm>
            <a:off x="761" y="2963417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g object 77"/>
          <p:cNvSpPr/>
          <p:nvPr/>
        </p:nvSpPr>
        <p:spPr>
          <a:xfrm>
            <a:off x="0" y="2929127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g object 78"/>
          <p:cNvSpPr/>
          <p:nvPr/>
        </p:nvSpPr>
        <p:spPr>
          <a:xfrm>
            <a:off x="0" y="2763011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g object 79"/>
          <p:cNvSpPr/>
          <p:nvPr/>
        </p:nvSpPr>
        <p:spPr>
          <a:xfrm>
            <a:off x="0" y="2648711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g object 80"/>
          <p:cNvSpPr/>
          <p:nvPr/>
        </p:nvSpPr>
        <p:spPr>
          <a:xfrm>
            <a:off x="0" y="2281427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g object 81"/>
          <p:cNvSpPr/>
          <p:nvPr/>
        </p:nvSpPr>
        <p:spPr>
          <a:xfrm>
            <a:off x="761" y="2338577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381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g object 82"/>
          <p:cNvSpPr/>
          <p:nvPr/>
        </p:nvSpPr>
        <p:spPr>
          <a:xfrm>
            <a:off x="761" y="2391917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g object 83"/>
          <p:cNvSpPr/>
          <p:nvPr/>
        </p:nvSpPr>
        <p:spPr>
          <a:xfrm>
            <a:off x="761" y="2138933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2857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g object 84"/>
          <p:cNvSpPr/>
          <p:nvPr/>
        </p:nvSpPr>
        <p:spPr>
          <a:xfrm>
            <a:off x="761" y="2210561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g object 85"/>
          <p:cNvSpPr/>
          <p:nvPr/>
        </p:nvSpPr>
        <p:spPr>
          <a:xfrm>
            <a:off x="0" y="1612392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g object 86"/>
          <p:cNvSpPr/>
          <p:nvPr/>
        </p:nvSpPr>
        <p:spPr>
          <a:xfrm>
            <a:off x="761" y="1570482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381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g object 87"/>
          <p:cNvSpPr/>
          <p:nvPr/>
        </p:nvSpPr>
        <p:spPr>
          <a:xfrm>
            <a:off x="761" y="1975866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2857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g object 88"/>
          <p:cNvSpPr/>
          <p:nvPr/>
        </p:nvSpPr>
        <p:spPr>
          <a:xfrm>
            <a:off x="761" y="2047494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g object 89"/>
          <p:cNvSpPr/>
          <p:nvPr/>
        </p:nvSpPr>
        <p:spPr>
          <a:xfrm>
            <a:off x="0" y="2013204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g object 90"/>
          <p:cNvSpPr/>
          <p:nvPr/>
        </p:nvSpPr>
        <p:spPr>
          <a:xfrm>
            <a:off x="0" y="1845564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g object 91"/>
          <p:cNvSpPr/>
          <p:nvPr/>
        </p:nvSpPr>
        <p:spPr>
          <a:xfrm>
            <a:off x="0" y="1645920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g object 92"/>
          <p:cNvSpPr/>
          <p:nvPr/>
        </p:nvSpPr>
        <p:spPr>
          <a:xfrm>
            <a:off x="0" y="1731264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g object 93"/>
          <p:cNvSpPr/>
          <p:nvPr/>
        </p:nvSpPr>
        <p:spPr>
          <a:xfrm>
            <a:off x="0" y="1365503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g object 94"/>
          <p:cNvSpPr/>
          <p:nvPr/>
        </p:nvSpPr>
        <p:spPr>
          <a:xfrm>
            <a:off x="761" y="1422653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381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g object 95"/>
          <p:cNvSpPr/>
          <p:nvPr/>
        </p:nvSpPr>
        <p:spPr>
          <a:xfrm>
            <a:off x="761" y="1475993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g object 96"/>
          <p:cNvSpPr/>
          <p:nvPr/>
        </p:nvSpPr>
        <p:spPr>
          <a:xfrm>
            <a:off x="761" y="1223010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2857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g object 97"/>
          <p:cNvSpPr/>
          <p:nvPr/>
        </p:nvSpPr>
        <p:spPr>
          <a:xfrm>
            <a:off x="761" y="1294638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g object 98"/>
          <p:cNvSpPr/>
          <p:nvPr/>
        </p:nvSpPr>
        <p:spPr>
          <a:xfrm>
            <a:off x="0" y="1139952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g object 99"/>
          <p:cNvSpPr/>
          <p:nvPr/>
        </p:nvSpPr>
        <p:spPr>
          <a:xfrm>
            <a:off x="0" y="1025652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g object 100"/>
          <p:cNvSpPr/>
          <p:nvPr/>
        </p:nvSpPr>
        <p:spPr>
          <a:xfrm>
            <a:off x="0" y="829055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g object 101"/>
          <p:cNvSpPr/>
          <p:nvPr/>
        </p:nvSpPr>
        <p:spPr>
          <a:xfrm>
            <a:off x="761" y="886205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381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g object 102"/>
          <p:cNvSpPr/>
          <p:nvPr/>
        </p:nvSpPr>
        <p:spPr>
          <a:xfrm>
            <a:off x="761" y="939545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g object 103"/>
          <p:cNvSpPr/>
          <p:nvPr/>
        </p:nvSpPr>
        <p:spPr>
          <a:xfrm>
            <a:off x="761" y="686562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2857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g object 104"/>
          <p:cNvSpPr/>
          <p:nvPr/>
        </p:nvSpPr>
        <p:spPr>
          <a:xfrm>
            <a:off x="0" y="609600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g object 105"/>
          <p:cNvSpPr/>
          <p:nvPr/>
        </p:nvSpPr>
        <p:spPr>
          <a:xfrm>
            <a:off x="761" y="758190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g object 106"/>
          <p:cNvSpPr/>
          <p:nvPr/>
        </p:nvSpPr>
        <p:spPr>
          <a:xfrm>
            <a:off x="761" y="538734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g object 107"/>
          <p:cNvSpPr/>
          <p:nvPr/>
        </p:nvSpPr>
        <p:spPr>
          <a:xfrm>
            <a:off x="0" y="504444"/>
            <a:ext cx="635635" cy="0"/>
          </a:xfrm>
          <a:custGeom>
            <a:avLst/>
            <a:gdLst/>
            <a:ahLst/>
            <a:cxnLst/>
            <a:rect l="l" t="t" r="r" b="b"/>
            <a:pathLst>
              <a:path w="635635">
                <a:moveTo>
                  <a:pt x="0" y="0"/>
                </a:moveTo>
                <a:lnTo>
                  <a:pt x="635508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g object 108"/>
          <p:cNvSpPr/>
          <p:nvPr/>
        </p:nvSpPr>
        <p:spPr>
          <a:xfrm>
            <a:off x="761" y="410718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905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g object 109"/>
          <p:cNvSpPr/>
          <p:nvPr/>
        </p:nvSpPr>
        <p:spPr>
          <a:xfrm>
            <a:off x="883920" y="326148"/>
            <a:ext cx="497205" cy="1450975"/>
          </a:xfrm>
          <a:custGeom>
            <a:avLst/>
            <a:gdLst/>
            <a:ahLst/>
            <a:cxnLst/>
            <a:rect l="l" t="t" r="r" b="b"/>
            <a:pathLst>
              <a:path w="497205" h="1450975">
                <a:moveTo>
                  <a:pt x="496824" y="208775"/>
                </a:moveTo>
                <a:lnTo>
                  <a:pt x="0" y="208775"/>
                </a:lnTo>
                <a:lnTo>
                  <a:pt x="0" y="1450835"/>
                </a:lnTo>
                <a:lnTo>
                  <a:pt x="496824" y="1450835"/>
                </a:lnTo>
                <a:lnTo>
                  <a:pt x="496824" y="208775"/>
                </a:lnTo>
                <a:close/>
              </a:path>
              <a:path w="497205" h="1450975">
                <a:moveTo>
                  <a:pt x="496824" y="0"/>
                </a:moveTo>
                <a:lnTo>
                  <a:pt x="0" y="0"/>
                </a:lnTo>
                <a:lnTo>
                  <a:pt x="0" y="131051"/>
                </a:lnTo>
                <a:lnTo>
                  <a:pt x="496824" y="131051"/>
                </a:lnTo>
                <a:lnTo>
                  <a:pt x="496824" y="0"/>
                </a:lnTo>
                <a:close/>
              </a:path>
            </a:pathLst>
          </a:custGeom>
          <a:solidFill>
            <a:srgbClr val="CC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g object 110"/>
          <p:cNvSpPr/>
          <p:nvPr/>
        </p:nvSpPr>
        <p:spPr>
          <a:xfrm>
            <a:off x="635508" y="457200"/>
            <a:ext cx="5661660" cy="78105"/>
          </a:xfrm>
          <a:custGeom>
            <a:avLst/>
            <a:gdLst/>
            <a:ahLst/>
            <a:cxnLst/>
            <a:rect l="l" t="t" r="r" b="b"/>
            <a:pathLst>
              <a:path w="5661660" h="78104">
                <a:moveTo>
                  <a:pt x="5661660" y="0"/>
                </a:moveTo>
                <a:lnTo>
                  <a:pt x="0" y="0"/>
                </a:lnTo>
                <a:lnTo>
                  <a:pt x="0" y="77724"/>
                </a:lnTo>
                <a:lnTo>
                  <a:pt x="5661660" y="77724"/>
                </a:lnTo>
                <a:lnTo>
                  <a:pt x="5661660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g object 111"/>
          <p:cNvSpPr/>
          <p:nvPr/>
        </p:nvSpPr>
        <p:spPr>
          <a:xfrm>
            <a:off x="0" y="111252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9525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g object 112"/>
          <p:cNvSpPr/>
          <p:nvPr/>
        </p:nvSpPr>
        <p:spPr>
          <a:xfrm>
            <a:off x="761" y="69342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381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g object 113"/>
          <p:cNvSpPr/>
          <p:nvPr/>
        </p:nvSpPr>
        <p:spPr>
          <a:xfrm>
            <a:off x="0" y="144780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g object 114"/>
          <p:cNvSpPr/>
          <p:nvPr/>
        </p:nvSpPr>
        <p:spPr>
          <a:xfrm>
            <a:off x="0" y="230124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127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g object 115"/>
          <p:cNvSpPr/>
          <p:nvPr/>
        </p:nvSpPr>
        <p:spPr>
          <a:xfrm>
            <a:off x="761" y="320802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700" y="0"/>
                </a:lnTo>
              </a:path>
            </a:pathLst>
          </a:custGeom>
          <a:ln w="38100">
            <a:solidFill>
              <a:srgbClr val="E2E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g object 116"/>
          <p:cNvSpPr/>
          <p:nvPr/>
        </p:nvSpPr>
        <p:spPr>
          <a:xfrm>
            <a:off x="7301484" y="1769363"/>
            <a:ext cx="1473835" cy="338455"/>
          </a:xfrm>
          <a:custGeom>
            <a:avLst/>
            <a:gdLst/>
            <a:ahLst/>
            <a:cxnLst/>
            <a:rect l="l" t="t" r="r" b="b"/>
            <a:pathLst>
              <a:path w="1473834" h="338455">
                <a:moveTo>
                  <a:pt x="1473695" y="231648"/>
                </a:moveTo>
                <a:lnTo>
                  <a:pt x="0" y="231648"/>
                </a:lnTo>
                <a:lnTo>
                  <a:pt x="0" y="338328"/>
                </a:lnTo>
                <a:lnTo>
                  <a:pt x="1473695" y="338328"/>
                </a:lnTo>
                <a:lnTo>
                  <a:pt x="1473695" y="231648"/>
                </a:lnTo>
                <a:close/>
              </a:path>
              <a:path w="1473834" h="338455">
                <a:moveTo>
                  <a:pt x="1473695" y="0"/>
                </a:moveTo>
                <a:lnTo>
                  <a:pt x="0" y="0"/>
                </a:lnTo>
                <a:lnTo>
                  <a:pt x="0" y="152400"/>
                </a:lnTo>
                <a:lnTo>
                  <a:pt x="1473695" y="152400"/>
                </a:lnTo>
                <a:lnTo>
                  <a:pt x="1473695" y="0"/>
                </a:lnTo>
                <a:close/>
              </a:path>
            </a:pathLst>
          </a:custGeom>
          <a:solidFill>
            <a:srgbClr val="CC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g object 117"/>
          <p:cNvSpPr/>
          <p:nvPr/>
        </p:nvSpPr>
        <p:spPr>
          <a:xfrm>
            <a:off x="3252215" y="1921764"/>
            <a:ext cx="5663565" cy="79375"/>
          </a:xfrm>
          <a:custGeom>
            <a:avLst/>
            <a:gdLst/>
            <a:ahLst/>
            <a:cxnLst/>
            <a:rect l="l" t="t" r="r" b="b"/>
            <a:pathLst>
              <a:path w="5663565" h="79375">
                <a:moveTo>
                  <a:pt x="5663184" y="0"/>
                </a:moveTo>
                <a:lnTo>
                  <a:pt x="0" y="0"/>
                </a:lnTo>
                <a:lnTo>
                  <a:pt x="0" y="79248"/>
                </a:lnTo>
                <a:lnTo>
                  <a:pt x="5663184" y="79248"/>
                </a:lnTo>
                <a:lnTo>
                  <a:pt x="5663184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70685" y="763270"/>
            <a:ext cx="6794500" cy="10447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88593" y="1996590"/>
            <a:ext cx="7802245" cy="4189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29-Feb-24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421766" rIns="0" bIns="0" rtlCol="0">
            <a:spAutoFit/>
          </a:bodyPr>
          <a:lstStyle/>
          <a:p>
            <a:pPr marL="960119">
              <a:lnSpc>
                <a:spcPct val="100000"/>
              </a:lnSpc>
              <a:spcBef>
                <a:spcPts val="95"/>
              </a:spcBef>
            </a:pPr>
            <a:r>
              <a:rPr sz="4000" b="0" dirty="0">
                <a:solidFill>
                  <a:srgbClr val="003366"/>
                </a:solidFill>
                <a:latin typeface="Times New Roman"/>
                <a:cs typeface="Times New Roman"/>
              </a:rPr>
              <a:t>The</a:t>
            </a:r>
            <a:r>
              <a:rPr sz="4000" b="0" spc="-8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4000" b="0" dirty="0">
                <a:solidFill>
                  <a:srgbClr val="003366"/>
                </a:solidFill>
                <a:latin typeface="Times New Roman"/>
                <a:cs typeface="Times New Roman"/>
              </a:rPr>
              <a:t>Research</a:t>
            </a:r>
            <a:r>
              <a:rPr sz="4000" b="0" spc="-6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4000" b="0" spc="-10" dirty="0">
                <a:solidFill>
                  <a:srgbClr val="003366"/>
                </a:solidFill>
                <a:latin typeface="Times New Roman"/>
                <a:cs typeface="Times New Roman"/>
              </a:rPr>
              <a:t>Process</a:t>
            </a: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538883"/>
          </a:xfrm>
        </p:spPr>
        <p:txBody>
          <a:bodyPr/>
          <a:lstStyle/>
          <a:p>
            <a:r>
              <a:rPr lang="en-US" sz="2000" b="1" dirty="0" smtClean="0"/>
              <a:t>PRESENTED BY</a:t>
            </a:r>
          </a:p>
          <a:p>
            <a:r>
              <a:rPr lang="en-US" sz="2000" b="1" dirty="0" smtClean="0"/>
              <a:t>DR VANDANA PANDEY</a:t>
            </a:r>
          </a:p>
          <a:p>
            <a:r>
              <a:rPr lang="en-US" sz="2000" b="1" dirty="0" smtClean="0"/>
              <a:t>ASSOCIATE PROFESSOR</a:t>
            </a:r>
          </a:p>
          <a:p>
            <a:r>
              <a:rPr lang="en-US" sz="2000" b="1" dirty="0" smtClean="0"/>
              <a:t>DEPARTMENT OF COMMERCE </a:t>
            </a:r>
          </a:p>
          <a:p>
            <a:r>
              <a:rPr lang="en-US" sz="2000" b="1" dirty="0" smtClean="0"/>
              <a:t>HCPGC VARANASI</a:t>
            </a:r>
            <a:endParaRPr lang="en-IN" sz="2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24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solidFill>
                  <a:srgbClr val="003366"/>
                </a:solidFill>
                <a:latin typeface="Times New Roman"/>
                <a:cs typeface="Times New Roman"/>
              </a:rPr>
              <a:t>Data</a:t>
            </a:r>
            <a:r>
              <a:rPr sz="4400" b="0" spc="-2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003366"/>
                </a:solidFill>
                <a:latin typeface="Times New Roman"/>
                <a:cs typeface="Times New Roman"/>
              </a:rPr>
              <a:t>processing</a:t>
            </a:r>
            <a:r>
              <a:rPr sz="4400" b="0" spc="-3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003366"/>
                </a:solidFill>
                <a:latin typeface="Times New Roman"/>
                <a:cs typeface="Times New Roman"/>
              </a:rPr>
              <a:t>and</a:t>
            </a:r>
            <a:r>
              <a:rPr sz="4400" b="0" spc="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4400" b="0" spc="-10" dirty="0">
                <a:solidFill>
                  <a:srgbClr val="003366"/>
                </a:solidFill>
                <a:latin typeface="Times New Roman"/>
                <a:cs typeface="Times New Roman"/>
              </a:rPr>
              <a:t>analysis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8593" y="2237359"/>
            <a:ext cx="7025640" cy="3025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Wingdings"/>
              <a:buChar char=""/>
              <a:tabLst>
                <a:tab pos="354965" algn="l"/>
              </a:tabLst>
            </a:pP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Describe</a:t>
            </a:r>
            <a:r>
              <a:rPr sz="2400" spc="-3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demographics</a:t>
            </a:r>
            <a:r>
              <a:rPr sz="2400" spc="-4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of</a:t>
            </a:r>
            <a:r>
              <a:rPr sz="2400" spc="-1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the</a:t>
            </a:r>
            <a:r>
              <a:rPr sz="2400" spc="-2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3366"/>
                </a:solidFill>
                <a:latin typeface="Times New Roman"/>
                <a:cs typeface="Times New Roman"/>
              </a:rPr>
              <a:t>data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70"/>
              </a:spcBef>
              <a:buClr>
                <a:srgbClr val="003366"/>
              </a:buClr>
              <a:buFont typeface="Wingdings"/>
              <a:buChar char=""/>
            </a:pPr>
            <a:endParaRPr sz="24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Font typeface="Wingdings"/>
              <a:buChar char=""/>
              <a:tabLst>
                <a:tab pos="354965" algn="l"/>
              </a:tabLst>
            </a:pP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Compare</a:t>
            </a:r>
            <a:r>
              <a:rPr sz="2400" spc="-1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behavior</a:t>
            </a:r>
            <a:r>
              <a:rPr sz="2400" spc="-3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(if</a:t>
            </a:r>
            <a:r>
              <a:rPr sz="2400" spc="-2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Times New Roman"/>
                <a:cs typeface="Times New Roman"/>
              </a:rPr>
              <a:t>applicable)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70"/>
              </a:spcBef>
              <a:buClr>
                <a:srgbClr val="003366"/>
              </a:buClr>
              <a:buFont typeface="Wingdings"/>
              <a:buChar char=""/>
            </a:pPr>
            <a:endParaRPr sz="24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buFont typeface="Wingdings"/>
              <a:buChar char=""/>
              <a:tabLst>
                <a:tab pos="354965" algn="l"/>
              </a:tabLst>
            </a:pP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Choose</a:t>
            </a:r>
            <a:r>
              <a:rPr sz="2400" spc="-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appropriate</a:t>
            </a:r>
            <a:r>
              <a:rPr sz="2400" spc="-4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statistical</a:t>
            </a:r>
            <a:r>
              <a:rPr sz="2400" spc="-3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technique</a:t>
            </a:r>
            <a:r>
              <a:rPr sz="2400" spc="-3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(if</a:t>
            </a:r>
            <a:r>
              <a:rPr sz="2400" spc="-2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Times New Roman"/>
                <a:cs typeface="Times New Roman"/>
              </a:rPr>
              <a:t>applicable)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75"/>
              </a:spcBef>
              <a:buClr>
                <a:srgbClr val="003366"/>
              </a:buClr>
              <a:buFont typeface="Wingdings"/>
              <a:buChar char=""/>
            </a:pPr>
            <a:endParaRPr sz="24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buFont typeface="Wingdings"/>
              <a:buChar char=""/>
              <a:tabLst>
                <a:tab pos="354965" algn="l"/>
              </a:tabLst>
            </a:pP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Look</a:t>
            </a:r>
            <a:r>
              <a:rPr sz="2400" spc="-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for</a:t>
            </a:r>
            <a:r>
              <a:rPr sz="2400" spc="-1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patterns</a:t>
            </a:r>
            <a:r>
              <a:rPr sz="2400" spc="-3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in</a:t>
            </a:r>
            <a:r>
              <a:rPr sz="2400" spc="-2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data</a:t>
            </a:r>
            <a:r>
              <a:rPr sz="2400" spc="-2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(if</a:t>
            </a:r>
            <a:r>
              <a:rPr sz="2400" spc="-10" dirty="0">
                <a:solidFill>
                  <a:srgbClr val="003366"/>
                </a:solidFill>
                <a:latin typeface="Times New Roman"/>
                <a:cs typeface="Times New Roman"/>
              </a:rPr>
              <a:t> applicable)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66445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solidFill>
                  <a:srgbClr val="003366"/>
                </a:solidFill>
                <a:latin typeface="Times New Roman"/>
                <a:cs typeface="Times New Roman"/>
              </a:rPr>
              <a:t>Interpreting</a:t>
            </a:r>
            <a:r>
              <a:rPr sz="4400" b="0" spc="-3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003366"/>
                </a:solidFill>
                <a:latin typeface="Times New Roman"/>
                <a:cs typeface="Times New Roman"/>
              </a:rPr>
              <a:t>the</a:t>
            </a:r>
            <a:r>
              <a:rPr sz="4400" b="0" spc="-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4400" b="0" spc="-10" dirty="0">
                <a:solidFill>
                  <a:srgbClr val="003366"/>
                </a:solidFill>
                <a:latin typeface="Times New Roman"/>
                <a:cs typeface="Times New Roman"/>
              </a:rPr>
              <a:t>Results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8593" y="2234006"/>
            <a:ext cx="7800975" cy="21729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Font typeface="Wingdings"/>
              <a:buChar char=""/>
              <a:tabLst>
                <a:tab pos="354965" algn="l"/>
              </a:tabLst>
            </a:pPr>
            <a:r>
              <a:rPr sz="3200" dirty="0">
                <a:solidFill>
                  <a:srgbClr val="003366"/>
                </a:solidFill>
                <a:latin typeface="Times New Roman"/>
                <a:cs typeface="Times New Roman"/>
              </a:rPr>
              <a:t>Make</a:t>
            </a:r>
            <a:r>
              <a:rPr sz="3200" spc="-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3366"/>
                </a:solidFill>
                <a:latin typeface="Times New Roman"/>
                <a:cs typeface="Times New Roman"/>
              </a:rPr>
              <a:t>sure</a:t>
            </a:r>
            <a:r>
              <a:rPr sz="3200" spc="-1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3366"/>
                </a:solidFill>
                <a:latin typeface="Times New Roman"/>
                <a:cs typeface="Times New Roman"/>
              </a:rPr>
              <a:t>to</a:t>
            </a:r>
            <a:r>
              <a:rPr sz="3200" spc="-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3366"/>
                </a:solidFill>
                <a:latin typeface="Times New Roman"/>
                <a:cs typeface="Times New Roman"/>
              </a:rPr>
              <a:t>consider</a:t>
            </a:r>
            <a:r>
              <a:rPr sz="3200" spc="-2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3366"/>
                </a:solidFill>
                <a:latin typeface="Times New Roman"/>
                <a:cs typeface="Times New Roman"/>
              </a:rPr>
              <a:t>the</a:t>
            </a:r>
            <a:r>
              <a:rPr sz="3200" spc="-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003366"/>
                </a:solidFill>
                <a:latin typeface="Times New Roman"/>
                <a:cs typeface="Times New Roman"/>
              </a:rPr>
              <a:t>audience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695"/>
              </a:spcBef>
              <a:buClr>
                <a:srgbClr val="003366"/>
              </a:buClr>
              <a:buFont typeface="Wingdings"/>
              <a:buChar char=""/>
            </a:pPr>
            <a:endParaRPr sz="32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Font typeface="Wingdings"/>
              <a:buChar char=""/>
              <a:tabLst>
                <a:tab pos="355600" algn="l"/>
                <a:tab pos="1844675" algn="l"/>
                <a:tab pos="4077335" algn="l"/>
                <a:tab pos="4770755" algn="l"/>
                <a:tab pos="5490210" algn="l"/>
                <a:tab pos="7450455" algn="l"/>
              </a:tabLst>
            </a:pPr>
            <a:r>
              <a:rPr sz="3200" spc="-10" dirty="0">
                <a:solidFill>
                  <a:srgbClr val="003366"/>
                </a:solidFill>
                <a:latin typeface="Times New Roman"/>
                <a:cs typeface="Times New Roman"/>
              </a:rPr>
              <a:t>Discuss</a:t>
            </a:r>
            <a:r>
              <a:rPr sz="32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3200" spc="-10" dirty="0">
                <a:solidFill>
                  <a:srgbClr val="003366"/>
                </a:solidFill>
                <a:latin typeface="Times New Roman"/>
                <a:cs typeface="Times New Roman"/>
              </a:rPr>
              <a:t>implications</a:t>
            </a:r>
            <a:r>
              <a:rPr sz="32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3200" spc="-25" dirty="0">
                <a:solidFill>
                  <a:srgbClr val="003366"/>
                </a:solidFill>
                <a:latin typeface="Times New Roman"/>
                <a:cs typeface="Times New Roman"/>
              </a:rPr>
              <a:t>for</a:t>
            </a:r>
            <a:r>
              <a:rPr sz="32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3200" spc="-25" dirty="0">
                <a:solidFill>
                  <a:srgbClr val="003366"/>
                </a:solidFill>
                <a:latin typeface="Times New Roman"/>
                <a:cs typeface="Times New Roman"/>
              </a:rPr>
              <a:t>the</a:t>
            </a:r>
            <a:r>
              <a:rPr sz="32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3200" spc="-10" dirty="0">
                <a:solidFill>
                  <a:srgbClr val="003366"/>
                </a:solidFill>
                <a:latin typeface="Times New Roman"/>
                <a:cs typeface="Times New Roman"/>
              </a:rPr>
              <a:t>population</a:t>
            </a:r>
            <a:r>
              <a:rPr sz="32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3200" spc="-25" dirty="0">
                <a:solidFill>
                  <a:srgbClr val="003366"/>
                </a:solidFill>
                <a:latin typeface="Times New Roman"/>
                <a:cs typeface="Times New Roman"/>
              </a:rPr>
              <a:t>of </a:t>
            </a:r>
            <a:r>
              <a:rPr sz="3200" dirty="0">
                <a:solidFill>
                  <a:srgbClr val="003366"/>
                </a:solidFill>
                <a:latin typeface="Times New Roman"/>
                <a:cs typeface="Times New Roman"/>
              </a:rPr>
              <a:t>interest</a:t>
            </a:r>
            <a:r>
              <a:rPr sz="3200" spc="-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3366"/>
                </a:solidFill>
                <a:latin typeface="Times New Roman"/>
                <a:cs typeface="Times New Roman"/>
              </a:rPr>
              <a:t>and</a:t>
            </a:r>
            <a:r>
              <a:rPr sz="3200" spc="-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003366"/>
                </a:solidFill>
                <a:latin typeface="Times New Roman"/>
                <a:cs typeface="Times New Roman"/>
              </a:rPr>
              <a:t>future</a:t>
            </a:r>
            <a:r>
              <a:rPr sz="3200" spc="-2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003366"/>
                </a:solidFill>
                <a:latin typeface="Times New Roman"/>
                <a:cs typeface="Times New Roman"/>
              </a:rPr>
              <a:t>research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42315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solidFill>
                  <a:srgbClr val="003366"/>
                </a:solidFill>
                <a:latin typeface="Times New Roman"/>
                <a:cs typeface="Times New Roman"/>
              </a:rPr>
              <a:t>Operational</a:t>
            </a:r>
            <a:r>
              <a:rPr sz="4400" b="0" spc="-3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4400" b="0" spc="-10" dirty="0">
                <a:solidFill>
                  <a:srgbClr val="003366"/>
                </a:solidFill>
                <a:latin typeface="Times New Roman"/>
                <a:cs typeface="Times New Roman"/>
              </a:rPr>
              <a:t>Definitions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5100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Wingdings"/>
              <a:buChar char=""/>
              <a:tabLst>
                <a:tab pos="355600" algn="l"/>
              </a:tabLst>
            </a:pPr>
            <a:r>
              <a:rPr dirty="0">
                <a:solidFill>
                  <a:srgbClr val="003366"/>
                </a:solidFill>
              </a:rPr>
              <a:t>Variables</a:t>
            </a:r>
            <a:r>
              <a:rPr spc="85" dirty="0">
                <a:solidFill>
                  <a:srgbClr val="003366"/>
                </a:solidFill>
              </a:rPr>
              <a:t>  </a:t>
            </a:r>
            <a:r>
              <a:rPr dirty="0">
                <a:solidFill>
                  <a:srgbClr val="003366"/>
                </a:solidFill>
              </a:rPr>
              <a:t>first</a:t>
            </a:r>
            <a:r>
              <a:rPr spc="90" dirty="0">
                <a:solidFill>
                  <a:srgbClr val="003366"/>
                </a:solidFill>
              </a:rPr>
              <a:t>  </a:t>
            </a:r>
            <a:r>
              <a:rPr dirty="0">
                <a:solidFill>
                  <a:srgbClr val="003366"/>
                </a:solidFill>
              </a:rPr>
              <a:t>defined</a:t>
            </a:r>
            <a:r>
              <a:rPr spc="90" dirty="0">
                <a:solidFill>
                  <a:srgbClr val="003366"/>
                </a:solidFill>
              </a:rPr>
              <a:t>  </a:t>
            </a:r>
            <a:r>
              <a:rPr dirty="0">
                <a:solidFill>
                  <a:srgbClr val="003366"/>
                </a:solidFill>
              </a:rPr>
              <a:t>by</a:t>
            </a:r>
            <a:r>
              <a:rPr spc="85" dirty="0">
                <a:solidFill>
                  <a:srgbClr val="003366"/>
                </a:solidFill>
              </a:rPr>
              <a:t>  </a:t>
            </a:r>
            <a:r>
              <a:rPr dirty="0">
                <a:solidFill>
                  <a:srgbClr val="003366"/>
                </a:solidFill>
              </a:rPr>
              <a:t>conceptual</a:t>
            </a:r>
            <a:r>
              <a:rPr spc="85" dirty="0">
                <a:solidFill>
                  <a:srgbClr val="003366"/>
                </a:solidFill>
              </a:rPr>
              <a:t>  </a:t>
            </a:r>
            <a:r>
              <a:rPr spc="-10" dirty="0">
                <a:solidFill>
                  <a:srgbClr val="003366"/>
                </a:solidFill>
              </a:rPr>
              <a:t>definitions </a:t>
            </a:r>
            <a:r>
              <a:rPr dirty="0">
                <a:solidFill>
                  <a:srgbClr val="003366"/>
                </a:solidFill>
              </a:rPr>
              <a:t>that</a:t>
            </a:r>
            <a:r>
              <a:rPr spc="625" dirty="0">
                <a:solidFill>
                  <a:srgbClr val="003366"/>
                </a:solidFill>
              </a:rPr>
              <a:t> </a:t>
            </a:r>
            <a:r>
              <a:rPr dirty="0">
                <a:solidFill>
                  <a:srgbClr val="003366"/>
                </a:solidFill>
              </a:rPr>
              <a:t>explain</a:t>
            </a:r>
            <a:r>
              <a:rPr spc="620" dirty="0">
                <a:solidFill>
                  <a:srgbClr val="003366"/>
                </a:solidFill>
              </a:rPr>
              <a:t> </a:t>
            </a:r>
            <a:r>
              <a:rPr dirty="0">
                <a:solidFill>
                  <a:srgbClr val="003366"/>
                </a:solidFill>
              </a:rPr>
              <a:t>the</a:t>
            </a:r>
            <a:r>
              <a:rPr spc="620" dirty="0">
                <a:solidFill>
                  <a:srgbClr val="003366"/>
                </a:solidFill>
              </a:rPr>
              <a:t> </a:t>
            </a:r>
            <a:r>
              <a:rPr dirty="0">
                <a:solidFill>
                  <a:srgbClr val="003366"/>
                </a:solidFill>
              </a:rPr>
              <a:t>concept</a:t>
            </a:r>
            <a:r>
              <a:rPr spc="635" dirty="0">
                <a:solidFill>
                  <a:srgbClr val="003366"/>
                </a:solidFill>
              </a:rPr>
              <a:t> </a:t>
            </a:r>
            <a:r>
              <a:rPr dirty="0">
                <a:solidFill>
                  <a:srgbClr val="003366"/>
                </a:solidFill>
              </a:rPr>
              <a:t>the</a:t>
            </a:r>
            <a:r>
              <a:rPr spc="615" dirty="0">
                <a:solidFill>
                  <a:srgbClr val="003366"/>
                </a:solidFill>
              </a:rPr>
              <a:t> </a:t>
            </a:r>
            <a:r>
              <a:rPr dirty="0">
                <a:solidFill>
                  <a:srgbClr val="003366"/>
                </a:solidFill>
              </a:rPr>
              <a:t>variable</a:t>
            </a:r>
            <a:r>
              <a:rPr spc="630" dirty="0">
                <a:solidFill>
                  <a:srgbClr val="003366"/>
                </a:solidFill>
              </a:rPr>
              <a:t> </a:t>
            </a:r>
            <a:r>
              <a:rPr dirty="0">
                <a:solidFill>
                  <a:srgbClr val="003366"/>
                </a:solidFill>
              </a:rPr>
              <a:t>is</a:t>
            </a:r>
            <a:r>
              <a:rPr spc="620" dirty="0">
                <a:solidFill>
                  <a:srgbClr val="003366"/>
                </a:solidFill>
              </a:rPr>
              <a:t> </a:t>
            </a:r>
            <a:r>
              <a:rPr dirty="0">
                <a:solidFill>
                  <a:srgbClr val="003366"/>
                </a:solidFill>
              </a:rPr>
              <a:t>trying</a:t>
            </a:r>
            <a:r>
              <a:rPr spc="635" dirty="0">
                <a:solidFill>
                  <a:srgbClr val="003366"/>
                </a:solidFill>
              </a:rPr>
              <a:t> </a:t>
            </a:r>
            <a:r>
              <a:rPr spc="-25" dirty="0">
                <a:solidFill>
                  <a:srgbClr val="003366"/>
                </a:solidFill>
              </a:rPr>
              <a:t>to </a:t>
            </a:r>
            <a:r>
              <a:rPr spc="-10" dirty="0">
                <a:solidFill>
                  <a:srgbClr val="003366"/>
                </a:solidFill>
              </a:rPr>
              <a:t>capture</a:t>
            </a:r>
          </a:p>
          <a:p>
            <a:pPr marL="355600" marR="5080" indent="-342900" algn="just">
              <a:lnSpc>
                <a:spcPct val="100000"/>
              </a:lnSpc>
              <a:spcBef>
                <a:spcPts val="2835"/>
              </a:spcBef>
              <a:buFont typeface="Wingdings"/>
              <a:buChar char=""/>
              <a:tabLst>
                <a:tab pos="355600" algn="l"/>
              </a:tabLst>
            </a:pPr>
            <a:r>
              <a:rPr dirty="0">
                <a:solidFill>
                  <a:srgbClr val="003366"/>
                </a:solidFill>
              </a:rPr>
              <a:t>Variables</a:t>
            </a:r>
            <a:r>
              <a:rPr spc="20" dirty="0">
                <a:solidFill>
                  <a:srgbClr val="003366"/>
                </a:solidFill>
              </a:rPr>
              <a:t>  </a:t>
            </a:r>
            <a:r>
              <a:rPr dirty="0">
                <a:solidFill>
                  <a:srgbClr val="003366"/>
                </a:solidFill>
              </a:rPr>
              <a:t>then</a:t>
            </a:r>
            <a:r>
              <a:rPr spc="20" dirty="0">
                <a:solidFill>
                  <a:srgbClr val="003366"/>
                </a:solidFill>
              </a:rPr>
              <a:t>  </a:t>
            </a:r>
            <a:r>
              <a:rPr dirty="0">
                <a:solidFill>
                  <a:srgbClr val="003366"/>
                </a:solidFill>
              </a:rPr>
              <a:t>defined</a:t>
            </a:r>
            <a:r>
              <a:rPr spc="20" dirty="0">
                <a:solidFill>
                  <a:srgbClr val="003366"/>
                </a:solidFill>
              </a:rPr>
              <a:t>  </a:t>
            </a:r>
            <a:r>
              <a:rPr dirty="0">
                <a:solidFill>
                  <a:srgbClr val="003366"/>
                </a:solidFill>
              </a:rPr>
              <a:t>by</a:t>
            </a:r>
            <a:r>
              <a:rPr spc="20" dirty="0">
                <a:solidFill>
                  <a:srgbClr val="003366"/>
                </a:solidFill>
              </a:rPr>
              <a:t>  </a:t>
            </a:r>
            <a:r>
              <a:rPr dirty="0">
                <a:solidFill>
                  <a:srgbClr val="003366"/>
                </a:solidFill>
              </a:rPr>
              <a:t>operational</a:t>
            </a:r>
            <a:r>
              <a:rPr spc="15" dirty="0">
                <a:solidFill>
                  <a:srgbClr val="003366"/>
                </a:solidFill>
              </a:rPr>
              <a:t>  </a:t>
            </a:r>
            <a:r>
              <a:rPr spc="-10" dirty="0">
                <a:solidFill>
                  <a:srgbClr val="003366"/>
                </a:solidFill>
              </a:rPr>
              <a:t>definitions </a:t>
            </a:r>
            <a:r>
              <a:rPr dirty="0">
                <a:solidFill>
                  <a:srgbClr val="003366"/>
                </a:solidFill>
              </a:rPr>
              <a:t>which</a:t>
            </a:r>
            <a:r>
              <a:rPr spc="150" dirty="0">
                <a:solidFill>
                  <a:srgbClr val="003366"/>
                </a:solidFill>
              </a:rPr>
              <a:t>  </a:t>
            </a:r>
            <a:r>
              <a:rPr dirty="0">
                <a:solidFill>
                  <a:srgbClr val="003366"/>
                </a:solidFill>
              </a:rPr>
              <a:t>are</a:t>
            </a:r>
            <a:r>
              <a:rPr spc="150" dirty="0">
                <a:solidFill>
                  <a:srgbClr val="003366"/>
                </a:solidFill>
              </a:rPr>
              <a:t>  </a:t>
            </a:r>
            <a:r>
              <a:rPr dirty="0">
                <a:solidFill>
                  <a:srgbClr val="003366"/>
                </a:solidFill>
              </a:rPr>
              <a:t>definitions</a:t>
            </a:r>
            <a:r>
              <a:rPr spc="155" dirty="0">
                <a:solidFill>
                  <a:srgbClr val="003366"/>
                </a:solidFill>
              </a:rPr>
              <a:t>  </a:t>
            </a:r>
            <a:r>
              <a:rPr dirty="0">
                <a:solidFill>
                  <a:srgbClr val="003366"/>
                </a:solidFill>
              </a:rPr>
              <a:t>for</a:t>
            </a:r>
            <a:r>
              <a:rPr spc="155" dirty="0">
                <a:solidFill>
                  <a:srgbClr val="003366"/>
                </a:solidFill>
              </a:rPr>
              <a:t>  </a:t>
            </a:r>
            <a:r>
              <a:rPr dirty="0">
                <a:solidFill>
                  <a:srgbClr val="003366"/>
                </a:solidFill>
              </a:rPr>
              <a:t>how</a:t>
            </a:r>
            <a:r>
              <a:rPr spc="145" dirty="0">
                <a:solidFill>
                  <a:srgbClr val="003366"/>
                </a:solidFill>
              </a:rPr>
              <a:t>  </a:t>
            </a:r>
            <a:r>
              <a:rPr dirty="0">
                <a:solidFill>
                  <a:srgbClr val="003366"/>
                </a:solidFill>
              </a:rPr>
              <a:t>variable</a:t>
            </a:r>
            <a:r>
              <a:rPr spc="150" dirty="0">
                <a:solidFill>
                  <a:srgbClr val="003366"/>
                </a:solidFill>
              </a:rPr>
              <a:t>  </a:t>
            </a:r>
            <a:r>
              <a:rPr dirty="0">
                <a:solidFill>
                  <a:srgbClr val="003366"/>
                </a:solidFill>
              </a:rPr>
              <a:t>will</a:t>
            </a:r>
            <a:r>
              <a:rPr spc="150" dirty="0">
                <a:solidFill>
                  <a:srgbClr val="003366"/>
                </a:solidFill>
              </a:rPr>
              <a:t>  </a:t>
            </a:r>
            <a:r>
              <a:rPr spc="-25" dirty="0">
                <a:solidFill>
                  <a:srgbClr val="003366"/>
                </a:solidFill>
              </a:rPr>
              <a:t>be </a:t>
            </a:r>
            <a:r>
              <a:rPr spc="-10" dirty="0">
                <a:solidFill>
                  <a:srgbClr val="003366"/>
                </a:solidFill>
              </a:rPr>
              <a:t>measured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4455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solidFill>
                  <a:srgbClr val="003366"/>
                </a:solidFill>
                <a:latin typeface="Times New Roman"/>
                <a:cs typeface="Times New Roman"/>
              </a:rPr>
              <a:t>Language</a:t>
            </a:r>
            <a:r>
              <a:rPr sz="4400" b="0" spc="-5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003366"/>
                </a:solidFill>
                <a:latin typeface="Times New Roman"/>
                <a:cs typeface="Times New Roman"/>
              </a:rPr>
              <a:t>of</a:t>
            </a:r>
            <a:r>
              <a:rPr sz="4400" b="0" spc="1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4400" b="0" spc="-10" dirty="0">
                <a:solidFill>
                  <a:srgbClr val="003366"/>
                </a:solidFill>
                <a:latin typeface="Times New Roman"/>
                <a:cs typeface="Times New Roman"/>
              </a:rPr>
              <a:t>Sampling</a:t>
            </a:r>
            <a:endParaRPr sz="44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00455" y="1967483"/>
            <a:ext cx="2155825" cy="1281430"/>
            <a:chOff x="600455" y="1967483"/>
            <a:chExt cx="2155825" cy="128143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0455" y="1994915"/>
              <a:ext cx="552437" cy="62865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9639" y="1967483"/>
              <a:ext cx="1826514" cy="67741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0455" y="2598419"/>
              <a:ext cx="552437" cy="62865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29639" y="2570987"/>
              <a:ext cx="1789938" cy="677418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764540" y="2043810"/>
            <a:ext cx="6252845" cy="1323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"/>
              <a:tabLst>
                <a:tab pos="355600" algn="l"/>
              </a:tabLst>
            </a:pPr>
            <a:r>
              <a:rPr sz="2400" b="1" dirty="0">
                <a:solidFill>
                  <a:srgbClr val="003366"/>
                </a:solidFill>
                <a:latin typeface="Times New Roman"/>
                <a:cs typeface="Times New Roman"/>
              </a:rPr>
              <a:t>Population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:</a:t>
            </a:r>
            <a:r>
              <a:rPr sz="2400" spc="-3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entire</a:t>
            </a:r>
            <a:r>
              <a:rPr sz="2400" spc="-4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collection</a:t>
            </a:r>
            <a:r>
              <a:rPr sz="2400" spc="-5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of</a:t>
            </a:r>
            <a:r>
              <a:rPr sz="2400" spc="-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Times New Roman"/>
                <a:cs typeface="Times New Roman"/>
              </a:rPr>
              <a:t>people/things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3535">
              <a:lnSpc>
                <a:spcPts val="2590"/>
              </a:lnSpc>
              <a:spcBef>
                <a:spcPts val="2200"/>
              </a:spcBef>
              <a:buFont typeface="Wingdings"/>
              <a:buChar char=""/>
              <a:tabLst>
                <a:tab pos="355600" algn="l"/>
                <a:tab pos="2056130" algn="l"/>
                <a:tab pos="2439035" algn="l"/>
                <a:tab pos="3124835" algn="l"/>
                <a:tab pos="4149090" algn="l"/>
                <a:tab pos="4970780" algn="l"/>
              </a:tabLst>
            </a:pPr>
            <a:r>
              <a:rPr sz="2400" b="1" spc="-10" dirty="0">
                <a:solidFill>
                  <a:srgbClr val="003366"/>
                </a:solidFill>
                <a:latin typeface="Times New Roman"/>
                <a:cs typeface="Times New Roman"/>
              </a:rPr>
              <a:t>Parameter</a:t>
            </a:r>
            <a:r>
              <a:rPr sz="2400" spc="-10" dirty="0">
                <a:solidFill>
                  <a:srgbClr val="003366"/>
                </a:solidFill>
                <a:latin typeface="Times New Roman"/>
                <a:cs typeface="Times New Roman"/>
              </a:rPr>
              <a:t>: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400" spc="-50" dirty="0">
                <a:solidFill>
                  <a:srgbClr val="003366"/>
                </a:solidFill>
                <a:latin typeface="Times New Roman"/>
                <a:cs typeface="Times New Roman"/>
              </a:rPr>
              <a:t>#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003366"/>
                </a:solidFill>
                <a:latin typeface="Times New Roman"/>
                <a:cs typeface="Times New Roman"/>
              </a:rPr>
              <a:t>that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3366"/>
                </a:solidFill>
                <a:latin typeface="Times New Roman"/>
                <a:cs typeface="Times New Roman"/>
              </a:rPr>
              <a:t>results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003366"/>
                </a:solidFill>
                <a:latin typeface="Times New Roman"/>
                <a:cs typeface="Times New Roman"/>
              </a:rPr>
              <a:t>from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3366"/>
                </a:solidFill>
                <a:latin typeface="Times New Roman"/>
                <a:cs typeface="Times New Roman"/>
              </a:rPr>
              <a:t>measuring population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21473" y="2647315"/>
            <a:ext cx="16160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5465" algn="l"/>
                <a:tab pos="1367155" algn="l"/>
              </a:tabLst>
            </a:pPr>
            <a:r>
              <a:rPr sz="2400" spc="-25" dirty="0">
                <a:solidFill>
                  <a:srgbClr val="003366"/>
                </a:solidFill>
                <a:latin typeface="Times New Roman"/>
                <a:cs typeface="Times New Roman"/>
              </a:rPr>
              <a:t>all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003366"/>
                </a:solidFill>
                <a:latin typeface="Times New Roman"/>
                <a:cs typeface="Times New Roman"/>
              </a:rPr>
              <a:t>units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003366"/>
                </a:solidFill>
                <a:latin typeface="Times New Roman"/>
                <a:cs typeface="Times New Roman"/>
              </a:rPr>
              <a:t>in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600455" y="3503676"/>
            <a:ext cx="2825115" cy="2487930"/>
            <a:chOff x="600455" y="3503676"/>
            <a:chExt cx="2825115" cy="2487930"/>
          </a:xfrm>
        </p:grpSpPr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0455" y="3531108"/>
              <a:ext cx="552437" cy="628650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29639" y="3503676"/>
              <a:ext cx="1640586" cy="677418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241804" y="3503676"/>
              <a:ext cx="1183386" cy="677418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0455" y="4134612"/>
              <a:ext cx="552437" cy="628650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29639" y="4107180"/>
              <a:ext cx="979170" cy="677418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81911" y="4107180"/>
              <a:ext cx="657606" cy="677418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912619" y="4107180"/>
              <a:ext cx="1437894" cy="677418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0455" y="4738116"/>
              <a:ext cx="552437" cy="62865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29639" y="4710684"/>
              <a:ext cx="1369313" cy="67741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0455" y="5341620"/>
              <a:ext cx="552437" cy="628650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29639" y="5314188"/>
              <a:ext cx="1456182" cy="677418"/>
            </a:xfrm>
            <a:prstGeom prst="rect">
              <a:avLst/>
            </a:prstGeom>
          </p:spPr>
        </p:pic>
      </p:grpSp>
      <p:sp>
        <p:nvSpPr>
          <p:cNvPr id="22" name="object 22"/>
          <p:cNvSpPr txBox="1"/>
          <p:nvPr/>
        </p:nvSpPr>
        <p:spPr>
          <a:xfrm>
            <a:off x="764540" y="3580257"/>
            <a:ext cx="7894320" cy="2202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Wingdings"/>
              <a:buChar char=""/>
              <a:tabLst>
                <a:tab pos="355600" algn="l"/>
              </a:tabLst>
            </a:pPr>
            <a:r>
              <a:rPr sz="2400" b="1" dirty="0">
                <a:solidFill>
                  <a:srgbClr val="003366"/>
                </a:solidFill>
                <a:latin typeface="Times New Roman"/>
                <a:cs typeface="Times New Roman"/>
              </a:rPr>
              <a:t>Sampling</a:t>
            </a:r>
            <a:r>
              <a:rPr sz="2400" b="1" spc="-2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3366"/>
                </a:solidFill>
                <a:latin typeface="Times New Roman"/>
                <a:cs typeface="Times New Roman"/>
              </a:rPr>
              <a:t>frame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:</a:t>
            </a:r>
            <a:r>
              <a:rPr sz="2400" spc="-2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specific</a:t>
            </a:r>
            <a:r>
              <a:rPr sz="2400" spc="-3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data</a:t>
            </a:r>
            <a:r>
              <a:rPr sz="2400" spc="-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from</a:t>
            </a:r>
            <a:r>
              <a:rPr sz="2400" spc="-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which</a:t>
            </a:r>
            <a:r>
              <a:rPr sz="2400" spc="-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sample</a:t>
            </a:r>
            <a:r>
              <a:rPr sz="2400" spc="1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is</a:t>
            </a:r>
            <a:r>
              <a:rPr sz="2400" spc="-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Times New Roman"/>
                <a:cs typeface="Times New Roman"/>
              </a:rPr>
              <a:t>drawn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870"/>
              </a:spcBef>
              <a:buFont typeface="Wingdings"/>
              <a:buChar char=""/>
              <a:tabLst>
                <a:tab pos="355600" algn="l"/>
              </a:tabLst>
            </a:pPr>
            <a:r>
              <a:rPr sz="2400" b="1" dirty="0">
                <a:solidFill>
                  <a:srgbClr val="003366"/>
                </a:solidFill>
                <a:latin typeface="Times New Roman"/>
                <a:cs typeface="Times New Roman"/>
              </a:rPr>
              <a:t>Unit</a:t>
            </a:r>
            <a:r>
              <a:rPr sz="2400" b="1" spc="-1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3366"/>
                </a:solidFill>
                <a:latin typeface="Times New Roman"/>
                <a:cs typeface="Times New Roman"/>
              </a:rPr>
              <a:t>of</a:t>
            </a:r>
            <a:r>
              <a:rPr sz="2400" b="1" spc="-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3366"/>
                </a:solidFill>
                <a:latin typeface="Times New Roman"/>
                <a:cs typeface="Times New Roman"/>
              </a:rPr>
              <a:t>analysis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:</a:t>
            </a:r>
            <a:r>
              <a:rPr sz="2400" spc="-3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type</a:t>
            </a:r>
            <a:r>
              <a:rPr sz="2400" spc="-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of</a:t>
            </a:r>
            <a:r>
              <a:rPr sz="2400" spc="-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object</a:t>
            </a:r>
            <a:r>
              <a:rPr sz="2400" spc="-4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of</a:t>
            </a:r>
            <a:r>
              <a:rPr sz="2400" spc="-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Times New Roman"/>
                <a:cs typeface="Times New Roman"/>
              </a:rPr>
              <a:t>interest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870"/>
              </a:spcBef>
              <a:buFont typeface="Wingdings"/>
              <a:buChar char=""/>
              <a:tabLst>
                <a:tab pos="355600" algn="l"/>
              </a:tabLst>
            </a:pPr>
            <a:r>
              <a:rPr sz="2400" b="1" dirty="0">
                <a:solidFill>
                  <a:srgbClr val="003366"/>
                </a:solidFill>
                <a:latin typeface="Times New Roman"/>
                <a:cs typeface="Times New Roman"/>
              </a:rPr>
              <a:t>Sample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:</a:t>
            </a:r>
            <a:r>
              <a:rPr sz="2400" spc="-2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a</a:t>
            </a:r>
            <a:r>
              <a:rPr sz="2400" spc="-2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subset</a:t>
            </a:r>
            <a:r>
              <a:rPr sz="2400" spc="-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of</a:t>
            </a:r>
            <a:r>
              <a:rPr sz="2400" spc="-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some of</a:t>
            </a:r>
            <a:r>
              <a:rPr sz="2400" spc="-2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the</a:t>
            </a:r>
            <a:r>
              <a:rPr sz="2400" spc="-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units</a:t>
            </a:r>
            <a:r>
              <a:rPr sz="2400" spc="-2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in</a:t>
            </a:r>
            <a:r>
              <a:rPr sz="2400" spc="-2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the</a:t>
            </a:r>
            <a:r>
              <a:rPr sz="2400" spc="-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Times New Roman"/>
                <a:cs typeface="Times New Roman"/>
              </a:rPr>
              <a:t>population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875"/>
              </a:spcBef>
              <a:buFont typeface="Wingdings"/>
              <a:buChar char=""/>
              <a:tabLst>
                <a:tab pos="355600" algn="l"/>
              </a:tabLst>
            </a:pPr>
            <a:r>
              <a:rPr sz="2400" b="1" dirty="0">
                <a:solidFill>
                  <a:srgbClr val="003366"/>
                </a:solidFill>
                <a:latin typeface="Times New Roman"/>
                <a:cs typeface="Times New Roman"/>
              </a:rPr>
              <a:t>Statistic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:</a:t>
            </a:r>
            <a:r>
              <a:rPr sz="2400" spc="-4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#</a:t>
            </a:r>
            <a:r>
              <a:rPr sz="2400" spc="-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that</a:t>
            </a:r>
            <a:r>
              <a:rPr sz="2400" spc="-2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results</a:t>
            </a:r>
            <a:r>
              <a:rPr sz="2400" spc="-2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from</a:t>
            </a:r>
            <a:r>
              <a:rPr sz="2400" spc="-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measuring</a:t>
            </a:r>
            <a:r>
              <a:rPr sz="2400" spc="-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all</a:t>
            </a:r>
            <a:r>
              <a:rPr sz="2400" spc="-2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units</a:t>
            </a:r>
            <a:r>
              <a:rPr sz="2400" spc="-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in</a:t>
            </a:r>
            <a:r>
              <a:rPr sz="2400" spc="-2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the</a:t>
            </a:r>
            <a:r>
              <a:rPr sz="2400" spc="-10" dirty="0">
                <a:solidFill>
                  <a:srgbClr val="003366"/>
                </a:solidFill>
                <a:latin typeface="Times New Roman"/>
                <a:cs typeface="Times New Roman"/>
              </a:rPr>
              <a:t> sample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41145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solidFill>
                  <a:srgbClr val="003366"/>
                </a:solidFill>
                <a:latin typeface="Times New Roman"/>
                <a:cs typeface="Times New Roman"/>
              </a:rPr>
              <a:t>Unit of </a:t>
            </a:r>
            <a:r>
              <a:rPr sz="4400" b="0" spc="-10" dirty="0">
                <a:solidFill>
                  <a:srgbClr val="003366"/>
                </a:solidFill>
                <a:latin typeface="Times New Roman"/>
                <a:cs typeface="Times New Roman"/>
              </a:rPr>
              <a:t>Analysis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8593" y="2235530"/>
            <a:ext cx="7254875" cy="32397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5"/>
              </a:spcBef>
              <a:buFont typeface="Wingdings"/>
              <a:buChar char=""/>
              <a:tabLst>
                <a:tab pos="354965" algn="l"/>
              </a:tabLst>
            </a:pP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Major</a:t>
            </a:r>
            <a:r>
              <a:rPr sz="2600" spc="-3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entity</a:t>
            </a:r>
            <a:r>
              <a:rPr sz="2600" spc="-1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you</a:t>
            </a:r>
            <a:r>
              <a:rPr sz="2600" spc="-3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are</a:t>
            </a:r>
            <a:r>
              <a:rPr sz="2600" spc="-2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analyzing</a:t>
            </a:r>
            <a:r>
              <a:rPr sz="2600" spc="-3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in</a:t>
            </a:r>
            <a:r>
              <a:rPr sz="2600" spc="-1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your</a:t>
            </a:r>
            <a:r>
              <a:rPr sz="2600" spc="-3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3366"/>
                </a:solidFill>
                <a:latin typeface="Times New Roman"/>
                <a:cs typeface="Times New Roman"/>
              </a:rPr>
              <a:t>study</a:t>
            </a:r>
            <a:endParaRPr sz="26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2355"/>
              </a:spcBef>
              <a:buFont typeface="Wingdings"/>
              <a:buChar char=""/>
              <a:tabLst>
                <a:tab pos="354965" algn="l"/>
              </a:tabLst>
            </a:pP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It</a:t>
            </a:r>
            <a:r>
              <a:rPr sz="2600" spc="-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is the</a:t>
            </a:r>
            <a:r>
              <a:rPr sz="2600" spc="-1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type</a:t>
            </a:r>
            <a:r>
              <a:rPr sz="2600" spc="-2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of</a:t>
            </a:r>
            <a:r>
              <a:rPr sz="2600" spc="-1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object</a:t>
            </a:r>
            <a:r>
              <a:rPr sz="2600" spc="-2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that</a:t>
            </a:r>
            <a:r>
              <a:rPr sz="2600" spc="-1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makes</a:t>
            </a:r>
            <a:r>
              <a:rPr sz="2600" spc="-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up</a:t>
            </a:r>
            <a:r>
              <a:rPr sz="2600" spc="-1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each</a:t>
            </a:r>
            <a:r>
              <a:rPr sz="2600" spc="-1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data</a:t>
            </a:r>
            <a:r>
              <a:rPr sz="2600" spc="-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3366"/>
                </a:solidFill>
                <a:latin typeface="Times New Roman"/>
                <a:cs typeface="Times New Roman"/>
              </a:rPr>
              <a:t>point</a:t>
            </a:r>
            <a:endParaRPr sz="2600"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spcBef>
                <a:spcPts val="2350"/>
              </a:spcBef>
              <a:buSzPct val="53846"/>
              <a:buFont typeface="Wingdings"/>
              <a:buChar char=""/>
              <a:tabLst>
                <a:tab pos="756285" algn="l"/>
              </a:tabLst>
            </a:pPr>
            <a:r>
              <a:rPr sz="2600" spc="-10" dirty="0">
                <a:solidFill>
                  <a:srgbClr val="003366"/>
                </a:solidFill>
                <a:latin typeface="Times New Roman"/>
                <a:cs typeface="Times New Roman"/>
              </a:rPr>
              <a:t>Individuals</a:t>
            </a:r>
            <a:endParaRPr sz="2600"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spcBef>
                <a:spcPts val="630"/>
              </a:spcBef>
              <a:buSzPct val="53846"/>
              <a:buFont typeface="Wingdings"/>
              <a:buChar char=""/>
              <a:tabLst>
                <a:tab pos="756285" algn="l"/>
              </a:tabLst>
            </a:pP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Artifacts</a:t>
            </a:r>
            <a:r>
              <a:rPr sz="2600" spc="-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(books,</a:t>
            </a:r>
            <a:r>
              <a:rPr sz="2600" spc="-3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photos,</a:t>
            </a:r>
            <a:r>
              <a:rPr sz="2600" spc="-2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3366"/>
                </a:solidFill>
                <a:latin typeface="Times New Roman"/>
                <a:cs typeface="Times New Roman"/>
              </a:rPr>
              <a:t>newspapers)</a:t>
            </a:r>
            <a:endParaRPr sz="2600"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spcBef>
                <a:spcPts val="620"/>
              </a:spcBef>
              <a:buSzPct val="53846"/>
              <a:buFont typeface="Wingdings"/>
              <a:buChar char=""/>
              <a:tabLst>
                <a:tab pos="756285" algn="l"/>
              </a:tabLst>
            </a:pP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Geographical</a:t>
            </a:r>
            <a:r>
              <a:rPr sz="2600" spc="-5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003366"/>
                </a:solidFill>
                <a:latin typeface="Times New Roman"/>
                <a:cs typeface="Times New Roman"/>
              </a:rPr>
              <a:t>units</a:t>
            </a:r>
            <a:endParaRPr sz="2600"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spcBef>
                <a:spcPts val="625"/>
              </a:spcBef>
              <a:buSzPct val="53846"/>
              <a:buFont typeface="Wingdings"/>
              <a:buChar char=""/>
              <a:tabLst>
                <a:tab pos="756285" algn="l"/>
              </a:tabLst>
            </a:pP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Social</a:t>
            </a:r>
            <a:r>
              <a:rPr sz="2600" spc="-10" dirty="0">
                <a:solidFill>
                  <a:srgbClr val="003366"/>
                </a:solidFill>
                <a:latin typeface="Times New Roman"/>
                <a:cs typeface="Times New Roman"/>
              </a:rPr>
              <a:t> interactions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8265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solidFill>
                  <a:srgbClr val="003366"/>
                </a:solidFill>
                <a:latin typeface="Times New Roman"/>
                <a:cs typeface="Times New Roman"/>
              </a:rPr>
              <a:t>Unit</a:t>
            </a:r>
            <a:r>
              <a:rPr sz="4400" b="0" spc="-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003366"/>
                </a:solidFill>
                <a:latin typeface="Times New Roman"/>
                <a:cs typeface="Times New Roman"/>
              </a:rPr>
              <a:t>of</a:t>
            </a:r>
            <a:r>
              <a:rPr sz="4400" b="0" spc="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003366"/>
                </a:solidFill>
                <a:latin typeface="Times New Roman"/>
                <a:cs typeface="Times New Roman"/>
              </a:rPr>
              <a:t>Analysis</a:t>
            </a:r>
            <a:r>
              <a:rPr sz="4400" b="0" spc="-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4400" b="0" spc="-10" dirty="0">
                <a:solidFill>
                  <a:srgbClr val="003366"/>
                </a:solidFill>
                <a:latin typeface="Times New Roman"/>
                <a:cs typeface="Times New Roman"/>
              </a:rPr>
              <a:t>Error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8593" y="2235530"/>
            <a:ext cx="7802880" cy="3295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Wingdings"/>
              <a:buChar char=""/>
              <a:tabLst>
                <a:tab pos="355600" algn="l"/>
              </a:tabLst>
            </a:pP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In</a:t>
            </a:r>
            <a:r>
              <a:rPr sz="2600" spc="38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some</a:t>
            </a:r>
            <a:r>
              <a:rPr sz="2600" spc="37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studies</a:t>
            </a:r>
            <a:r>
              <a:rPr sz="2600" spc="36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people</a:t>
            </a:r>
            <a:r>
              <a:rPr sz="2600" spc="37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are</a:t>
            </a:r>
            <a:r>
              <a:rPr sz="2600" spc="36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allocated</a:t>
            </a:r>
            <a:r>
              <a:rPr sz="2600" spc="38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in</a:t>
            </a:r>
            <a:r>
              <a:rPr sz="2600" spc="38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groups,</a:t>
            </a:r>
            <a:r>
              <a:rPr sz="2600" spc="37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3366"/>
                </a:solidFill>
                <a:latin typeface="Times New Roman"/>
                <a:cs typeface="Times New Roman"/>
              </a:rPr>
              <a:t>rather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than</a:t>
            </a:r>
            <a:r>
              <a:rPr sz="2600" spc="120" dirty="0">
                <a:solidFill>
                  <a:srgbClr val="003366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individually.</a:t>
            </a:r>
            <a:r>
              <a:rPr sz="2600" spc="380" dirty="0">
                <a:solidFill>
                  <a:srgbClr val="003366"/>
                </a:solidFill>
                <a:latin typeface="Times New Roman"/>
                <a:cs typeface="Times New Roman"/>
              </a:rPr>
              <a:t>  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When</a:t>
            </a:r>
            <a:r>
              <a:rPr sz="2600" spc="130" dirty="0">
                <a:solidFill>
                  <a:srgbClr val="003366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this</a:t>
            </a:r>
            <a:r>
              <a:rPr sz="2600" spc="120" dirty="0">
                <a:solidFill>
                  <a:srgbClr val="003366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is</a:t>
            </a:r>
            <a:r>
              <a:rPr sz="2600" spc="120" dirty="0">
                <a:solidFill>
                  <a:srgbClr val="003366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done,</a:t>
            </a:r>
            <a:r>
              <a:rPr sz="2600" spc="114" dirty="0">
                <a:solidFill>
                  <a:srgbClr val="003366"/>
                </a:solidFill>
                <a:latin typeface="Times New Roman"/>
                <a:cs typeface="Times New Roman"/>
              </a:rPr>
              <a:t> 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the</a:t>
            </a:r>
            <a:r>
              <a:rPr sz="2600" spc="120" dirty="0">
                <a:solidFill>
                  <a:srgbClr val="003366"/>
                </a:solidFill>
                <a:latin typeface="Times New Roman"/>
                <a:cs typeface="Times New Roman"/>
              </a:rPr>
              <a:t>  </a:t>
            </a:r>
            <a:r>
              <a:rPr sz="2600" u="sng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Times New Roman"/>
                <a:cs typeface="Times New Roman"/>
              </a:rPr>
              <a:t>unit</a:t>
            </a:r>
            <a:r>
              <a:rPr sz="2600" u="sng" spc="120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2600" u="sng" spc="-25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2600" u="none" spc="-2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u="sng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Times New Roman"/>
                <a:cs typeface="Times New Roman"/>
              </a:rPr>
              <a:t>allocation</a:t>
            </a:r>
            <a:r>
              <a:rPr sz="2600" u="none" spc="400" dirty="0">
                <a:solidFill>
                  <a:srgbClr val="003366"/>
                </a:solidFill>
                <a:latin typeface="Times New Roman"/>
                <a:cs typeface="Times New Roman"/>
              </a:rPr>
              <a:t>  </a:t>
            </a:r>
            <a:r>
              <a:rPr sz="2600" u="none" dirty="0">
                <a:solidFill>
                  <a:srgbClr val="003366"/>
                </a:solidFill>
                <a:latin typeface="Times New Roman"/>
                <a:cs typeface="Times New Roman"/>
              </a:rPr>
              <a:t>is</a:t>
            </a:r>
            <a:r>
              <a:rPr sz="2600" u="none" spc="400" dirty="0">
                <a:solidFill>
                  <a:srgbClr val="003366"/>
                </a:solidFill>
                <a:latin typeface="Times New Roman"/>
                <a:cs typeface="Times New Roman"/>
              </a:rPr>
              <a:t>  </a:t>
            </a:r>
            <a:r>
              <a:rPr sz="2600" u="none" dirty="0">
                <a:solidFill>
                  <a:srgbClr val="003366"/>
                </a:solidFill>
                <a:latin typeface="Times New Roman"/>
                <a:cs typeface="Times New Roman"/>
              </a:rPr>
              <a:t>different</a:t>
            </a:r>
            <a:r>
              <a:rPr sz="2600" u="none" spc="400" dirty="0">
                <a:solidFill>
                  <a:srgbClr val="003366"/>
                </a:solidFill>
                <a:latin typeface="Times New Roman"/>
                <a:cs typeface="Times New Roman"/>
              </a:rPr>
              <a:t>  </a:t>
            </a:r>
            <a:r>
              <a:rPr sz="2600" u="none" dirty="0">
                <a:solidFill>
                  <a:srgbClr val="003366"/>
                </a:solidFill>
                <a:latin typeface="Times New Roman"/>
                <a:cs typeface="Times New Roman"/>
              </a:rPr>
              <a:t>from</a:t>
            </a:r>
            <a:r>
              <a:rPr sz="2600" u="none" spc="390" dirty="0">
                <a:solidFill>
                  <a:srgbClr val="003366"/>
                </a:solidFill>
                <a:latin typeface="Times New Roman"/>
                <a:cs typeface="Times New Roman"/>
              </a:rPr>
              <a:t>  </a:t>
            </a:r>
            <a:r>
              <a:rPr sz="2600" u="none" dirty="0">
                <a:solidFill>
                  <a:srgbClr val="003366"/>
                </a:solidFill>
                <a:latin typeface="Times New Roman"/>
                <a:cs typeface="Times New Roman"/>
              </a:rPr>
              <a:t>the</a:t>
            </a:r>
            <a:r>
              <a:rPr sz="2600" u="none" spc="400" dirty="0">
                <a:solidFill>
                  <a:srgbClr val="003366"/>
                </a:solidFill>
                <a:latin typeface="Times New Roman"/>
                <a:cs typeface="Times New Roman"/>
              </a:rPr>
              <a:t>  </a:t>
            </a:r>
            <a:r>
              <a:rPr sz="2600" u="none" dirty="0">
                <a:solidFill>
                  <a:srgbClr val="003366"/>
                </a:solidFill>
                <a:latin typeface="Times New Roman"/>
                <a:cs typeface="Times New Roman"/>
              </a:rPr>
              <a:t>unit</a:t>
            </a:r>
            <a:r>
              <a:rPr sz="2600" u="none" spc="400" dirty="0">
                <a:solidFill>
                  <a:srgbClr val="003366"/>
                </a:solidFill>
                <a:latin typeface="Times New Roman"/>
                <a:cs typeface="Times New Roman"/>
              </a:rPr>
              <a:t>  </a:t>
            </a:r>
            <a:r>
              <a:rPr sz="2600" u="none" dirty="0">
                <a:solidFill>
                  <a:srgbClr val="003366"/>
                </a:solidFill>
                <a:latin typeface="Times New Roman"/>
                <a:cs typeface="Times New Roman"/>
              </a:rPr>
              <a:t>of</a:t>
            </a:r>
            <a:r>
              <a:rPr sz="2600" u="none" spc="400" dirty="0">
                <a:solidFill>
                  <a:srgbClr val="003366"/>
                </a:solidFill>
                <a:latin typeface="Times New Roman"/>
                <a:cs typeface="Times New Roman"/>
              </a:rPr>
              <a:t>  </a:t>
            </a:r>
            <a:r>
              <a:rPr sz="2600" u="none" spc="-10" dirty="0">
                <a:solidFill>
                  <a:srgbClr val="003366"/>
                </a:solidFill>
                <a:latin typeface="Times New Roman"/>
                <a:cs typeface="Times New Roman"/>
              </a:rPr>
              <a:t>analysis (usually).</a:t>
            </a:r>
            <a:endParaRPr sz="2600"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spcBef>
                <a:spcPts val="2315"/>
              </a:spcBef>
              <a:buSzPct val="54166"/>
              <a:buFont typeface="Wingdings"/>
              <a:buChar char=""/>
              <a:tabLst>
                <a:tab pos="756285" algn="l"/>
              </a:tabLst>
            </a:pP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This</a:t>
            </a:r>
            <a:r>
              <a:rPr sz="2400" spc="-2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is</a:t>
            </a:r>
            <a:r>
              <a:rPr sz="2400" spc="-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sometimes</a:t>
            </a:r>
            <a:r>
              <a:rPr sz="2400" spc="-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called</a:t>
            </a:r>
            <a:r>
              <a:rPr sz="2400" spc="-4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a</a:t>
            </a:r>
            <a:r>
              <a:rPr sz="2400" spc="-2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unit</a:t>
            </a:r>
            <a:r>
              <a:rPr sz="2400" spc="-2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of</a:t>
            </a:r>
            <a:r>
              <a:rPr sz="2400" spc="-2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analysis</a:t>
            </a:r>
            <a:r>
              <a:rPr sz="2400" spc="-2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Times New Roman"/>
                <a:cs typeface="Times New Roman"/>
              </a:rPr>
              <a:t>error.</a:t>
            </a:r>
            <a:endParaRPr sz="2400">
              <a:latin typeface="Times New Roman"/>
              <a:cs typeface="Times New Roman"/>
            </a:endParaRPr>
          </a:p>
          <a:p>
            <a:pPr marL="756285" marR="6350" lvl="1" indent="-287020">
              <a:lnSpc>
                <a:spcPct val="100000"/>
              </a:lnSpc>
              <a:spcBef>
                <a:spcPts val="2305"/>
              </a:spcBef>
              <a:buSzPct val="54166"/>
              <a:buFont typeface="Wingdings"/>
              <a:buChar char=""/>
              <a:tabLst>
                <a:tab pos="756285" algn="l"/>
                <a:tab pos="1143000" algn="l"/>
                <a:tab pos="1765300" algn="l"/>
                <a:tab pos="2641600" algn="l"/>
                <a:tab pos="3079115" algn="l"/>
                <a:tab pos="4123054" algn="l"/>
                <a:tab pos="5153660" algn="l"/>
                <a:tab pos="6453505" algn="l"/>
              </a:tabLst>
            </a:pPr>
            <a:r>
              <a:rPr sz="2400" spc="-25" dirty="0">
                <a:solidFill>
                  <a:srgbClr val="003366"/>
                </a:solidFill>
                <a:latin typeface="Times New Roman"/>
                <a:cs typeface="Times New Roman"/>
              </a:rPr>
              <a:t>It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003366"/>
                </a:solidFill>
                <a:latin typeface="Times New Roman"/>
                <a:cs typeface="Times New Roman"/>
              </a:rPr>
              <a:t>can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3366"/>
                </a:solidFill>
                <a:latin typeface="Times New Roman"/>
                <a:cs typeface="Times New Roman"/>
              </a:rPr>
              <a:t>result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003366"/>
                </a:solidFill>
                <a:latin typeface="Times New Roman"/>
                <a:cs typeface="Times New Roman"/>
              </a:rPr>
              <a:t>in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3366"/>
                </a:solidFill>
                <a:latin typeface="Times New Roman"/>
                <a:cs typeface="Times New Roman"/>
              </a:rPr>
              <a:t>studies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3366"/>
                </a:solidFill>
                <a:latin typeface="Times New Roman"/>
                <a:cs typeface="Times New Roman"/>
              </a:rPr>
              <a:t>having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3366"/>
                </a:solidFill>
                <a:latin typeface="Times New Roman"/>
                <a:cs typeface="Times New Roman"/>
              </a:rPr>
              <a:t>narrower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3366"/>
                </a:solidFill>
                <a:latin typeface="Times New Roman"/>
                <a:cs typeface="Times New Roman"/>
              </a:rPr>
              <a:t>confidence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intervals</a:t>
            </a:r>
            <a:r>
              <a:rPr sz="2400" spc="-4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and</a:t>
            </a:r>
            <a:r>
              <a:rPr sz="2400" spc="-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receiving</a:t>
            </a:r>
            <a:r>
              <a:rPr sz="2400" spc="-3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more</a:t>
            </a:r>
            <a:r>
              <a:rPr sz="2400" spc="-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weight</a:t>
            </a:r>
            <a:r>
              <a:rPr sz="2400" spc="-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than</a:t>
            </a:r>
            <a:r>
              <a:rPr sz="2400" spc="-1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is</a:t>
            </a:r>
            <a:r>
              <a:rPr sz="2400" spc="-10" dirty="0">
                <a:solidFill>
                  <a:srgbClr val="003366"/>
                </a:solidFill>
                <a:latin typeface="Times New Roman"/>
                <a:cs typeface="Times New Roman"/>
              </a:rPr>
              <a:t> appropriate.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9375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003366"/>
                </a:solidFill>
              </a:rPr>
              <a:t>Independent</a:t>
            </a:r>
            <a:r>
              <a:rPr sz="3200" spc="-30" dirty="0">
                <a:solidFill>
                  <a:srgbClr val="003366"/>
                </a:solidFill>
              </a:rPr>
              <a:t> </a:t>
            </a:r>
            <a:r>
              <a:rPr sz="3200" dirty="0">
                <a:solidFill>
                  <a:srgbClr val="003366"/>
                </a:solidFill>
              </a:rPr>
              <a:t>and</a:t>
            </a:r>
            <a:r>
              <a:rPr sz="3200" spc="-20" dirty="0">
                <a:solidFill>
                  <a:srgbClr val="003366"/>
                </a:solidFill>
              </a:rPr>
              <a:t> </a:t>
            </a:r>
            <a:r>
              <a:rPr sz="3200" dirty="0">
                <a:solidFill>
                  <a:srgbClr val="003366"/>
                </a:solidFill>
              </a:rPr>
              <a:t>Dependent</a:t>
            </a:r>
            <a:r>
              <a:rPr sz="3200" spc="-30" dirty="0">
                <a:solidFill>
                  <a:srgbClr val="003366"/>
                </a:solidFill>
              </a:rPr>
              <a:t> </a:t>
            </a:r>
            <a:r>
              <a:rPr sz="3200" spc="-10" dirty="0">
                <a:solidFill>
                  <a:srgbClr val="003366"/>
                </a:solidFill>
              </a:rPr>
              <a:t>Variables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888593" y="2238882"/>
            <a:ext cx="3569970" cy="2640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"/>
              <a:tabLst>
                <a:tab pos="355600" algn="l"/>
              </a:tabLst>
            </a:pP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independent</a:t>
            </a:r>
            <a:r>
              <a:rPr sz="2200" spc="-6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variable</a:t>
            </a:r>
            <a:r>
              <a:rPr sz="2200" spc="-6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is</a:t>
            </a:r>
            <a:r>
              <a:rPr sz="2200" spc="-6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spc="-20" dirty="0">
                <a:solidFill>
                  <a:srgbClr val="003366"/>
                </a:solidFill>
                <a:latin typeface="Times New Roman"/>
                <a:cs typeface="Times New Roman"/>
              </a:rPr>
              <a:t>what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is</a:t>
            </a:r>
            <a:r>
              <a:rPr sz="2200" spc="-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3366"/>
                </a:solidFill>
                <a:latin typeface="Times New Roman"/>
                <a:cs typeface="Times New Roman"/>
              </a:rPr>
              <a:t>manipulated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65"/>
              </a:spcBef>
              <a:buClr>
                <a:srgbClr val="003366"/>
              </a:buClr>
              <a:buFont typeface="Wingdings"/>
              <a:buChar char=""/>
            </a:pPr>
            <a:endParaRPr sz="2200">
              <a:latin typeface="Times New Roman"/>
              <a:cs typeface="Times New Roman"/>
            </a:endParaRPr>
          </a:p>
          <a:p>
            <a:pPr marL="355600" marR="336550" indent="-342900">
              <a:lnSpc>
                <a:spcPct val="100000"/>
              </a:lnSpc>
              <a:spcBef>
                <a:spcPts val="5"/>
              </a:spcBef>
              <a:buFont typeface="Wingdings"/>
              <a:buChar char=""/>
              <a:tabLst>
                <a:tab pos="355600" algn="l"/>
              </a:tabLst>
            </a:pP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a</a:t>
            </a:r>
            <a:r>
              <a:rPr sz="2200" spc="-5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treatment</a:t>
            </a:r>
            <a:r>
              <a:rPr sz="2200" spc="-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or</a:t>
            </a:r>
            <a:r>
              <a:rPr sz="2200" spc="-5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program</a:t>
            </a:r>
            <a:r>
              <a:rPr sz="2200" spc="-6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solidFill>
                  <a:srgbClr val="003366"/>
                </a:solidFill>
                <a:latin typeface="Times New Roman"/>
                <a:cs typeface="Times New Roman"/>
              </a:rPr>
              <a:t>or </a:t>
            </a:r>
            <a:r>
              <a:rPr sz="2200" spc="-10" dirty="0">
                <a:solidFill>
                  <a:srgbClr val="003366"/>
                </a:solidFill>
                <a:latin typeface="Times New Roman"/>
                <a:cs typeface="Times New Roman"/>
              </a:rPr>
              <a:t>cause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65"/>
              </a:spcBef>
              <a:buClr>
                <a:srgbClr val="003366"/>
              </a:buClr>
              <a:buFont typeface="Wingdings"/>
              <a:buChar char=""/>
            </a:pPr>
            <a:endParaRPr sz="22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buFont typeface="Wingdings"/>
              <a:buChar char=""/>
              <a:tabLst>
                <a:tab pos="354965" algn="l"/>
              </a:tabLst>
            </a:pPr>
            <a:r>
              <a:rPr sz="2200" spc="-10" dirty="0">
                <a:solidFill>
                  <a:srgbClr val="003366"/>
                </a:solidFill>
                <a:latin typeface="Times New Roman"/>
                <a:cs typeface="Times New Roman"/>
              </a:rPr>
              <a:t>‘Factor’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46650" y="2238882"/>
            <a:ext cx="3608704" cy="2640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"/>
              <a:tabLst>
                <a:tab pos="355600" algn="l"/>
              </a:tabLst>
            </a:pP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dependent</a:t>
            </a:r>
            <a:r>
              <a:rPr sz="2200" spc="-5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variable</a:t>
            </a:r>
            <a:r>
              <a:rPr sz="2200" spc="-5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is</a:t>
            </a:r>
            <a:r>
              <a:rPr sz="2200" spc="-5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what</a:t>
            </a:r>
            <a:r>
              <a:rPr sz="2200" spc="-5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solidFill>
                  <a:srgbClr val="003366"/>
                </a:solidFill>
                <a:latin typeface="Times New Roman"/>
                <a:cs typeface="Times New Roman"/>
              </a:rPr>
              <a:t>is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affected</a:t>
            </a:r>
            <a:r>
              <a:rPr sz="2200" spc="-3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by</a:t>
            </a:r>
            <a:r>
              <a:rPr sz="2200" spc="-3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the</a:t>
            </a:r>
            <a:r>
              <a:rPr sz="2200" spc="-5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3366"/>
                </a:solidFill>
                <a:latin typeface="Times New Roman"/>
                <a:cs typeface="Times New Roman"/>
              </a:rPr>
              <a:t>independent variable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65"/>
              </a:spcBef>
              <a:buClr>
                <a:srgbClr val="003366"/>
              </a:buClr>
              <a:buFont typeface="Wingdings"/>
              <a:buChar char=""/>
            </a:pPr>
            <a:endParaRPr sz="22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Font typeface="Wingdings"/>
              <a:buChar char=""/>
              <a:tabLst>
                <a:tab pos="354965" algn="l"/>
              </a:tabLst>
            </a:pP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effects</a:t>
            </a:r>
            <a:r>
              <a:rPr sz="2200" spc="-3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or</a:t>
            </a:r>
            <a:r>
              <a:rPr sz="2200" spc="-3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3366"/>
                </a:solidFill>
                <a:latin typeface="Times New Roman"/>
                <a:cs typeface="Times New Roman"/>
              </a:rPr>
              <a:t>outcomes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65"/>
              </a:spcBef>
              <a:buClr>
                <a:srgbClr val="003366"/>
              </a:buClr>
              <a:buFont typeface="Wingdings"/>
              <a:buChar char=""/>
            </a:pPr>
            <a:endParaRPr sz="22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buFont typeface="Wingdings"/>
              <a:buChar char=""/>
              <a:tabLst>
                <a:tab pos="354965" algn="l"/>
              </a:tabLst>
            </a:pPr>
            <a:r>
              <a:rPr sz="2200" spc="-10" dirty="0">
                <a:solidFill>
                  <a:srgbClr val="003366"/>
                </a:solidFill>
                <a:latin typeface="Times New Roman"/>
                <a:cs typeface="Times New Roman"/>
              </a:rPr>
              <a:t>‘Measure’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99032" y="795527"/>
            <a:ext cx="7366254" cy="100965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35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003366"/>
                </a:solidFill>
              </a:rPr>
              <a:t>Research</a:t>
            </a:r>
            <a:r>
              <a:rPr sz="3600" spc="-50" dirty="0">
                <a:solidFill>
                  <a:srgbClr val="003366"/>
                </a:solidFill>
              </a:rPr>
              <a:t> </a:t>
            </a:r>
            <a:r>
              <a:rPr sz="3600" dirty="0">
                <a:solidFill>
                  <a:srgbClr val="003366"/>
                </a:solidFill>
              </a:rPr>
              <a:t>Design</a:t>
            </a:r>
            <a:r>
              <a:rPr sz="3600" spc="-45" dirty="0">
                <a:solidFill>
                  <a:srgbClr val="003366"/>
                </a:solidFill>
              </a:rPr>
              <a:t> </a:t>
            </a:r>
            <a:r>
              <a:rPr sz="3600" dirty="0">
                <a:solidFill>
                  <a:srgbClr val="003366"/>
                </a:solidFill>
              </a:rPr>
              <a:t>and</a:t>
            </a:r>
            <a:r>
              <a:rPr sz="3600" spc="-50" dirty="0">
                <a:solidFill>
                  <a:srgbClr val="003366"/>
                </a:solidFill>
              </a:rPr>
              <a:t> </a:t>
            </a:r>
            <a:r>
              <a:rPr sz="3600" spc="-10" dirty="0">
                <a:solidFill>
                  <a:srgbClr val="003366"/>
                </a:solidFill>
              </a:rPr>
              <a:t>Methodology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25100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Clr>
                <a:srgbClr val="003366"/>
              </a:buClr>
              <a:buFont typeface="Wingdings"/>
              <a:buChar char=""/>
              <a:tabLst>
                <a:tab pos="355600" algn="l"/>
              </a:tabLst>
            </a:pPr>
            <a:r>
              <a:rPr dirty="0"/>
              <a:t>In</a:t>
            </a:r>
            <a:r>
              <a:rPr spc="120" dirty="0"/>
              <a:t> </a:t>
            </a:r>
            <a:r>
              <a:rPr dirty="0"/>
              <a:t>general,</a:t>
            </a:r>
            <a:r>
              <a:rPr spc="114" dirty="0"/>
              <a:t> </a:t>
            </a:r>
            <a:r>
              <a:rPr dirty="0"/>
              <a:t>a</a:t>
            </a:r>
            <a:r>
              <a:rPr spc="114" dirty="0"/>
              <a:t> </a:t>
            </a:r>
            <a:r>
              <a:rPr b="1" dirty="0">
                <a:latin typeface="Times New Roman"/>
                <a:cs typeface="Times New Roman"/>
              </a:rPr>
              <a:t>research</a:t>
            </a:r>
            <a:r>
              <a:rPr b="1" spc="13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design</a:t>
            </a:r>
            <a:r>
              <a:rPr b="1" spc="125" dirty="0">
                <a:latin typeface="Times New Roman"/>
                <a:cs typeface="Times New Roman"/>
              </a:rPr>
              <a:t> </a:t>
            </a:r>
            <a:r>
              <a:rPr dirty="0"/>
              <a:t>is</a:t>
            </a:r>
            <a:r>
              <a:rPr spc="120" dirty="0"/>
              <a:t> </a:t>
            </a:r>
            <a:r>
              <a:rPr dirty="0"/>
              <a:t>like</a:t>
            </a:r>
            <a:r>
              <a:rPr spc="120" dirty="0"/>
              <a:t> </a:t>
            </a:r>
            <a:r>
              <a:rPr dirty="0"/>
              <a:t>a</a:t>
            </a:r>
            <a:r>
              <a:rPr spc="114" dirty="0"/>
              <a:t> </a:t>
            </a:r>
            <a:r>
              <a:rPr dirty="0"/>
              <a:t>blueprint</a:t>
            </a:r>
            <a:r>
              <a:rPr spc="120" dirty="0"/>
              <a:t> </a:t>
            </a:r>
            <a:r>
              <a:rPr spc="-25" dirty="0"/>
              <a:t>for </a:t>
            </a:r>
            <a:r>
              <a:rPr dirty="0"/>
              <a:t>the</a:t>
            </a:r>
            <a:r>
              <a:rPr spc="-30" dirty="0"/>
              <a:t> </a:t>
            </a:r>
            <a:r>
              <a:rPr spc="-10" dirty="0"/>
              <a:t>research.</a:t>
            </a:r>
          </a:p>
          <a:p>
            <a:pPr>
              <a:lnSpc>
                <a:spcPct val="100000"/>
              </a:lnSpc>
              <a:spcBef>
                <a:spcPts val="1485"/>
              </a:spcBef>
              <a:buClr>
                <a:srgbClr val="003366"/>
              </a:buClr>
              <a:buFont typeface="Wingdings"/>
              <a:buChar char=""/>
            </a:pPr>
            <a:endParaRPr spc="-10" dirty="0"/>
          </a:p>
          <a:p>
            <a:pPr marL="355600" marR="6350" indent="-342900">
              <a:lnSpc>
                <a:spcPct val="100000"/>
              </a:lnSpc>
              <a:spcBef>
                <a:spcPts val="5"/>
              </a:spcBef>
              <a:buClr>
                <a:srgbClr val="003366"/>
              </a:buClr>
              <a:buFont typeface="Wingdings"/>
              <a:buChar char=""/>
              <a:tabLst>
                <a:tab pos="355600" algn="l"/>
              </a:tabLst>
            </a:pPr>
            <a:r>
              <a:rPr b="1" dirty="0">
                <a:latin typeface="Times New Roman"/>
                <a:cs typeface="Times New Roman"/>
              </a:rPr>
              <a:t>Research</a:t>
            </a:r>
            <a:r>
              <a:rPr b="1" spc="-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Methodology</a:t>
            </a:r>
            <a:r>
              <a:rPr b="1" spc="-5" dirty="0">
                <a:latin typeface="Times New Roman"/>
                <a:cs typeface="Times New Roman"/>
              </a:rPr>
              <a:t> </a:t>
            </a:r>
            <a:r>
              <a:rPr dirty="0"/>
              <a:t>concerns</a:t>
            </a:r>
            <a:r>
              <a:rPr spc="-10" dirty="0"/>
              <a:t> </a:t>
            </a:r>
            <a:r>
              <a:rPr dirty="0"/>
              <a:t>how</a:t>
            </a:r>
            <a:r>
              <a:rPr spc="-20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design</a:t>
            </a:r>
            <a:r>
              <a:rPr spc="-10" dirty="0"/>
              <a:t> </a:t>
            </a:r>
            <a:r>
              <a:rPr spc="-25" dirty="0"/>
              <a:t>is </a:t>
            </a:r>
            <a:r>
              <a:rPr dirty="0"/>
              <a:t>implemented,</a:t>
            </a:r>
            <a:r>
              <a:rPr spc="-10" dirty="0"/>
              <a:t> </a:t>
            </a:r>
            <a:r>
              <a:rPr dirty="0"/>
              <a:t>how</a:t>
            </a:r>
            <a:r>
              <a:rPr spc="-25" dirty="0"/>
              <a:t> </a:t>
            </a:r>
            <a:r>
              <a:rPr dirty="0"/>
              <a:t>the</a:t>
            </a:r>
            <a:r>
              <a:rPr spc="-45" dirty="0"/>
              <a:t> </a:t>
            </a:r>
            <a:r>
              <a:rPr dirty="0"/>
              <a:t>research</a:t>
            </a:r>
            <a:r>
              <a:rPr spc="-20" dirty="0"/>
              <a:t> </a:t>
            </a:r>
            <a:r>
              <a:rPr dirty="0"/>
              <a:t>is</a:t>
            </a:r>
            <a:r>
              <a:rPr spc="-40" dirty="0"/>
              <a:t> </a:t>
            </a:r>
            <a:r>
              <a:rPr dirty="0"/>
              <a:t>carried</a:t>
            </a:r>
            <a:r>
              <a:rPr spc="-10" dirty="0"/>
              <a:t> </a:t>
            </a:r>
            <a:r>
              <a:rPr spc="-20" dirty="0"/>
              <a:t>out.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8943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solidFill>
                  <a:srgbClr val="003366"/>
                </a:solidFill>
                <a:latin typeface="Times New Roman"/>
                <a:cs typeface="Times New Roman"/>
              </a:rPr>
              <a:t>A few</a:t>
            </a:r>
            <a:r>
              <a:rPr sz="4400" b="0" spc="-2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4400" b="0" spc="-10" dirty="0">
                <a:solidFill>
                  <a:srgbClr val="003366"/>
                </a:solidFill>
                <a:latin typeface="Times New Roman"/>
                <a:cs typeface="Times New Roman"/>
              </a:rPr>
              <a:t>designs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540" y="2385186"/>
            <a:ext cx="3360420" cy="3150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Wingdings"/>
              <a:buChar char=""/>
              <a:tabLst>
                <a:tab pos="355600" algn="l"/>
              </a:tabLst>
            </a:pPr>
            <a:r>
              <a:rPr sz="2500" spc="-20" dirty="0">
                <a:solidFill>
                  <a:srgbClr val="003366"/>
                </a:solidFill>
                <a:latin typeface="Times New Roman"/>
                <a:cs typeface="Times New Roman"/>
              </a:rPr>
              <a:t>Cross-</a:t>
            </a:r>
            <a:r>
              <a:rPr sz="2500" dirty="0">
                <a:solidFill>
                  <a:srgbClr val="003366"/>
                </a:solidFill>
                <a:latin typeface="Times New Roman"/>
                <a:cs typeface="Times New Roman"/>
              </a:rPr>
              <a:t>Sectional</a:t>
            </a:r>
            <a:r>
              <a:rPr sz="2500" spc="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500" spc="-10" dirty="0">
                <a:solidFill>
                  <a:srgbClr val="003366"/>
                </a:solidFill>
                <a:latin typeface="Times New Roman"/>
                <a:cs typeface="Times New Roman"/>
              </a:rPr>
              <a:t>Design</a:t>
            </a:r>
            <a:endParaRPr sz="2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25"/>
              </a:spcBef>
              <a:buClr>
                <a:srgbClr val="003366"/>
              </a:buClr>
              <a:buFont typeface="Wingdings"/>
              <a:buChar char=""/>
            </a:pP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"/>
              <a:tabLst>
                <a:tab pos="355600" algn="l"/>
              </a:tabLst>
            </a:pPr>
            <a:r>
              <a:rPr sz="2500" dirty="0">
                <a:solidFill>
                  <a:srgbClr val="003366"/>
                </a:solidFill>
                <a:latin typeface="Times New Roman"/>
                <a:cs typeface="Times New Roman"/>
              </a:rPr>
              <a:t>Longitudinal</a:t>
            </a:r>
            <a:r>
              <a:rPr sz="2500" spc="-11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500" spc="-10" dirty="0">
                <a:solidFill>
                  <a:srgbClr val="003366"/>
                </a:solidFill>
                <a:latin typeface="Times New Roman"/>
                <a:cs typeface="Times New Roman"/>
              </a:rPr>
              <a:t>Design</a:t>
            </a:r>
            <a:endParaRPr sz="2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25"/>
              </a:spcBef>
              <a:buClr>
                <a:srgbClr val="003366"/>
              </a:buClr>
              <a:buFont typeface="Wingdings"/>
              <a:buChar char=""/>
            </a:pP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"/>
              <a:tabLst>
                <a:tab pos="355600" algn="l"/>
              </a:tabLst>
            </a:pPr>
            <a:r>
              <a:rPr sz="2500" dirty="0">
                <a:solidFill>
                  <a:srgbClr val="003366"/>
                </a:solidFill>
                <a:latin typeface="Times New Roman"/>
                <a:cs typeface="Times New Roman"/>
              </a:rPr>
              <a:t>Time</a:t>
            </a:r>
            <a:r>
              <a:rPr sz="2500" spc="-3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500" dirty="0">
                <a:solidFill>
                  <a:srgbClr val="003366"/>
                </a:solidFill>
                <a:latin typeface="Times New Roman"/>
                <a:cs typeface="Times New Roman"/>
              </a:rPr>
              <a:t>Series</a:t>
            </a:r>
            <a:r>
              <a:rPr sz="2500" spc="-5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500" spc="-10" dirty="0">
                <a:solidFill>
                  <a:srgbClr val="003366"/>
                </a:solidFill>
                <a:latin typeface="Times New Roman"/>
                <a:cs typeface="Times New Roman"/>
              </a:rPr>
              <a:t>Design</a:t>
            </a:r>
            <a:endParaRPr sz="2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30"/>
              </a:spcBef>
              <a:buClr>
                <a:srgbClr val="003366"/>
              </a:buClr>
              <a:buFont typeface="Wingdings"/>
              <a:buChar char=""/>
            </a:pPr>
            <a:endParaRPr sz="2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"/>
              <a:tabLst>
                <a:tab pos="355600" algn="l"/>
              </a:tabLst>
            </a:pPr>
            <a:r>
              <a:rPr sz="2500" dirty="0">
                <a:solidFill>
                  <a:srgbClr val="003366"/>
                </a:solidFill>
                <a:latin typeface="Times New Roman"/>
                <a:cs typeface="Times New Roman"/>
              </a:rPr>
              <a:t>Panel</a:t>
            </a:r>
            <a:r>
              <a:rPr sz="2500" spc="-4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500" spc="-10" dirty="0">
                <a:solidFill>
                  <a:srgbClr val="003366"/>
                </a:solidFill>
                <a:latin typeface="Times New Roman"/>
                <a:cs typeface="Times New Roman"/>
              </a:rPr>
              <a:t>Design</a:t>
            </a:r>
            <a:endParaRPr sz="2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2908" rIns="0" bIns="0" rtlCol="0">
            <a:spAutoFit/>
          </a:bodyPr>
          <a:lstStyle/>
          <a:p>
            <a:pPr marL="152273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Cross-</a:t>
            </a:r>
            <a:r>
              <a:rPr dirty="0"/>
              <a:t>Sectional</a:t>
            </a:r>
            <a:r>
              <a:rPr spc="-80" dirty="0"/>
              <a:t> </a:t>
            </a:r>
            <a:r>
              <a:rPr spc="-10" dirty="0"/>
              <a:t>Design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0739" y="2191638"/>
            <a:ext cx="7997190" cy="354711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354330" marR="5080" indent="-342265" algn="just">
              <a:lnSpc>
                <a:spcPts val="2810"/>
              </a:lnSpc>
              <a:spcBef>
                <a:spcPts val="455"/>
              </a:spcBef>
              <a:buClr>
                <a:srgbClr val="003366"/>
              </a:buClr>
              <a:buFont typeface="Wingdings"/>
              <a:buChar char=""/>
              <a:tabLst>
                <a:tab pos="355600" algn="l"/>
              </a:tabLst>
            </a:pPr>
            <a:r>
              <a:rPr sz="2600" dirty="0">
                <a:latin typeface="Times New Roman"/>
                <a:cs typeface="Times New Roman"/>
              </a:rPr>
              <a:t>A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cross-</a:t>
            </a:r>
            <a:r>
              <a:rPr sz="2600" dirty="0">
                <a:latin typeface="Times New Roman"/>
                <a:cs typeface="Times New Roman"/>
              </a:rPr>
              <a:t>sectional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design</a:t>
            </a:r>
            <a:r>
              <a:rPr sz="2600" spc="9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is</a:t>
            </a:r>
            <a:r>
              <a:rPr sz="2600" spc="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used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for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research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that</a:t>
            </a:r>
            <a:r>
              <a:rPr sz="2600" spc="8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collects 	</a:t>
            </a:r>
            <a:r>
              <a:rPr sz="2600" dirty="0">
                <a:latin typeface="Times New Roman"/>
                <a:cs typeface="Times New Roman"/>
              </a:rPr>
              <a:t>data on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relevant</a:t>
            </a:r>
            <a:r>
              <a:rPr sz="2600" spc="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variables</a:t>
            </a:r>
            <a:r>
              <a:rPr sz="2600" spc="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one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time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only</a:t>
            </a:r>
            <a:r>
              <a:rPr sz="2600" spc="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from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</a:t>
            </a:r>
            <a:r>
              <a:rPr sz="2600" spc="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variety</a:t>
            </a:r>
            <a:r>
              <a:rPr sz="2600" spc="2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of 	</a:t>
            </a:r>
            <a:r>
              <a:rPr sz="2600" dirty="0">
                <a:latin typeface="Times New Roman"/>
                <a:cs typeface="Times New Roman"/>
              </a:rPr>
              <a:t>people,</a:t>
            </a:r>
            <a:r>
              <a:rPr sz="2600" spc="-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subjects,</a:t>
            </a:r>
            <a:r>
              <a:rPr sz="2600" spc="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or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phenomena.</a:t>
            </a:r>
            <a:endParaRPr sz="2600">
              <a:latin typeface="Times New Roman"/>
              <a:cs typeface="Times New Roman"/>
            </a:endParaRPr>
          </a:p>
          <a:p>
            <a:pPr marL="354330" marR="5080" indent="-342265" algn="just">
              <a:lnSpc>
                <a:spcPts val="2810"/>
              </a:lnSpc>
              <a:spcBef>
                <a:spcPts val="2470"/>
              </a:spcBef>
              <a:buClr>
                <a:srgbClr val="003366"/>
              </a:buClr>
              <a:buFont typeface="Wingdings"/>
              <a:buChar char=""/>
              <a:tabLst>
                <a:tab pos="355600" algn="l"/>
              </a:tabLst>
            </a:pPr>
            <a:r>
              <a:rPr sz="2600" dirty="0">
                <a:latin typeface="Times New Roman"/>
                <a:cs typeface="Times New Roman"/>
              </a:rPr>
              <a:t>A</a:t>
            </a:r>
            <a:r>
              <a:rPr sz="2600" spc="90" dirty="0">
                <a:latin typeface="Times New Roman"/>
                <a:cs typeface="Times New Roman"/>
              </a:rPr>
              <a:t>  </a:t>
            </a:r>
            <a:r>
              <a:rPr sz="2600" spc="-10" dirty="0">
                <a:latin typeface="Times New Roman"/>
                <a:cs typeface="Times New Roman"/>
              </a:rPr>
              <a:t>cross-</a:t>
            </a:r>
            <a:r>
              <a:rPr sz="2600" dirty="0">
                <a:latin typeface="Times New Roman"/>
                <a:cs typeface="Times New Roman"/>
              </a:rPr>
              <a:t>sectional</a:t>
            </a:r>
            <a:r>
              <a:rPr sz="2600" spc="90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designs</a:t>
            </a:r>
            <a:r>
              <a:rPr sz="2600" spc="90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provides</a:t>
            </a:r>
            <a:r>
              <a:rPr sz="2600" spc="80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a</a:t>
            </a:r>
            <a:r>
              <a:rPr sz="2600" spc="90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snapshot</a:t>
            </a:r>
            <a:r>
              <a:rPr sz="2600" spc="90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of</a:t>
            </a:r>
            <a:r>
              <a:rPr sz="2600" spc="85" dirty="0">
                <a:latin typeface="Times New Roman"/>
                <a:cs typeface="Times New Roman"/>
              </a:rPr>
              <a:t>  </a:t>
            </a:r>
            <a:r>
              <a:rPr sz="2600" spc="-25" dirty="0">
                <a:latin typeface="Times New Roman"/>
                <a:cs typeface="Times New Roman"/>
              </a:rPr>
              <a:t>the 	</a:t>
            </a:r>
            <a:r>
              <a:rPr sz="2600" dirty="0">
                <a:latin typeface="Times New Roman"/>
                <a:cs typeface="Times New Roman"/>
              </a:rPr>
              <a:t>variables</a:t>
            </a:r>
            <a:r>
              <a:rPr sz="2600" spc="13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included</a:t>
            </a:r>
            <a:r>
              <a:rPr sz="2600" spc="1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in</a:t>
            </a:r>
            <a:r>
              <a:rPr sz="2600" spc="1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the</a:t>
            </a:r>
            <a:r>
              <a:rPr sz="2600" spc="1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study,</a:t>
            </a:r>
            <a:r>
              <a:rPr sz="2600" spc="1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at</a:t>
            </a:r>
            <a:r>
              <a:rPr sz="2600" spc="1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one</a:t>
            </a:r>
            <a:r>
              <a:rPr sz="2600" spc="1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particular</a:t>
            </a:r>
            <a:r>
              <a:rPr sz="2600" spc="1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point</a:t>
            </a:r>
            <a:r>
              <a:rPr sz="2600" spc="145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Times New Roman"/>
                <a:cs typeface="Times New Roman"/>
              </a:rPr>
              <a:t>in 	</a:t>
            </a:r>
            <a:r>
              <a:rPr sz="2600" spc="-10" dirty="0">
                <a:latin typeface="Times New Roman"/>
                <a:cs typeface="Times New Roman"/>
              </a:rPr>
              <a:t>time.</a:t>
            </a:r>
            <a:endParaRPr sz="2600"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ts val="2810"/>
              </a:lnSpc>
              <a:spcBef>
                <a:spcPts val="2465"/>
              </a:spcBef>
              <a:buClr>
                <a:srgbClr val="003366"/>
              </a:buClr>
              <a:buFont typeface="Wingdings"/>
              <a:buChar char=""/>
              <a:tabLst>
                <a:tab pos="355600" algn="l"/>
              </a:tabLst>
            </a:pPr>
            <a:r>
              <a:rPr sz="2600" spc="-10" dirty="0">
                <a:latin typeface="Times New Roman"/>
                <a:cs typeface="Times New Roman"/>
              </a:rPr>
              <a:t>Cross-</a:t>
            </a:r>
            <a:r>
              <a:rPr sz="2600" dirty="0">
                <a:latin typeface="Times New Roman"/>
                <a:cs typeface="Times New Roman"/>
              </a:rPr>
              <a:t>sectional</a:t>
            </a:r>
            <a:r>
              <a:rPr sz="2600" spc="3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designs</a:t>
            </a:r>
            <a:r>
              <a:rPr sz="2600" spc="3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generally</a:t>
            </a:r>
            <a:r>
              <a:rPr sz="2600" spc="3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use</a:t>
            </a:r>
            <a:r>
              <a:rPr sz="2600" spc="33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survey</a:t>
            </a:r>
            <a:r>
              <a:rPr sz="2600" spc="34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techniques </a:t>
            </a:r>
            <a:r>
              <a:rPr sz="2600" dirty="0">
                <a:latin typeface="Times New Roman"/>
                <a:cs typeface="Times New Roman"/>
              </a:rPr>
              <a:t>to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gather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data,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for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example,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the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U.S.</a:t>
            </a:r>
            <a:r>
              <a:rPr sz="2600" spc="-10" dirty="0">
                <a:latin typeface="Times New Roman"/>
                <a:cs typeface="Times New Roman"/>
              </a:rPr>
              <a:t> Census.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2057400"/>
            <a:ext cx="79248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159097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593" y="2200783"/>
            <a:ext cx="7802880" cy="3662679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355600" marR="5080" indent="-342900" algn="just">
              <a:lnSpc>
                <a:spcPct val="90000"/>
              </a:lnSpc>
              <a:spcBef>
                <a:spcPts val="385"/>
              </a:spcBef>
              <a:buClr>
                <a:srgbClr val="003366"/>
              </a:buClr>
              <a:buFont typeface="Wingdings"/>
              <a:buChar char=""/>
              <a:tabLst>
                <a:tab pos="355600" algn="l"/>
              </a:tabLst>
            </a:pPr>
            <a:r>
              <a:rPr sz="2400" dirty="0">
                <a:solidFill>
                  <a:srgbClr val="CC0000"/>
                </a:solidFill>
                <a:latin typeface="Times New Roman"/>
                <a:cs typeface="Times New Roman"/>
              </a:rPr>
              <a:t>Advantages:</a:t>
            </a:r>
            <a:r>
              <a:rPr sz="2400" spc="80" dirty="0">
                <a:solidFill>
                  <a:srgbClr val="CC0000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data</a:t>
            </a:r>
            <a:r>
              <a:rPr sz="2400" spc="9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on</a:t>
            </a:r>
            <a:r>
              <a:rPr sz="2400" spc="8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many</a:t>
            </a:r>
            <a:r>
              <a:rPr sz="2400" spc="9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variables,</a:t>
            </a:r>
            <a:r>
              <a:rPr sz="2400" spc="9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data</a:t>
            </a:r>
            <a:r>
              <a:rPr sz="2400" spc="8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from</a:t>
            </a:r>
            <a:r>
              <a:rPr sz="2400" spc="7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90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large </a:t>
            </a:r>
            <a:r>
              <a:rPr sz="2400" dirty="0">
                <a:latin typeface="Times New Roman"/>
                <a:cs typeface="Times New Roman"/>
              </a:rPr>
              <a:t>number</a:t>
            </a:r>
            <a:r>
              <a:rPr sz="2400" spc="4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4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subjects,</a:t>
            </a:r>
            <a:r>
              <a:rPr sz="2400" spc="4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  <a:r>
              <a:rPr sz="2400" spc="4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from</a:t>
            </a:r>
            <a:r>
              <a:rPr sz="2400" spc="4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dispersed</a:t>
            </a:r>
            <a:r>
              <a:rPr sz="2400" spc="4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subjects,</a:t>
            </a:r>
            <a:r>
              <a:rPr sz="2400" spc="4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  <a:r>
              <a:rPr sz="2400" spc="45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on </a:t>
            </a:r>
            <a:r>
              <a:rPr sz="2400" dirty="0">
                <a:latin typeface="Times New Roman"/>
                <a:cs typeface="Times New Roman"/>
              </a:rPr>
              <a:t>attitudes</a:t>
            </a:r>
            <a:r>
              <a:rPr sz="2400" spc="20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204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behaviors,</a:t>
            </a:r>
            <a:r>
              <a:rPr sz="2400" spc="21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good</a:t>
            </a:r>
            <a:r>
              <a:rPr sz="2400" spc="21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204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exploratory</a:t>
            </a:r>
            <a:r>
              <a:rPr sz="2400" spc="210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research, </a:t>
            </a:r>
            <a:r>
              <a:rPr sz="2400" dirty="0">
                <a:latin typeface="Times New Roman"/>
                <a:cs typeface="Times New Roman"/>
              </a:rPr>
              <a:t>generates</a:t>
            </a:r>
            <a:r>
              <a:rPr sz="2400" spc="10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hypotheses</a:t>
            </a:r>
            <a:r>
              <a:rPr sz="2400" spc="11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for</a:t>
            </a:r>
            <a:r>
              <a:rPr sz="2400" spc="10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future</a:t>
            </a:r>
            <a:r>
              <a:rPr sz="2400" spc="10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research,</a:t>
            </a:r>
            <a:r>
              <a:rPr sz="2400" spc="10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data</a:t>
            </a:r>
            <a:r>
              <a:rPr sz="2400" spc="10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useful</a:t>
            </a:r>
            <a:r>
              <a:rPr sz="2400" spc="100" dirty="0">
                <a:latin typeface="Times New Roman"/>
                <a:cs typeface="Times New Roman"/>
              </a:rPr>
              <a:t>  </a:t>
            </a:r>
            <a:r>
              <a:rPr sz="2400" spc="-25" dirty="0">
                <a:latin typeface="Times New Roman"/>
                <a:cs typeface="Times New Roman"/>
              </a:rPr>
              <a:t>to </a:t>
            </a:r>
            <a:r>
              <a:rPr sz="2400" dirty="0">
                <a:latin typeface="Times New Roman"/>
                <a:cs typeface="Times New Roman"/>
              </a:rPr>
              <a:t>many different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researchers</a:t>
            </a:r>
            <a:endParaRPr sz="2400">
              <a:latin typeface="Times New Roman"/>
              <a:cs typeface="Times New Roman"/>
            </a:endParaRPr>
          </a:p>
          <a:p>
            <a:pPr marL="355600" marR="5715" indent="-342900" algn="just">
              <a:lnSpc>
                <a:spcPts val="2590"/>
              </a:lnSpc>
              <a:spcBef>
                <a:spcPts val="2470"/>
              </a:spcBef>
              <a:buClr>
                <a:srgbClr val="003366"/>
              </a:buClr>
              <a:buFont typeface="Wingdings"/>
              <a:buChar char=""/>
              <a:tabLst>
                <a:tab pos="355600" algn="l"/>
              </a:tabLst>
            </a:pPr>
            <a:r>
              <a:rPr sz="2400" dirty="0">
                <a:solidFill>
                  <a:srgbClr val="CC0000"/>
                </a:solidFill>
                <a:latin typeface="Times New Roman"/>
                <a:cs typeface="Times New Roman"/>
              </a:rPr>
              <a:t>Disadvantages:</a:t>
            </a:r>
            <a:r>
              <a:rPr sz="2400" spc="55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increased</a:t>
            </a:r>
            <a:r>
              <a:rPr sz="2400" spc="5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chances</a:t>
            </a:r>
            <a:r>
              <a:rPr sz="2400" spc="5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5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error,</a:t>
            </a:r>
            <a:r>
              <a:rPr sz="2400" spc="5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increased</a:t>
            </a:r>
            <a:r>
              <a:rPr sz="2400" spc="55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cost </a:t>
            </a:r>
            <a:r>
              <a:rPr sz="2400" dirty="0">
                <a:latin typeface="Times New Roman"/>
                <a:cs typeface="Times New Roman"/>
              </a:rPr>
              <a:t>with</a:t>
            </a:r>
            <a:r>
              <a:rPr sz="2400" spc="18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more</a:t>
            </a:r>
            <a:r>
              <a:rPr sz="2400" spc="18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subjects</a:t>
            </a:r>
            <a:r>
              <a:rPr sz="2400" spc="19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18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each</a:t>
            </a:r>
            <a:r>
              <a:rPr sz="2400" spc="18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location,</a:t>
            </a:r>
            <a:r>
              <a:rPr sz="2400" spc="18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cannot</a:t>
            </a:r>
            <a:r>
              <a:rPr sz="2400" spc="185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measure </a:t>
            </a:r>
            <a:r>
              <a:rPr sz="2400" dirty="0">
                <a:latin typeface="Times New Roman"/>
                <a:cs typeface="Times New Roman"/>
              </a:rPr>
              <a:t>change,</a:t>
            </a:r>
            <a:r>
              <a:rPr sz="2400" spc="3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cannot</a:t>
            </a:r>
            <a:r>
              <a:rPr sz="2400" spc="4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establish</a:t>
            </a:r>
            <a:r>
              <a:rPr sz="2400" spc="4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cause</a:t>
            </a:r>
            <a:r>
              <a:rPr sz="2400" spc="3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4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effect,</a:t>
            </a:r>
            <a:r>
              <a:rPr sz="2400" spc="3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no</a:t>
            </a:r>
            <a:r>
              <a:rPr sz="2400" spc="3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control</a:t>
            </a:r>
            <a:r>
              <a:rPr sz="2400" spc="45" dirty="0">
                <a:latin typeface="Times New Roman"/>
                <a:cs typeface="Times New Roman"/>
              </a:rPr>
              <a:t>  </a:t>
            </a:r>
            <a:r>
              <a:rPr sz="2400" spc="-25" dirty="0">
                <a:latin typeface="Times New Roman"/>
                <a:cs typeface="Times New Roman"/>
              </a:rPr>
              <a:t>of </a:t>
            </a:r>
            <a:r>
              <a:rPr sz="2400" dirty="0">
                <a:latin typeface="Times New Roman"/>
                <a:cs typeface="Times New Roman"/>
              </a:rPr>
              <a:t>independent</a:t>
            </a:r>
            <a:r>
              <a:rPr sz="2400" spc="2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variable,</a:t>
            </a:r>
            <a:r>
              <a:rPr sz="2400" spc="3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difficult</a:t>
            </a:r>
            <a:r>
              <a:rPr sz="2400" spc="3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rule</a:t>
            </a:r>
            <a:r>
              <a:rPr sz="2400" spc="3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out</a:t>
            </a:r>
            <a:r>
              <a:rPr sz="2400" spc="3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rival</a:t>
            </a:r>
            <a:r>
              <a:rPr sz="2400" spc="30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hypotheses, static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9889">
              <a:lnSpc>
                <a:spcPct val="100000"/>
              </a:lnSpc>
              <a:spcBef>
                <a:spcPts val="100"/>
              </a:spcBef>
            </a:pPr>
            <a:r>
              <a:rPr dirty="0"/>
              <a:t>Longitudinal</a:t>
            </a:r>
            <a:r>
              <a:rPr spc="-35" dirty="0"/>
              <a:t> </a:t>
            </a:r>
            <a:r>
              <a:rPr spc="-10" dirty="0"/>
              <a:t>Designs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0739" y="2412619"/>
            <a:ext cx="7541259" cy="3244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buFont typeface="Wingdings"/>
              <a:buChar char=""/>
              <a:tabLst>
                <a:tab pos="355600" algn="l"/>
                <a:tab pos="2301875" algn="l"/>
                <a:tab pos="4280535" algn="l"/>
                <a:tab pos="5581650" algn="l"/>
                <a:tab pos="6250940" algn="l"/>
              </a:tabLst>
            </a:pP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A</a:t>
            </a:r>
            <a:r>
              <a:rPr sz="2400" spc="37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Times New Roman"/>
                <a:cs typeface="Times New Roman"/>
              </a:rPr>
              <a:t>longitudinal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	design</a:t>
            </a:r>
            <a:r>
              <a:rPr sz="2400" spc="38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Times New Roman"/>
                <a:cs typeface="Times New Roman"/>
              </a:rPr>
              <a:t>collects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	data</a:t>
            </a:r>
            <a:r>
              <a:rPr sz="2400" spc="37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3366"/>
                </a:solidFill>
                <a:latin typeface="Times New Roman"/>
                <a:cs typeface="Times New Roman"/>
              </a:rPr>
              <a:t>over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003366"/>
                </a:solidFill>
                <a:latin typeface="Times New Roman"/>
                <a:cs typeface="Times New Roman"/>
              </a:rPr>
              <a:t>long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	periods</a:t>
            </a:r>
            <a:r>
              <a:rPr sz="2400" spc="36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003366"/>
                </a:solidFill>
                <a:latin typeface="Times New Roman"/>
                <a:cs typeface="Times New Roman"/>
              </a:rPr>
              <a:t>of </a:t>
            </a:r>
            <a:r>
              <a:rPr sz="2400" spc="-10" dirty="0">
                <a:solidFill>
                  <a:srgbClr val="003366"/>
                </a:solidFill>
                <a:latin typeface="Times New Roman"/>
                <a:cs typeface="Times New Roman"/>
              </a:rPr>
              <a:t>time.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70"/>
              </a:spcBef>
              <a:buClr>
                <a:srgbClr val="003366"/>
              </a:buClr>
              <a:buFont typeface="Wingdings"/>
              <a:buChar char=""/>
            </a:pPr>
            <a:endParaRPr sz="2400">
              <a:latin typeface="Times New Roman"/>
              <a:cs typeface="Times New Roman"/>
            </a:endParaRPr>
          </a:p>
          <a:p>
            <a:pPr marL="355600" marR="7620" indent="-343535">
              <a:lnSpc>
                <a:spcPct val="100000"/>
              </a:lnSpc>
              <a:spcBef>
                <a:spcPts val="5"/>
              </a:spcBef>
              <a:buFont typeface="Wingdings"/>
              <a:buChar char=""/>
              <a:tabLst>
                <a:tab pos="355600" algn="l"/>
                <a:tab pos="2291080" algn="l"/>
                <a:tab pos="2820035" algn="l"/>
                <a:tab pos="3637279" algn="l"/>
                <a:tab pos="4100195" algn="l"/>
                <a:tab pos="4817110" algn="l"/>
                <a:tab pos="5956935" algn="l"/>
                <a:tab pos="6655434" algn="l"/>
                <a:tab pos="7270750" algn="l"/>
              </a:tabLst>
            </a:pPr>
            <a:r>
              <a:rPr sz="2400" spc="-10" dirty="0">
                <a:solidFill>
                  <a:srgbClr val="003366"/>
                </a:solidFill>
                <a:latin typeface="Times New Roman"/>
                <a:cs typeface="Times New Roman"/>
              </a:rPr>
              <a:t>Measurements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003366"/>
                </a:solidFill>
                <a:latin typeface="Times New Roman"/>
                <a:cs typeface="Times New Roman"/>
              </a:rPr>
              <a:t>are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3366"/>
                </a:solidFill>
                <a:latin typeface="Times New Roman"/>
                <a:cs typeface="Times New Roman"/>
              </a:rPr>
              <a:t>taken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003366"/>
                </a:solidFill>
                <a:latin typeface="Times New Roman"/>
                <a:cs typeface="Times New Roman"/>
              </a:rPr>
              <a:t>on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003366"/>
                </a:solidFill>
                <a:latin typeface="Times New Roman"/>
                <a:cs typeface="Times New Roman"/>
              </a:rPr>
              <a:t>each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3366"/>
                </a:solidFill>
                <a:latin typeface="Times New Roman"/>
                <a:cs typeface="Times New Roman"/>
              </a:rPr>
              <a:t>variable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003366"/>
                </a:solidFill>
                <a:latin typeface="Times New Roman"/>
                <a:cs typeface="Times New Roman"/>
              </a:rPr>
              <a:t>over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003366"/>
                </a:solidFill>
                <a:latin typeface="Times New Roman"/>
                <a:cs typeface="Times New Roman"/>
              </a:rPr>
              <a:t>two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003366"/>
                </a:solidFill>
                <a:latin typeface="Times New Roman"/>
                <a:cs typeface="Times New Roman"/>
              </a:rPr>
              <a:t>or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more</a:t>
            </a:r>
            <a:r>
              <a:rPr sz="2400" spc="-2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distinct</a:t>
            </a:r>
            <a:r>
              <a:rPr sz="2400" spc="-2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time</a:t>
            </a:r>
            <a:r>
              <a:rPr sz="2400" spc="-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Times New Roman"/>
                <a:cs typeface="Times New Roman"/>
              </a:rPr>
              <a:t>periods.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70"/>
              </a:spcBef>
              <a:buClr>
                <a:srgbClr val="003366"/>
              </a:buClr>
              <a:buFont typeface="Wingdings"/>
              <a:buChar char=""/>
            </a:pP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"/>
              <a:tabLst>
                <a:tab pos="355600" algn="l"/>
              </a:tabLst>
            </a:pP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This</a:t>
            </a:r>
            <a:r>
              <a:rPr sz="2400" spc="12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allows</a:t>
            </a:r>
            <a:r>
              <a:rPr sz="2400" spc="13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the</a:t>
            </a:r>
            <a:r>
              <a:rPr sz="2400" spc="14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researcher</a:t>
            </a:r>
            <a:r>
              <a:rPr sz="2400" spc="13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to</a:t>
            </a:r>
            <a:r>
              <a:rPr sz="2400" spc="12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measure</a:t>
            </a:r>
            <a:r>
              <a:rPr sz="2400" spc="13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change</a:t>
            </a:r>
            <a:r>
              <a:rPr sz="2400" spc="114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in</a:t>
            </a:r>
            <a:r>
              <a:rPr sz="2400" spc="13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Times New Roman"/>
                <a:cs typeface="Times New Roman"/>
              </a:rPr>
              <a:t>variables</a:t>
            </a:r>
            <a:endParaRPr sz="2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over</a:t>
            </a:r>
            <a:r>
              <a:rPr sz="2400" spc="-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Times New Roman"/>
                <a:cs typeface="Times New Roman"/>
              </a:rPr>
              <a:t>time.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7246" rIns="0" bIns="0" rtlCol="0">
            <a:spAutoFit/>
          </a:bodyPr>
          <a:lstStyle/>
          <a:p>
            <a:pPr marL="1833880">
              <a:lnSpc>
                <a:spcPct val="100000"/>
              </a:lnSpc>
              <a:spcBef>
                <a:spcPts val="100"/>
              </a:spcBef>
            </a:pPr>
            <a:r>
              <a:rPr dirty="0"/>
              <a:t>Time</a:t>
            </a:r>
            <a:r>
              <a:rPr spc="-35" dirty="0"/>
              <a:t> </a:t>
            </a:r>
            <a:r>
              <a:rPr dirty="0"/>
              <a:t>Series</a:t>
            </a:r>
            <a:r>
              <a:rPr spc="-40" dirty="0"/>
              <a:t> </a:t>
            </a:r>
            <a:r>
              <a:rPr spc="-10" dirty="0"/>
              <a:t>Design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2078863"/>
            <a:ext cx="7618095" cy="37039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330" marR="5080" indent="-342265" algn="just">
              <a:lnSpc>
                <a:spcPct val="100000"/>
              </a:lnSpc>
              <a:spcBef>
                <a:spcPts val="105"/>
              </a:spcBef>
              <a:buClr>
                <a:srgbClr val="003366"/>
              </a:buClr>
              <a:buFont typeface="Wingdings"/>
              <a:buChar char=""/>
              <a:tabLst>
                <a:tab pos="355600" algn="l"/>
              </a:tabLst>
            </a:pPr>
            <a:r>
              <a:rPr sz="2600" dirty="0">
                <a:latin typeface="Times New Roman"/>
                <a:cs typeface="Times New Roman"/>
              </a:rPr>
              <a:t>A</a:t>
            </a:r>
            <a:r>
              <a:rPr sz="2600" spc="85" dirty="0">
                <a:latin typeface="Times New Roman"/>
                <a:cs typeface="Times New Roman"/>
              </a:rPr>
              <a:t>  </a:t>
            </a:r>
            <a:r>
              <a:rPr sz="2600" b="1" dirty="0">
                <a:latin typeface="Times New Roman"/>
                <a:cs typeface="Times New Roman"/>
              </a:rPr>
              <a:t>Time</a:t>
            </a:r>
            <a:r>
              <a:rPr sz="2600" b="1" spc="80" dirty="0">
                <a:latin typeface="Times New Roman"/>
                <a:cs typeface="Times New Roman"/>
              </a:rPr>
              <a:t>  </a:t>
            </a:r>
            <a:r>
              <a:rPr sz="2600" b="1" dirty="0">
                <a:latin typeface="Times New Roman"/>
                <a:cs typeface="Times New Roman"/>
              </a:rPr>
              <a:t>Series</a:t>
            </a:r>
            <a:r>
              <a:rPr sz="2600" b="1" spc="85" dirty="0">
                <a:latin typeface="Times New Roman"/>
                <a:cs typeface="Times New Roman"/>
              </a:rPr>
              <a:t>  </a:t>
            </a:r>
            <a:r>
              <a:rPr sz="2600" b="1" dirty="0">
                <a:latin typeface="Times New Roman"/>
                <a:cs typeface="Times New Roman"/>
              </a:rPr>
              <a:t>Design</a:t>
            </a:r>
            <a:r>
              <a:rPr sz="2600" b="1" spc="85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collects</a:t>
            </a:r>
            <a:r>
              <a:rPr sz="2600" spc="80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data</a:t>
            </a:r>
            <a:r>
              <a:rPr sz="2600" spc="75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on</a:t>
            </a:r>
            <a:r>
              <a:rPr sz="2600" spc="80" dirty="0">
                <a:latin typeface="Times New Roman"/>
                <a:cs typeface="Times New Roman"/>
              </a:rPr>
              <a:t>  </a:t>
            </a:r>
            <a:r>
              <a:rPr sz="2600" dirty="0">
                <a:latin typeface="Times New Roman"/>
                <a:cs typeface="Times New Roman"/>
              </a:rPr>
              <a:t>the</a:t>
            </a:r>
            <a:r>
              <a:rPr sz="2600" spc="80" dirty="0">
                <a:latin typeface="Times New Roman"/>
                <a:cs typeface="Times New Roman"/>
              </a:rPr>
              <a:t>  </a:t>
            </a:r>
            <a:r>
              <a:rPr sz="2600" spc="-20" dirty="0">
                <a:latin typeface="Times New Roman"/>
                <a:cs typeface="Times New Roman"/>
              </a:rPr>
              <a:t>same 	</a:t>
            </a:r>
            <a:r>
              <a:rPr sz="2600" dirty="0">
                <a:latin typeface="Times New Roman"/>
                <a:cs typeface="Times New Roman"/>
              </a:rPr>
              <a:t>variable</a:t>
            </a:r>
            <a:r>
              <a:rPr sz="2600" spc="3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at</a:t>
            </a:r>
            <a:r>
              <a:rPr sz="2600" spc="3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regular</a:t>
            </a:r>
            <a:r>
              <a:rPr sz="2600" spc="3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intervals</a:t>
            </a:r>
            <a:r>
              <a:rPr sz="2600" spc="3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in</a:t>
            </a:r>
            <a:r>
              <a:rPr sz="2600" spc="3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the</a:t>
            </a:r>
            <a:r>
              <a:rPr sz="2600" spc="3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form</a:t>
            </a:r>
            <a:r>
              <a:rPr sz="2600" spc="33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of</a:t>
            </a:r>
            <a:r>
              <a:rPr sz="2600" spc="33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aggregate 	</a:t>
            </a:r>
            <a:r>
              <a:rPr sz="2600" dirty="0">
                <a:latin typeface="Times New Roman"/>
                <a:cs typeface="Times New Roman"/>
              </a:rPr>
              <a:t>measures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of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Times New Roman"/>
                <a:cs typeface="Times New Roman"/>
              </a:rPr>
              <a:t>population.</a:t>
            </a:r>
            <a:endParaRPr sz="26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640"/>
              </a:spcBef>
              <a:buClr>
                <a:srgbClr val="003366"/>
              </a:buClr>
              <a:buFont typeface="Wingdings"/>
              <a:buChar char=""/>
              <a:tabLst>
                <a:tab pos="355600" algn="l"/>
              </a:tabLst>
            </a:pPr>
            <a:r>
              <a:rPr sz="2600" dirty="0">
                <a:latin typeface="Times New Roman"/>
                <a:cs typeface="Times New Roman"/>
              </a:rPr>
              <a:t>Time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series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designs</a:t>
            </a:r>
            <a:r>
              <a:rPr sz="2600" spc="-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are</a:t>
            </a:r>
            <a:r>
              <a:rPr sz="2600" spc="-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Times New Roman"/>
                <a:cs typeface="Times New Roman"/>
              </a:rPr>
              <a:t>useful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Times New Roman"/>
                <a:cs typeface="Times New Roman"/>
              </a:rPr>
              <a:t>for:</a:t>
            </a:r>
            <a:endParaRPr sz="2600"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spcBef>
                <a:spcPts val="585"/>
              </a:spcBef>
              <a:buClr>
                <a:srgbClr val="003366"/>
              </a:buClr>
              <a:buSzPct val="54166"/>
              <a:buFont typeface="Wingdings"/>
              <a:buChar char=""/>
              <a:tabLst>
                <a:tab pos="756285" algn="l"/>
              </a:tabLst>
            </a:pPr>
            <a:r>
              <a:rPr sz="2400" dirty="0">
                <a:latin typeface="Times New Roman"/>
                <a:cs typeface="Times New Roman"/>
              </a:rPr>
              <a:t>establishing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baseline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measure</a:t>
            </a:r>
            <a:endParaRPr sz="2400"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spcBef>
                <a:spcPts val="575"/>
              </a:spcBef>
              <a:buClr>
                <a:srgbClr val="003366"/>
              </a:buClr>
              <a:buSzPct val="54166"/>
              <a:buFont typeface="Wingdings"/>
              <a:buChar char=""/>
              <a:tabLst>
                <a:tab pos="756285" algn="l"/>
              </a:tabLst>
            </a:pPr>
            <a:r>
              <a:rPr sz="2400" dirty="0">
                <a:latin typeface="Times New Roman"/>
                <a:cs typeface="Times New Roman"/>
              </a:rPr>
              <a:t>describing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changes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over </a:t>
            </a:r>
            <a:r>
              <a:rPr sz="2400" spc="-20" dirty="0">
                <a:latin typeface="Times New Roman"/>
                <a:cs typeface="Times New Roman"/>
              </a:rPr>
              <a:t>time</a:t>
            </a:r>
            <a:endParaRPr sz="2400"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spcBef>
                <a:spcPts val="575"/>
              </a:spcBef>
              <a:buClr>
                <a:srgbClr val="003366"/>
              </a:buClr>
              <a:buSzPct val="54166"/>
              <a:buFont typeface="Wingdings"/>
              <a:buChar char=""/>
              <a:tabLst>
                <a:tab pos="756285" algn="l"/>
              </a:tabLst>
            </a:pPr>
            <a:r>
              <a:rPr sz="2400" dirty="0">
                <a:latin typeface="Times New Roman"/>
                <a:cs typeface="Times New Roman"/>
              </a:rPr>
              <a:t>keeping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track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10" dirty="0">
                <a:latin typeface="Times New Roman"/>
                <a:cs typeface="Times New Roman"/>
              </a:rPr>
              <a:t>trends</a:t>
            </a:r>
            <a:endParaRPr sz="2400"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spcBef>
                <a:spcPts val="580"/>
              </a:spcBef>
              <a:buClr>
                <a:srgbClr val="003366"/>
              </a:buClr>
              <a:buSzPct val="54166"/>
              <a:buFont typeface="Wingdings"/>
              <a:buChar char=""/>
              <a:tabLst>
                <a:tab pos="756285" algn="l"/>
              </a:tabLst>
            </a:pPr>
            <a:r>
              <a:rPr sz="2400" dirty="0">
                <a:latin typeface="Times New Roman"/>
                <a:cs typeface="Times New Roman"/>
              </a:rPr>
              <a:t>forecasting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future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(short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term) </a:t>
            </a:r>
            <a:r>
              <a:rPr sz="2400" spc="-10" dirty="0">
                <a:latin typeface="Times New Roman"/>
                <a:cs typeface="Times New Roman"/>
              </a:rPr>
              <a:t>trends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593" y="2237359"/>
            <a:ext cx="7801609" cy="2550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Clr>
                <a:srgbClr val="003366"/>
              </a:buClr>
              <a:buFont typeface="Wingdings"/>
              <a:buChar char=""/>
              <a:tabLst>
                <a:tab pos="355600" algn="l"/>
              </a:tabLst>
            </a:pPr>
            <a:r>
              <a:rPr sz="2400" dirty="0">
                <a:solidFill>
                  <a:srgbClr val="CC0000"/>
                </a:solidFill>
                <a:latin typeface="Times New Roman"/>
                <a:cs typeface="Times New Roman"/>
              </a:rPr>
              <a:t>Advantages:</a:t>
            </a:r>
            <a:r>
              <a:rPr sz="2400" spc="21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data</a:t>
            </a:r>
            <a:r>
              <a:rPr sz="2400" spc="2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easy</a:t>
            </a:r>
            <a:r>
              <a:rPr sz="2400" spc="2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2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collect,</a:t>
            </a:r>
            <a:r>
              <a:rPr sz="2400" spc="20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easy</a:t>
            </a:r>
            <a:r>
              <a:rPr sz="2400" spc="2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229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present</a:t>
            </a:r>
            <a:r>
              <a:rPr sz="2400" spc="2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229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graphs, </a:t>
            </a:r>
            <a:r>
              <a:rPr sz="2400" dirty="0">
                <a:latin typeface="Times New Roman"/>
                <a:cs typeface="Times New Roman"/>
              </a:rPr>
              <a:t>easy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interpret,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forecast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short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term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trends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2590"/>
              </a:spcBef>
              <a:buClr>
                <a:srgbClr val="003366"/>
              </a:buClr>
              <a:buFont typeface="Wingdings"/>
              <a:buChar char=""/>
              <a:tabLst>
                <a:tab pos="355600" algn="l"/>
              </a:tabLst>
            </a:pPr>
            <a:r>
              <a:rPr sz="2400" dirty="0">
                <a:solidFill>
                  <a:srgbClr val="CC0000"/>
                </a:solidFill>
                <a:latin typeface="Times New Roman"/>
                <a:cs typeface="Times New Roman"/>
              </a:rPr>
              <a:t>Disadvantages:</a:t>
            </a:r>
            <a:r>
              <a:rPr sz="2400" spc="65" dirty="0">
                <a:solidFill>
                  <a:srgbClr val="CC0000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data</a:t>
            </a:r>
            <a:r>
              <a:rPr sz="2400" spc="6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collection</a:t>
            </a:r>
            <a:r>
              <a:rPr sz="2400" spc="7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method</a:t>
            </a:r>
            <a:r>
              <a:rPr sz="2400" spc="6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may</a:t>
            </a:r>
            <a:r>
              <a:rPr sz="2400" spc="6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change</a:t>
            </a:r>
            <a:r>
              <a:rPr sz="2400" spc="70" dirty="0">
                <a:latin typeface="Times New Roman"/>
                <a:cs typeface="Times New Roman"/>
              </a:rPr>
              <a:t>  </a:t>
            </a:r>
            <a:r>
              <a:rPr sz="2400" spc="-20" dirty="0">
                <a:latin typeface="Times New Roman"/>
                <a:cs typeface="Times New Roman"/>
              </a:rPr>
              <a:t>over </a:t>
            </a:r>
            <a:r>
              <a:rPr sz="2400" dirty="0">
                <a:latin typeface="Times New Roman"/>
                <a:cs typeface="Times New Roman"/>
              </a:rPr>
              <a:t>time,</a:t>
            </a:r>
            <a:r>
              <a:rPr sz="2400" spc="28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difficult</a:t>
            </a:r>
            <a:r>
              <a:rPr sz="2400" spc="28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28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show</a:t>
            </a:r>
            <a:r>
              <a:rPr sz="2400" spc="28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more</a:t>
            </a:r>
            <a:r>
              <a:rPr sz="2400" spc="28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than</a:t>
            </a:r>
            <a:r>
              <a:rPr sz="2400" spc="28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one</a:t>
            </a:r>
            <a:r>
              <a:rPr sz="2400" spc="28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variable</a:t>
            </a:r>
            <a:r>
              <a:rPr sz="2400" spc="28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at</a:t>
            </a:r>
            <a:r>
              <a:rPr sz="2400" spc="270" dirty="0">
                <a:latin typeface="Times New Roman"/>
                <a:cs typeface="Times New Roman"/>
              </a:rPr>
              <a:t>  </a:t>
            </a:r>
            <a:r>
              <a:rPr sz="2400" spc="-50" dirty="0">
                <a:latin typeface="Times New Roman"/>
                <a:cs typeface="Times New Roman"/>
              </a:rPr>
              <a:t>a </a:t>
            </a:r>
            <a:r>
              <a:rPr sz="2400" dirty="0">
                <a:latin typeface="Times New Roman"/>
                <a:cs typeface="Times New Roman"/>
              </a:rPr>
              <a:t>time,</a:t>
            </a:r>
            <a:r>
              <a:rPr sz="2400" spc="275" dirty="0">
                <a:latin typeface="Times New Roman"/>
                <a:cs typeface="Times New Roman"/>
              </a:rPr>
              <a:t>   </a:t>
            </a:r>
            <a:r>
              <a:rPr sz="2400" dirty="0">
                <a:latin typeface="Times New Roman"/>
                <a:cs typeface="Times New Roman"/>
              </a:rPr>
              <a:t>needs</a:t>
            </a:r>
            <a:r>
              <a:rPr sz="2400" spc="5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qualitative</a:t>
            </a:r>
            <a:r>
              <a:rPr sz="2400" spc="6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research</a:t>
            </a:r>
            <a:r>
              <a:rPr sz="2400" spc="35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5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explain</a:t>
            </a:r>
            <a:r>
              <a:rPr sz="2400" spc="50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fluctuations, </a:t>
            </a:r>
            <a:r>
              <a:rPr sz="2400" dirty="0">
                <a:latin typeface="Times New Roman"/>
                <a:cs typeface="Times New Roman"/>
              </a:rPr>
              <a:t>assumes present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trends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will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continue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unchanged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2946" rIns="0" bIns="0" rtlCol="0">
            <a:spAutoFit/>
          </a:bodyPr>
          <a:lstStyle/>
          <a:p>
            <a:pPr marL="2263775">
              <a:lnSpc>
                <a:spcPct val="100000"/>
              </a:lnSpc>
              <a:spcBef>
                <a:spcPts val="100"/>
              </a:spcBef>
            </a:pPr>
            <a:r>
              <a:rPr dirty="0"/>
              <a:t>Panel</a:t>
            </a:r>
            <a:r>
              <a:rPr spc="-75" dirty="0"/>
              <a:t> </a:t>
            </a:r>
            <a:r>
              <a:rPr spc="-10" dirty="0"/>
              <a:t>Designs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0739" y="2234311"/>
            <a:ext cx="7769225" cy="3404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330" marR="6985" indent="-342265" algn="just">
              <a:lnSpc>
                <a:spcPct val="100000"/>
              </a:lnSpc>
              <a:spcBef>
                <a:spcPts val="95"/>
              </a:spcBef>
              <a:buClr>
                <a:srgbClr val="003366"/>
              </a:buClr>
              <a:buFont typeface="Wingdings"/>
              <a:buChar char=""/>
              <a:tabLst>
                <a:tab pos="355600" algn="l"/>
              </a:tabLst>
            </a:pPr>
            <a:r>
              <a:rPr sz="2200" b="1" dirty="0">
                <a:latin typeface="Times New Roman"/>
                <a:cs typeface="Times New Roman"/>
              </a:rPr>
              <a:t>Panel</a:t>
            </a:r>
            <a:r>
              <a:rPr sz="2200" b="1" spc="25" dirty="0">
                <a:latin typeface="Times New Roman"/>
                <a:cs typeface="Times New Roman"/>
              </a:rPr>
              <a:t>  </a:t>
            </a:r>
            <a:r>
              <a:rPr sz="2200" b="1" dirty="0">
                <a:latin typeface="Times New Roman"/>
                <a:cs typeface="Times New Roman"/>
              </a:rPr>
              <a:t>Designs</a:t>
            </a:r>
            <a:r>
              <a:rPr sz="2200" b="1" spc="25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collect</a:t>
            </a:r>
            <a:r>
              <a:rPr sz="2200" spc="25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repeated</a:t>
            </a:r>
            <a:r>
              <a:rPr sz="2200" spc="35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measurements</a:t>
            </a:r>
            <a:r>
              <a:rPr sz="2200" spc="20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from</a:t>
            </a:r>
            <a:r>
              <a:rPr sz="2200" spc="25" dirty="0">
                <a:latin typeface="Times New Roman"/>
                <a:cs typeface="Times New Roman"/>
              </a:rPr>
              <a:t> 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25" dirty="0">
                <a:latin typeface="Times New Roman"/>
                <a:cs typeface="Times New Roman"/>
              </a:rPr>
              <a:t>  </a:t>
            </a:r>
            <a:r>
              <a:rPr sz="2200" spc="-20" dirty="0">
                <a:latin typeface="Times New Roman"/>
                <a:cs typeface="Times New Roman"/>
              </a:rPr>
              <a:t>same 	</a:t>
            </a:r>
            <a:r>
              <a:rPr sz="2200" dirty="0">
                <a:latin typeface="Times New Roman"/>
                <a:cs typeface="Times New Roman"/>
              </a:rPr>
              <a:t>people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or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subjects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over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time.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255"/>
              </a:spcBef>
              <a:buClr>
                <a:srgbClr val="003366"/>
              </a:buClr>
              <a:buFont typeface="Wingdings"/>
              <a:buChar char=""/>
              <a:tabLst>
                <a:tab pos="355600" algn="l"/>
              </a:tabLst>
            </a:pPr>
            <a:r>
              <a:rPr sz="2200" dirty="0">
                <a:latin typeface="Times New Roman"/>
                <a:cs typeface="Times New Roman"/>
              </a:rPr>
              <a:t>Panel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studies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reveal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changes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at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-5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individual</a:t>
            </a:r>
            <a:r>
              <a:rPr sz="2200" spc="-4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level.</a:t>
            </a:r>
            <a:endParaRPr sz="2200">
              <a:latin typeface="Times New Roman"/>
              <a:cs typeface="Times New Roman"/>
            </a:endParaRPr>
          </a:p>
          <a:p>
            <a:pPr marL="354330" marR="6350" indent="-342265" algn="just">
              <a:lnSpc>
                <a:spcPct val="100000"/>
              </a:lnSpc>
              <a:spcBef>
                <a:spcPts val="2220"/>
              </a:spcBef>
              <a:buClr>
                <a:srgbClr val="003366"/>
              </a:buClr>
              <a:buFont typeface="Wingdings"/>
              <a:buChar char=""/>
              <a:tabLst>
                <a:tab pos="355600" algn="l"/>
              </a:tabLst>
            </a:pPr>
            <a:r>
              <a:rPr sz="2000" dirty="0">
                <a:solidFill>
                  <a:srgbClr val="CC0000"/>
                </a:solidFill>
                <a:latin typeface="Times New Roman"/>
                <a:cs typeface="Times New Roman"/>
              </a:rPr>
              <a:t>Advantages:</a:t>
            </a:r>
            <a:r>
              <a:rPr sz="2000" spc="16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reveals</a:t>
            </a:r>
            <a:r>
              <a:rPr sz="2000" spc="1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individual</a:t>
            </a:r>
            <a:r>
              <a:rPr sz="2000" spc="1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level</a:t>
            </a:r>
            <a:r>
              <a:rPr sz="2000" spc="1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changes,</a:t>
            </a:r>
            <a:r>
              <a:rPr sz="2000" spc="1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establishes</a:t>
            </a:r>
            <a:r>
              <a:rPr sz="2000" spc="1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time</a:t>
            </a:r>
            <a:r>
              <a:rPr sz="2000" spc="1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order</a:t>
            </a:r>
            <a:r>
              <a:rPr sz="2000" spc="17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of 	</a:t>
            </a:r>
            <a:r>
              <a:rPr sz="2000" dirty="0">
                <a:latin typeface="Times New Roman"/>
                <a:cs typeface="Times New Roman"/>
              </a:rPr>
              <a:t>variables,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can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show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how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relationships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emerge</a:t>
            </a:r>
            <a:endParaRPr sz="2000">
              <a:latin typeface="Times New Roman"/>
              <a:cs typeface="Times New Roman"/>
            </a:endParaRPr>
          </a:p>
          <a:p>
            <a:pPr marL="354330" marR="5080" indent="-342265" algn="just">
              <a:lnSpc>
                <a:spcPct val="100000"/>
              </a:lnSpc>
              <a:spcBef>
                <a:spcPts val="2205"/>
              </a:spcBef>
              <a:buClr>
                <a:srgbClr val="003366"/>
              </a:buClr>
              <a:buFont typeface="Wingdings"/>
              <a:buChar char=""/>
              <a:tabLst>
                <a:tab pos="355600" algn="l"/>
              </a:tabLst>
            </a:pPr>
            <a:r>
              <a:rPr sz="2000" dirty="0">
                <a:solidFill>
                  <a:srgbClr val="CC0000"/>
                </a:solidFill>
                <a:latin typeface="Times New Roman"/>
                <a:cs typeface="Times New Roman"/>
              </a:rPr>
              <a:t>Disadvantages:</a:t>
            </a:r>
            <a:r>
              <a:rPr sz="2000" spc="14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difficult</a:t>
            </a:r>
            <a:r>
              <a:rPr sz="2000" spc="1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1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obtain</a:t>
            </a:r>
            <a:r>
              <a:rPr sz="2000" spc="1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initial</a:t>
            </a:r>
            <a:r>
              <a:rPr sz="2000" spc="1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sample</a:t>
            </a:r>
            <a:r>
              <a:rPr sz="2000" spc="1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1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subjects,</a:t>
            </a:r>
            <a:r>
              <a:rPr sz="2000" spc="1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difficult</a:t>
            </a:r>
            <a:r>
              <a:rPr sz="2000" spc="16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to 	</a:t>
            </a:r>
            <a:r>
              <a:rPr sz="2000" dirty="0">
                <a:latin typeface="Times New Roman"/>
                <a:cs typeface="Times New Roman"/>
              </a:rPr>
              <a:t>keep</a:t>
            </a:r>
            <a:r>
              <a:rPr sz="2000" spc="3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3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same</a:t>
            </a:r>
            <a:r>
              <a:rPr sz="2000" spc="3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subjects</a:t>
            </a:r>
            <a:r>
              <a:rPr sz="2000" spc="3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over</a:t>
            </a:r>
            <a:r>
              <a:rPr sz="2000" spc="3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time,</a:t>
            </a:r>
            <a:r>
              <a:rPr sz="2000" spc="365" dirty="0">
                <a:latin typeface="Times New Roman"/>
                <a:cs typeface="Times New Roman"/>
              </a:rPr>
              <a:t>  </a:t>
            </a:r>
            <a:r>
              <a:rPr sz="2000" dirty="0">
                <a:latin typeface="Times New Roman"/>
                <a:cs typeface="Times New Roman"/>
              </a:rPr>
              <a:t>repeated</a:t>
            </a:r>
            <a:r>
              <a:rPr sz="2000" spc="3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measures</a:t>
            </a:r>
            <a:r>
              <a:rPr sz="2000" spc="3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may</a:t>
            </a:r>
            <a:r>
              <a:rPr sz="2000" spc="3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influence 	</a:t>
            </a:r>
            <a:r>
              <a:rPr sz="2000" dirty="0">
                <a:latin typeface="Times New Roman"/>
                <a:cs typeface="Times New Roman"/>
              </a:rPr>
              <a:t>subjects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behavior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8593" y="1996590"/>
            <a:ext cx="7802245" cy="190821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</a:t>
            </a:r>
            <a:r>
              <a:rPr lang="en-US" sz="4000" b="1" i="1" dirty="0" smtClean="0"/>
              <a:t>Thank you</a:t>
            </a:r>
            <a:endParaRPr lang="en-IN" sz="4000" b="1" i="1" dirty="0"/>
          </a:p>
        </p:txBody>
      </p:sp>
    </p:spTree>
    <p:extLst>
      <p:ext uri="{BB962C8B-B14F-4D97-AF65-F5344CB8AC3E}">
        <p14:creationId xmlns:p14="http://schemas.microsoft.com/office/powerpoint/2010/main" xmlns="" val="2141812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83615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solidFill>
                  <a:srgbClr val="003366"/>
                </a:solidFill>
                <a:latin typeface="Times New Roman"/>
                <a:cs typeface="Times New Roman"/>
              </a:rPr>
              <a:t>Purposes</a:t>
            </a:r>
            <a:r>
              <a:rPr sz="4400" b="0" spc="-3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003366"/>
                </a:solidFill>
                <a:latin typeface="Times New Roman"/>
                <a:cs typeface="Times New Roman"/>
              </a:rPr>
              <a:t>of</a:t>
            </a:r>
            <a:r>
              <a:rPr sz="4400" b="0" spc="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4400" b="0" spc="-10" dirty="0">
                <a:solidFill>
                  <a:srgbClr val="003366"/>
                </a:solidFill>
                <a:latin typeface="Times New Roman"/>
                <a:cs typeface="Times New Roman"/>
              </a:rPr>
              <a:t>Research</a:t>
            </a:r>
            <a:endParaRPr sz="44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932402" y="1956816"/>
            <a:ext cx="2235835" cy="734060"/>
            <a:chOff x="932402" y="1956816"/>
            <a:chExt cx="2235835" cy="73406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32402" y="2198415"/>
              <a:ext cx="155250" cy="15492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37843" y="1956816"/>
              <a:ext cx="2129790" cy="733805"/>
            </a:xfrm>
            <a:prstGeom prst="rect">
              <a:avLst/>
            </a:prstGeom>
          </p:spPr>
        </p:pic>
      </p:grpSp>
      <p:grpSp>
        <p:nvGrpSpPr>
          <p:cNvPr id="6" name="object 6"/>
          <p:cNvGrpSpPr/>
          <p:nvPr/>
        </p:nvGrpSpPr>
        <p:grpSpPr>
          <a:xfrm>
            <a:off x="932402" y="3566159"/>
            <a:ext cx="2176145" cy="734060"/>
            <a:chOff x="932402" y="3566159"/>
            <a:chExt cx="2176145" cy="73406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32402" y="3807759"/>
              <a:ext cx="155250" cy="15492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7843" y="3566159"/>
              <a:ext cx="2070354" cy="733806"/>
            </a:xfrm>
            <a:prstGeom prst="rect">
              <a:avLst/>
            </a:prstGeom>
          </p:spPr>
        </p:pic>
      </p:grpSp>
      <p:grpSp>
        <p:nvGrpSpPr>
          <p:cNvPr id="9" name="object 9"/>
          <p:cNvGrpSpPr/>
          <p:nvPr/>
        </p:nvGrpSpPr>
        <p:grpSpPr>
          <a:xfrm>
            <a:off x="932402" y="5309615"/>
            <a:ext cx="2273935" cy="734060"/>
            <a:chOff x="932402" y="5309615"/>
            <a:chExt cx="2273935" cy="734060"/>
          </a:xfrm>
        </p:grpSpPr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32402" y="5551215"/>
              <a:ext cx="155250" cy="15492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37843" y="5309615"/>
              <a:ext cx="2167890" cy="733806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5879" rIns="0" bIns="0" rtlCol="0">
            <a:spAutoFit/>
          </a:bodyPr>
          <a:lstStyle/>
          <a:p>
            <a:pPr marL="354965" indent="-342265" algn="just">
              <a:lnSpc>
                <a:spcPct val="100000"/>
              </a:lnSpc>
              <a:spcBef>
                <a:spcPts val="439"/>
              </a:spcBef>
              <a:buFont typeface="Wingdings"/>
              <a:buChar char=""/>
              <a:tabLst>
                <a:tab pos="354965" algn="l"/>
              </a:tabLst>
            </a:pPr>
            <a:r>
              <a:rPr sz="2600" b="1" spc="-10" dirty="0">
                <a:solidFill>
                  <a:srgbClr val="003366"/>
                </a:solidFill>
                <a:latin typeface="Times New Roman"/>
                <a:cs typeface="Times New Roman"/>
              </a:rPr>
              <a:t>Exploration</a:t>
            </a:r>
            <a:endParaRPr sz="2600" dirty="0">
              <a:latin typeface="Times New Roman"/>
              <a:cs typeface="Times New Roman"/>
            </a:endParaRPr>
          </a:p>
          <a:p>
            <a:pPr marL="755015" marR="5080" lvl="1" indent="-285750" algn="just">
              <a:lnSpc>
                <a:spcPts val="2380"/>
              </a:lnSpc>
              <a:spcBef>
                <a:spcPts val="575"/>
              </a:spcBef>
              <a:buSzPct val="54545"/>
              <a:buFont typeface="Wingdings"/>
              <a:buChar char=""/>
              <a:tabLst>
                <a:tab pos="756285" algn="l"/>
              </a:tabLst>
            </a:pP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gaining</a:t>
            </a:r>
            <a:r>
              <a:rPr sz="2200" spc="9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some</a:t>
            </a:r>
            <a:r>
              <a:rPr sz="2200" spc="9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familiarity</a:t>
            </a:r>
            <a:r>
              <a:rPr sz="2200" spc="11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with</a:t>
            </a:r>
            <a:r>
              <a:rPr sz="2200" spc="9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a</a:t>
            </a:r>
            <a:r>
              <a:rPr sz="2200" spc="8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topic,</a:t>
            </a:r>
            <a:r>
              <a:rPr sz="2200" spc="9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discovering</a:t>
            </a:r>
            <a:r>
              <a:rPr sz="2200" spc="10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some</a:t>
            </a:r>
            <a:r>
              <a:rPr sz="2200" spc="8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of</a:t>
            </a:r>
            <a:r>
              <a:rPr sz="2200" spc="10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solidFill>
                  <a:srgbClr val="003366"/>
                </a:solidFill>
                <a:latin typeface="Times New Roman"/>
                <a:cs typeface="Times New Roman"/>
              </a:rPr>
              <a:t>its 	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main</a:t>
            </a:r>
            <a:r>
              <a:rPr sz="2200" spc="160" dirty="0">
                <a:solidFill>
                  <a:srgbClr val="003366"/>
                </a:solidFill>
                <a:latin typeface="Times New Roman"/>
                <a:cs typeface="Times New Roman"/>
              </a:rPr>
              <a:t> 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dimensions,</a:t>
            </a:r>
            <a:r>
              <a:rPr sz="2200" spc="155" dirty="0">
                <a:solidFill>
                  <a:srgbClr val="003366"/>
                </a:solidFill>
                <a:latin typeface="Times New Roman"/>
                <a:cs typeface="Times New Roman"/>
              </a:rPr>
              <a:t> 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and</a:t>
            </a:r>
            <a:r>
              <a:rPr sz="2200" spc="165" dirty="0">
                <a:solidFill>
                  <a:srgbClr val="003366"/>
                </a:solidFill>
                <a:latin typeface="Times New Roman"/>
                <a:cs typeface="Times New Roman"/>
              </a:rPr>
              <a:t> 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possibly</a:t>
            </a:r>
            <a:r>
              <a:rPr sz="2200" spc="165" dirty="0">
                <a:solidFill>
                  <a:srgbClr val="003366"/>
                </a:solidFill>
                <a:latin typeface="Times New Roman"/>
                <a:cs typeface="Times New Roman"/>
              </a:rPr>
              <a:t> 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planning</a:t>
            </a:r>
            <a:r>
              <a:rPr sz="2200" spc="170" dirty="0">
                <a:solidFill>
                  <a:srgbClr val="003366"/>
                </a:solidFill>
                <a:latin typeface="Times New Roman"/>
                <a:cs typeface="Times New Roman"/>
              </a:rPr>
              <a:t> 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more</a:t>
            </a:r>
            <a:r>
              <a:rPr sz="2200" spc="165" dirty="0">
                <a:solidFill>
                  <a:srgbClr val="003366"/>
                </a:solidFill>
                <a:latin typeface="Times New Roman"/>
                <a:cs typeface="Times New Roman"/>
              </a:rPr>
              <a:t>  </a:t>
            </a:r>
            <a:r>
              <a:rPr sz="2200" spc="-10" dirty="0">
                <a:solidFill>
                  <a:srgbClr val="003366"/>
                </a:solidFill>
                <a:latin typeface="Times New Roman"/>
                <a:cs typeface="Times New Roman"/>
              </a:rPr>
              <a:t>structured 	research</a:t>
            </a:r>
            <a:endParaRPr sz="2200" dirty="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1835"/>
              </a:spcBef>
              <a:buFont typeface="Wingdings"/>
              <a:buChar char=""/>
              <a:tabLst>
                <a:tab pos="354965" algn="l"/>
              </a:tabLst>
            </a:pPr>
            <a:r>
              <a:rPr sz="2600" b="1" spc="-10" dirty="0">
                <a:solidFill>
                  <a:srgbClr val="003366"/>
                </a:solidFill>
                <a:latin typeface="Times New Roman"/>
                <a:cs typeface="Times New Roman"/>
              </a:rPr>
              <a:t>Description</a:t>
            </a:r>
            <a:endParaRPr sz="2600" dirty="0"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spcBef>
                <a:spcPts val="280"/>
              </a:spcBef>
              <a:buSzPct val="54545"/>
              <a:buFont typeface="Wingdings"/>
              <a:buChar char=""/>
              <a:tabLst>
                <a:tab pos="756285" algn="l"/>
              </a:tabLst>
            </a:pP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Census</a:t>
            </a:r>
            <a:r>
              <a:rPr sz="2200" spc="-4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Bureau’s</a:t>
            </a:r>
            <a:r>
              <a:rPr sz="2200" spc="-5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report</a:t>
            </a:r>
            <a:r>
              <a:rPr sz="2200" spc="-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on</a:t>
            </a:r>
            <a:r>
              <a:rPr sz="2200" spc="-4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number</a:t>
            </a:r>
            <a:r>
              <a:rPr sz="2200" spc="-2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of</a:t>
            </a:r>
            <a:r>
              <a:rPr sz="2200" spc="-3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3366"/>
                </a:solidFill>
                <a:latin typeface="Times New Roman"/>
                <a:cs typeface="Times New Roman"/>
              </a:rPr>
              <a:t>Americans</a:t>
            </a:r>
            <a:endParaRPr sz="2200" dirty="0"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spcBef>
                <a:spcPts val="265"/>
              </a:spcBef>
              <a:buSzPct val="54545"/>
              <a:buFont typeface="Wingdings"/>
              <a:buChar char=""/>
              <a:tabLst>
                <a:tab pos="756285" algn="l"/>
              </a:tabLst>
            </a:pP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Political</a:t>
            </a:r>
            <a:r>
              <a:rPr sz="2200" spc="-4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poll</a:t>
            </a:r>
            <a:r>
              <a:rPr sz="2200" spc="-3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predicting</a:t>
            </a:r>
            <a:r>
              <a:rPr sz="2200" spc="-4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who</a:t>
            </a:r>
            <a:r>
              <a:rPr sz="2200" spc="-3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will</a:t>
            </a:r>
            <a:r>
              <a:rPr sz="2200" spc="-4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win</a:t>
            </a:r>
            <a:r>
              <a:rPr sz="2200" spc="-4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an</a:t>
            </a:r>
            <a:r>
              <a:rPr sz="2200" spc="-5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3366"/>
                </a:solidFill>
                <a:latin typeface="Times New Roman"/>
                <a:cs typeface="Times New Roman"/>
              </a:rPr>
              <a:t>election</a:t>
            </a:r>
            <a:endParaRPr sz="2200" dirty="0"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spcBef>
                <a:spcPts val="265"/>
              </a:spcBef>
              <a:buSzPct val="54545"/>
              <a:buFont typeface="Wingdings"/>
              <a:buChar char=""/>
              <a:tabLst>
                <a:tab pos="756285" algn="l"/>
              </a:tabLst>
            </a:pP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Anthropologist’s</a:t>
            </a:r>
            <a:r>
              <a:rPr sz="2200" spc="-8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ethnographic</a:t>
            </a:r>
            <a:r>
              <a:rPr sz="2200" spc="-7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account</a:t>
            </a:r>
            <a:r>
              <a:rPr sz="2200" spc="-7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of</a:t>
            </a:r>
            <a:r>
              <a:rPr sz="2200" spc="-6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a</a:t>
            </a:r>
            <a:r>
              <a:rPr sz="2200" spc="-7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preliterate</a:t>
            </a:r>
            <a:r>
              <a:rPr sz="2200" spc="-5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3366"/>
                </a:solidFill>
                <a:latin typeface="Times New Roman"/>
                <a:cs typeface="Times New Roman"/>
              </a:rPr>
              <a:t>tribe</a:t>
            </a:r>
            <a:endParaRPr sz="2200" dirty="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1885"/>
              </a:spcBef>
              <a:buFont typeface="Wingdings"/>
              <a:buChar char=""/>
              <a:tabLst>
                <a:tab pos="354965" algn="l"/>
              </a:tabLst>
            </a:pPr>
            <a:r>
              <a:rPr sz="2600" b="1" spc="-10" dirty="0">
                <a:solidFill>
                  <a:srgbClr val="003366"/>
                </a:solidFill>
                <a:latin typeface="Times New Roman"/>
                <a:cs typeface="Times New Roman"/>
              </a:rPr>
              <a:t>Explanation</a:t>
            </a:r>
            <a:endParaRPr sz="2600" dirty="0"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spcBef>
                <a:spcPts val="280"/>
              </a:spcBef>
              <a:buSzPct val="54545"/>
              <a:buFont typeface="Wingdings"/>
              <a:buChar char=""/>
              <a:tabLst>
                <a:tab pos="756285" algn="l"/>
              </a:tabLst>
            </a:pP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Take</a:t>
            </a:r>
            <a:r>
              <a:rPr sz="2200" spc="-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it</a:t>
            </a:r>
            <a:r>
              <a:rPr sz="2200" spc="-2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one</a:t>
            </a:r>
            <a:r>
              <a:rPr sz="2200" spc="-2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3366"/>
                </a:solidFill>
                <a:latin typeface="Times New Roman"/>
                <a:cs typeface="Times New Roman"/>
              </a:rPr>
              <a:t>step</a:t>
            </a:r>
            <a:r>
              <a:rPr sz="2200" spc="-3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003366"/>
                </a:solidFill>
                <a:latin typeface="Times New Roman"/>
                <a:cs typeface="Times New Roman"/>
              </a:rPr>
              <a:t>further</a:t>
            </a:r>
            <a:endParaRPr sz="2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26845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solidFill>
                  <a:srgbClr val="003366"/>
                </a:solidFill>
                <a:latin typeface="Times New Roman"/>
                <a:cs typeface="Times New Roman"/>
              </a:rPr>
              <a:t>Research</a:t>
            </a:r>
            <a:r>
              <a:rPr sz="4400" b="0" spc="-3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4400" b="0" spc="-10" dirty="0">
                <a:solidFill>
                  <a:srgbClr val="003366"/>
                </a:solidFill>
                <a:latin typeface="Times New Roman"/>
                <a:cs typeface="Times New Roman"/>
              </a:rPr>
              <a:t>‘Musts’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8593" y="2383662"/>
            <a:ext cx="7800975" cy="31591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5"/>
              </a:spcBef>
              <a:buFont typeface="Wingdings"/>
              <a:buChar char=""/>
              <a:tabLst>
                <a:tab pos="354965" algn="l"/>
              </a:tabLst>
            </a:pP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Problem</a:t>
            </a:r>
            <a:r>
              <a:rPr sz="2800" spc="-3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must</a:t>
            </a:r>
            <a:r>
              <a:rPr sz="2800" spc="-3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be</a:t>
            </a:r>
            <a:r>
              <a:rPr sz="2800" spc="-3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clearly</a:t>
            </a:r>
            <a:r>
              <a:rPr sz="2800" spc="-3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3366"/>
                </a:solidFill>
                <a:latin typeface="Times New Roman"/>
                <a:cs typeface="Times New Roman"/>
              </a:rPr>
              <a:t>recognized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2400"/>
              </a:spcBef>
              <a:buFont typeface="Wingdings"/>
              <a:buChar char=""/>
              <a:tabLst>
                <a:tab pos="355600" algn="l"/>
              </a:tabLst>
            </a:pP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Determine</a:t>
            </a:r>
            <a:r>
              <a:rPr sz="2800" spc="409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information</a:t>
            </a:r>
            <a:r>
              <a:rPr sz="2800" spc="42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already</a:t>
            </a:r>
            <a:r>
              <a:rPr sz="2800" spc="409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available</a:t>
            </a:r>
            <a:r>
              <a:rPr sz="2800" spc="40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and</a:t>
            </a:r>
            <a:r>
              <a:rPr sz="2800" spc="409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003366"/>
                </a:solidFill>
                <a:latin typeface="Times New Roman"/>
                <a:cs typeface="Times New Roman"/>
              </a:rPr>
              <a:t>what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further</a:t>
            </a:r>
            <a:r>
              <a:rPr sz="2800" spc="32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information</a:t>
            </a:r>
            <a:r>
              <a:rPr sz="2800" spc="34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is</a:t>
            </a:r>
            <a:r>
              <a:rPr sz="2800" spc="32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required,</a:t>
            </a:r>
            <a:r>
              <a:rPr sz="2800" spc="3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as</a:t>
            </a:r>
            <a:r>
              <a:rPr sz="2800" spc="34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well</a:t>
            </a:r>
            <a:r>
              <a:rPr sz="2800" spc="3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as</a:t>
            </a:r>
            <a:r>
              <a:rPr sz="2800" spc="32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the</a:t>
            </a:r>
            <a:r>
              <a:rPr sz="2800" spc="32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003366"/>
                </a:solidFill>
                <a:latin typeface="Times New Roman"/>
                <a:cs typeface="Times New Roman"/>
              </a:rPr>
              <a:t>best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approach</a:t>
            </a:r>
            <a:r>
              <a:rPr sz="2800" spc="-5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for</a:t>
            </a:r>
            <a:r>
              <a:rPr sz="2800" spc="-2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obtaining</a:t>
            </a:r>
            <a:r>
              <a:rPr sz="2800" spc="-6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003366"/>
                </a:solidFill>
                <a:latin typeface="Times New Roman"/>
                <a:cs typeface="Times New Roman"/>
              </a:rPr>
              <a:t>it</a:t>
            </a:r>
            <a:endParaRPr sz="2800">
              <a:latin typeface="Times New Roman"/>
              <a:cs typeface="Times New Roman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2115"/>
              </a:spcBef>
              <a:buFont typeface="Wingdings"/>
              <a:buChar char=""/>
              <a:tabLst>
                <a:tab pos="355600" algn="l"/>
              </a:tabLst>
            </a:pP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Obtain</a:t>
            </a:r>
            <a:r>
              <a:rPr sz="2800" spc="50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and</a:t>
            </a:r>
            <a:r>
              <a:rPr sz="2800" spc="5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assess</a:t>
            </a:r>
            <a:r>
              <a:rPr sz="2800" spc="49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information</a:t>
            </a:r>
            <a:r>
              <a:rPr sz="2800" spc="52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objectively</a:t>
            </a:r>
            <a:r>
              <a:rPr sz="2800" spc="52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to</a:t>
            </a:r>
            <a:r>
              <a:rPr sz="2800" spc="5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003366"/>
                </a:solidFill>
                <a:latin typeface="Times New Roman"/>
                <a:cs typeface="Times New Roman"/>
              </a:rPr>
              <a:t>help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inform</a:t>
            </a:r>
            <a:r>
              <a:rPr sz="2800" spc="-3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the</a:t>
            </a:r>
            <a:r>
              <a:rPr sz="2800" spc="-5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3366"/>
                </a:solidFill>
                <a:latin typeface="Times New Roman"/>
                <a:cs typeface="Times New Roman"/>
              </a:rPr>
              <a:t>decision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03885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solidFill>
                  <a:srgbClr val="003366"/>
                </a:solidFill>
                <a:latin typeface="Times New Roman"/>
                <a:cs typeface="Times New Roman"/>
              </a:rPr>
              <a:t>‘Six’</a:t>
            </a:r>
            <a:r>
              <a:rPr sz="4400" b="0" spc="-2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003366"/>
                </a:solidFill>
                <a:latin typeface="Times New Roman"/>
                <a:cs typeface="Times New Roman"/>
              </a:rPr>
              <a:t>Phases</a:t>
            </a:r>
            <a:r>
              <a:rPr sz="4400" b="0" spc="-3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003366"/>
                </a:solidFill>
                <a:latin typeface="Times New Roman"/>
                <a:cs typeface="Times New Roman"/>
              </a:rPr>
              <a:t>of</a:t>
            </a:r>
            <a:r>
              <a:rPr sz="4400" b="0" spc="-2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4400" b="0" spc="-10" dirty="0">
                <a:solidFill>
                  <a:srgbClr val="003366"/>
                </a:solidFill>
                <a:latin typeface="Times New Roman"/>
                <a:cs typeface="Times New Roman"/>
              </a:rPr>
              <a:t>Research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24221" y="3470528"/>
            <a:ext cx="3865245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196340" algn="l"/>
                <a:tab pos="2583815" algn="l"/>
                <a:tab pos="3301365" algn="l"/>
              </a:tabLst>
            </a:pPr>
            <a:r>
              <a:rPr sz="2600" spc="-10" dirty="0">
                <a:solidFill>
                  <a:srgbClr val="003366"/>
                </a:solidFill>
                <a:latin typeface="Times New Roman"/>
                <a:cs typeface="Times New Roman"/>
              </a:rPr>
              <a:t>design,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600" spc="-10" dirty="0">
                <a:solidFill>
                  <a:srgbClr val="003366"/>
                </a:solidFill>
                <a:latin typeface="Times New Roman"/>
                <a:cs typeface="Times New Roman"/>
              </a:rPr>
              <a:t>subjects,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600" spc="-25" dirty="0">
                <a:solidFill>
                  <a:srgbClr val="003366"/>
                </a:solidFill>
                <a:latin typeface="Times New Roman"/>
                <a:cs typeface="Times New Roman"/>
              </a:rPr>
              <a:t>and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600" spc="-20" dirty="0">
                <a:solidFill>
                  <a:srgbClr val="003366"/>
                </a:solidFill>
                <a:latin typeface="Times New Roman"/>
                <a:cs typeface="Times New Roman"/>
              </a:rPr>
              <a:t>data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8593" y="2196211"/>
            <a:ext cx="7269480" cy="39649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21665" indent="-608965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621665" algn="l"/>
              </a:tabLst>
            </a:pP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Problem</a:t>
            </a:r>
            <a:r>
              <a:rPr sz="2600" spc="-10" dirty="0">
                <a:solidFill>
                  <a:srgbClr val="003366"/>
                </a:solidFill>
                <a:latin typeface="Times New Roman"/>
                <a:cs typeface="Times New Roman"/>
              </a:rPr>
              <a:t> definition</a:t>
            </a:r>
            <a:endParaRPr sz="26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1895"/>
              </a:spcBef>
              <a:buAutoNum type="arabicPeriod"/>
              <a:tabLst>
                <a:tab pos="621665" algn="l"/>
              </a:tabLst>
            </a:pP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Literature</a:t>
            </a:r>
            <a:r>
              <a:rPr sz="2600" spc="-4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3366"/>
                </a:solidFill>
                <a:latin typeface="Times New Roman"/>
                <a:cs typeface="Times New Roman"/>
              </a:rPr>
              <a:t>review</a:t>
            </a:r>
            <a:endParaRPr sz="2600">
              <a:latin typeface="Times New Roman"/>
              <a:cs typeface="Times New Roman"/>
            </a:endParaRPr>
          </a:p>
          <a:p>
            <a:pPr marL="622300" marR="3554729" indent="-610235">
              <a:lnSpc>
                <a:spcPts val="2810"/>
              </a:lnSpc>
              <a:spcBef>
                <a:spcPts val="2250"/>
              </a:spcBef>
              <a:buAutoNum type="arabicPeriod"/>
              <a:tabLst>
                <a:tab pos="622300" algn="l"/>
                <a:tab pos="2092960" algn="l"/>
                <a:tab pos="2609215" algn="l"/>
              </a:tabLst>
            </a:pPr>
            <a:r>
              <a:rPr sz="2600" spc="-10" dirty="0">
                <a:solidFill>
                  <a:srgbClr val="003366"/>
                </a:solidFill>
                <a:latin typeface="Times New Roman"/>
                <a:cs typeface="Times New Roman"/>
              </a:rPr>
              <a:t>Selection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600" spc="-25" dirty="0">
                <a:solidFill>
                  <a:srgbClr val="003366"/>
                </a:solidFill>
                <a:latin typeface="Times New Roman"/>
                <a:cs typeface="Times New Roman"/>
              </a:rPr>
              <a:t>of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600" spc="-10" dirty="0">
                <a:solidFill>
                  <a:srgbClr val="003366"/>
                </a:solidFill>
                <a:latin typeface="Times New Roman"/>
                <a:cs typeface="Times New Roman"/>
              </a:rPr>
              <a:t>research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collection</a:t>
            </a:r>
            <a:r>
              <a:rPr sz="2600" spc="-6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3366"/>
                </a:solidFill>
                <a:latin typeface="Times New Roman"/>
                <a:cs typeface="Times New Roman"/>
              </a:rPr>
              <a:t>techniques</a:t>
            </a:r>
            <a:endParaRPr sz="26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1855"/>
              </a:spcBef>
              <a:buAutoNum type="arabicPeriod"/>
              <a:tabLst>
                <a:tab pos="621665" algn="l"/>
              </a:tabLst>
            </a:pP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Data</a:t>
            </a:r>
            <a:r>
              <a:rPr sz="2600" spc="-2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3366"/>
                </a:solidFill>
                <a:latin typeface="Times New Roman"/>
                <a:cs typeface="Times New Roman"/>
              </a:rPr>
              <a:t>gathering</a:t>
            </a:r>
            <a:endParaRPr sz="26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1895"/>
              </a:spcBef>
              <a:buAutoNum type="arabicPeriod"/>
              <a:tabLst>
                <a:tab pos="621665" algn="l"/>
              </a:tabLst>
            </a:pP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Data</a:t>
            </a:r>
            <a:r>
              <a:rPr sz="2600" spc="-3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processing</a:t>
            </a:r>
            <a:r>
              <a:rPr sz="2600" spc="-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and</a:t>
            </a:r>
            <a:r>
              <a:rPr sz="2600" spc="-2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3366"/>
                </a:solidFill>
                <a:latin typeface="Times New Roman"/>
                <a:cs typeface="Times New Roman"/>
              </a:rPr>
              <a:t>analysis</a:t>
            </a:r>
            <a:endParaRPr sz="2600">
              <a:latin typeface="Times New Roman"/>
              <a:cs typeface="Times New Roman"/>
            </a:endParaRPr>
          </a:p>
          <a:p>
            <a:pPr marL="621665" indent="-608965">
              <a:lnSpc>
                <a:spcPct val="100000"/>
              </a:lnSpc>
              <a:spcBef>
                <a:spcPts val="1895"/>
              </a:spcBef>
              <a:buAutoNum type="arabicPeriod"/>
              <a:tabLst>
                <a:tab pos="621665" algn="l"/>
              </a:tabLst>
            </a:pP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Implications,</a:t>
            </a:r>
            <a:r>
              <a:rPr sz="2600" spc="-1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Conclusions,</a:t>
            </a:r>
            <a:r>
              <a:rPr sz="2600" spc="-4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and</a:t>
            </a:r>
            <a:r>
              <a:rPr sz="2600" spc="-2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3366"/>
                </a:solidFill>
                <a:latin typeface="Times New Roman"/>
                <a:cs typeface="Times New Roman"/>
              </a:rPr>
              <a:t>Recommendations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2301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solidFill>
                  <a:srgbClr val="003366"/>
                </a:solidFill>
                <a:latin typeface="Times New Roman"/>
                <a:cs typeface="Times New Roman"/>
              </a:rPr>
              <a:t>Problem</a:t>
            </a:r>
            <a:r>
              <a:rPr sz="4400" b="0" spc="-3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4400" b="0" spc="-10" dirty="0">
                <a:solidFill>
                  <a:srgbClr val="003366"/>
                </a:solidFill>
                <a:latin typeface="Times New Roman"/>
                <a:cs typeface="Times New Roman"/>
              </a:rPr>
              <a:t>Definition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8593" y="1948005"/>
            <a:ext cx="7802245" cy="2422525"/>
          </a:xfrm>
          <a:prstGeom prst="rect">
            <a:avLst/>
          </a:prstGeom>
        </p:spPr>
        <p:txBody>
          <a:bodyPr vert="horz" wrap="square" lIns="0" tIns="25717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2025"/>
              </a:spcBef>
              <a:buFont typeface="Wingdings"/>
              <a:buChar char=""/>
              <a:tabLst>
                <a:tab pos="354965" algn="l"/>
              </a:tabLst>
            </a:pP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Describe</a:t>
            </a:r>
            <a:r>
              <a:rPr sz="2800" spc="-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broader</a:t>
            </a:r>
            <a:r>
              <a:rPr sz="2800" spc="-1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context</a:t>
            </a:r>
            <a:r>
              <a:rPr sz="2800" spc="-2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3366"/>
                </a:solidFill>
                <a:latin typeface="Times New Roman"/>
                <a:cs typeface="Times New Roman"/>
              </a:rPr>
              <a:t>(background)</a:t>
            </a:r>
            <a:endParaRPr sz="28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1920"/>
              </a:spcBef>
              <a:buFont typeface="Wingdings"/>
              <a:buChar char=""/>
              <a:tabLst>
                <a:tab pos="354965" algn="l"/>
              </a:tabLst>
            </a:pP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State</a:t>
            </a:r>
            <a:r>
              <a:rPr sz="2800" spc="-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the</a:t>
            </a:r>
            <a:r>
              <a:rPr sz="2800" spc="-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objectives</a:t>
            </a:r>
            <a:r>
              <a:rPr sz="2800" spc="-3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or</a:t>
            </a:r>
            <a:r>
              <a:rPr sz="2800" spc="-10" dirty="0">
                <a:solidFill>
                  <a:srgbClr val="003366"/>
                </a:solidFill>
                <a:latin typeface="Times New Roman"/>
                <a:cs typeface="Times New Roman"/>
              </a:rPr>
              <a:t> purposes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3020"/>
              </a:lnSpc>
              <a:spcBef>
                <a:spcPts val="2305"/>
              </a:spcBef>
              <a:buFont typeface="Wingdings"/>
              <a:buChar char=""/>
              <a:tabLst>
                <a:tab pos="355600" algn="l"/>
                <a:tab pos="1618615" algn="l"/>
                <a:tab pos="2018030" algn="l"/>
                <a:tab pos="2784475" algn="l"/>
                <a:tab pos="3525520" algn="l"/>
                <a:tab pos="3851910" algn="l"/>
                <a:tab pos="4361180" algn="l"/>
                <a:tab pos="4561840" algn="l"/>
                <a:tab pos="5560060" algn="l"/>
                <a:tab pos="5645785" algn="l"/>
                <a:tab pos="6219190" algn="l"/>
                <a:tab pos="6929120" algn="l"/>
                <a:tab pos="7489825" algn="l"/>
              </a:tabLst>
            </a:pPr>
            <a:r>
              <a:rPr sz="2800" spc="-10" dirty="0">
                <a:solidFill>
                  <a:srgbClr val="003366"/>
                </a:solidFill>
                <a:latin typeface="Times New Roman"/>
                <a:cs typeface="Times New Roman"/>
              </a:rPr>
              <a:t>Inform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003366"/>
                </a:solidFill>
                <a:latin typeface="Times New Roman"/>
                <a:cs typeface="Times New Roman"/>
              </a:rPr>
              <a:t>reader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003366"/>
                </a:solidFill>
                <a:latin typeface="Times New Roman"/>
                <a:cs typeface="Times New Roman"/>
              </a:rPr>
              <a:t>about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800" spc="-25" dirty="0">
                <a:solidFill>
                  <a:srgbClr val="003366"/>
                </a:solidFill>
                <a:latin typeface="Times New Roman"/>
                <a:cs typeface="Times New Roman"/>
              </a:rPr>
              <a:t>the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		</a:t>
            </a:r>
            <a:r>
              <a:rPr sz="2800" spc="-10" dirty="0">
                <a:solidFill>
                  <a:srgbClr val="003366"/>
                </a:solidFill>
                <a:latin typeface="Times New Roman"/>
                <a:cs typeface="Times New Roman"/>
              </a:rPr>
              <a:t>scope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		</a:t>
            </a:r>
            <a:r>
              <a:rPr sz="2800" spc="-25" dirty="0">
                <a:solidFill>
                  <a:srgbClr val="003366"/>
                </a:solidFill>
                <a:latin typeface="Times New Roman"/>
                <a:cs typeface="Times New Roman"/>
              </a:rPr>
              <a:t>of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800" spc="-25" dirty="0">
                <a:solidFill>
                  <a:srgbClr val="003366"/>
                </a:solidFill>
                <a:latin typeface="Times New Roman"/>
                <a:cs typeface="Times New Roman"/>
              </a:rPr>
              <a:t>the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003366"/>
                </a:solidFill>
                <a:latin typeface="Times New Roman"/>
                <a:cs typeface="Times New Roman"/>
              </a:rPr>
              <a:t>study, including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003366"/>
                </a:solidFill>
                <a:latin typeface="Times New Roman"/>
                <a:cs typeface="Times New Roman"/>
              </a:rPr>
              <a:t>defining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800" spc="-25" dirty="0">
                <a:solidFill>
                  <a:srgbClr val="003366"/>
                </a:solidFill>
                <a:latin typeface="Times New Roman"/>
                <a:cs typeface="Times New Roman"/>
              </a:rPr>
              <a:t>any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003366"/>
                </a:solidFill>
                <a:latin typeface="Times New Roman"/>
                <a:cs typeface="Times New Roman"/>
              </a:rPr>
              <a:t>terms,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003366"/>
                </a:solidFill>
                <a:latin typeface="Times New Roman"/>
                <a:cs typeface="Times New Roman"/>
              </a:rPr>
              <a:t>limitations,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800" spc="-25" dirty="0">
                <a:solidFill>
                  <a:srgbClr val="003366"/>
                </a:solidFill>
                <a:latin typeface="Times New Roman"/>
                <a:cs typeface="Times New Roman"/>
              </a:rPr>
              <a:t>or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1493" y="4303014"/>
            <a:ext cx="160528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003366"/>
                </a:solidFill>
                <a:latin typeface="Times New Roman"/>
                <a:cs typeface="Times New Roman"/>
              </a:rPr>
              <a:t>restrictions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8593" y="4560320"/>
            <a:ext cx="4201795" cy="1267460"/>
          </a:xfrm>
          <a:prstGeom prst="rect">
            <a:avLst/>
          </a:prstGeom>
        </p:spPr>
        <p:txBody>
          <a:bodyPr vert="horz" wrap="square" lIns="0" tIns="219710" rIns="0" bIns="0" rtlCol="0">
            <a:spAutoFit/>
          </a:bodyPr>
          <a:lstStyle/>
          <a:p>
            <a:pPr marL="756285" indent="-286385">
              <a:lnSpc>
                <a:spcPct val="100000"/>
              </a:lnSpc>
              <a:spcBef>
                <a:spcPts val="1730"/>
              </a:spcBef>
              <a:buSzPct val="54166"/>
              <a:buFont typeface="Wingdings"/>
              <a:buChar char=""/>
              <a:tabLst>
                <a:tab pos="756285" algn="l"/>
              </a:tabLst>
            </a:pP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Reduces</a:t>
            </a:r>
            <a:r>
              <a:rPr sz="2400" spc="-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potential</a:t>
            </a:r>
            <a:r>
              <a:rPr sz="2400" spc="-3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Times New Roman"/>
                <a:cs typeface="Times New Roman"/>
              </a:rPr>
              <a:t>criticisms</a:t>
            </a:r>
            <a:endParaRPr sz="24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1905"/>
              </a:spcBef>
              <a:buFont typeface="Wingdings"/>
              <a:buChar char=""/>
              <a:tabLst>
                <a:tab pos="354965" algn="l"/>
              </a:tabLst>
            </a:pP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State</a:t>
            </a:r>
            <a:r>
              <a:rPr sz="2800" spc="-3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the</a:t>
            </a:r>
            <a:r>
              <a:rPr sz="2800" spc="-2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hypothesis</a:t>
            </a:r>
            <a:r>
              <a:rPr sz="2800" spc="-4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003366"/>
                </a:solidFill>
                <a:latin typeface="Times New Roman"/>
                <a:cs typeface="Times New Roman"/>
              </a:rPr>
              <a:t>(es)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64615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solidFill>
                  <a:srgbClr val="003366"/>
                </a:solidFill>
                <a:latin typeface="Times New Roman"/>
                <a:cs typeface="Times New Roman"/>
              </a:rPr>
              <a:t>Literature</a:t>
            </a:r>
            <a:r>
              <a:rPr sz="4400" b="0" spc="-4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4400" b="0" spc="-10" dirty="0">
                <a:solidFill>
                  <a:srgbClr val="003366"/>
                </a:solidFill>
                <a:latin typeface="Times New Roman"/>
                <a:cs typeface="Times New Roman"/>
              </a:rPr>
              <a:t>Review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2140" y="2235530"/>
            <a:ext cx="8074025" cy="35274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Font typeface="Wingdings"/>
              <a:buChar char=""/>
              <a:tabLst>
                <a:tab pos="355600" algn="l"/>
              </a:tabLst>
            </a:pP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Gives</a:t>
            </a:r>
            <a:r>
              <a:rPr sz="2600" spc="-2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theoretical rationale</a:t>
            </a:r>
            <a:r>
              <a:rPr sz="2600" spc="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of</a:t>
            </a:r>
            <a:r>
              <a:rPr sz="2600" spc="-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problem</a:t>
            </a:r>
            <a:r>
              <a:rPr sz="2600" spc="-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being</a:t>
            </a:r>
            <a:r>
              <a:rPr sz="2600" spc="-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studied,</a:t>
            </a:r>
            <a:r>
              <a:rPr sz="2600" spc="1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spc="-20" dirty="0">
                <a:solidFill>
                  <a:srgbClr val="003366"/>
                </a:solidFill>
                <a:latin typeface="Times New Roman"/>
                <a:cs typeface="Times New Roman"/>
              </a:rPr>
              <a:t>what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research</a:t>
            </a:r>
            <a:r>
              <a:rPr sz="2600" spc="-2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has</a:t>
            </a:r>
            <a:r>
              <a:rPr sz="2600" spc="-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been</a:t>
            </a:r>
            <a:r>
              <a:rPr sz="2600" spc="-2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done</a:t>
            </a:r>
            <a:r>
              <a:rPr sz="2600" spc="-3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and</a:t>
            </a:r>
            <a:r>
              <a:rPr sz="2600" spc="-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how</a:t>
            </a:r>
            <a:r>
              <a:rPr sz="2600" spc="-3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it relates</a:t>
            </a:r>
            <a:r>
              <a:rPr sz="2600" spc="-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to</a:t>
            </a:r>
            <a:r>
              <a:rPr sz="2600" spc="-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003366"/>
                </a:solidFill>
                <a:latin typeface="Times New Roman"/>
                <a:cs typeface="Times New Roman"/>
              </a:rPr>
              <a:t>the</a:t>
            </a:r>
            <a:r>
              <a:rPr sz="2600" spc="-2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600" spc="-10" dirty="0">
                <a:solidFill>
                  <a:srgbClr val="003366"/>
                </a:solidFill>
                <a:latin typeface="Times New Roman"/>
                <a:cs typeface="Times New Roman"/>
              </a:rPr>
              <a:t>problem</a:t>
            </a:r>
            <a:endParaRPr sz="2600">
              <a:latin typeface="Times New Roman"/>
              <a:cs typeface="Times New Roman"/>
            </a:endParaRPr>
          </a:p>
          <a:p>
            <a:pPr marL="756285" marR="5715" lvl="1" indent="-287020">
              <a:lnSpc>
                <a:spcPct val="100000"/>
              </a:lnSpc>
              <a:spcBef>
                <a:spcPts val="2315"/>
              </a:spcBef>
              <a:buSzPct val="54166"/>
              <a:buFont typeface="Wingdings"/>
              <a:buChar char=""/>
              <a:tabLst>
                <a:tab pos="756285" algn="l"/>
              </a:tabLst>
            </a:pP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Helpful</a:t>
            </a:r>
            <a:r>
              <a:rPr sz="2400" spc="30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to</a:t>
            </a:r>
            <a:r>
              <a:rPr sz="2400" spc="30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divide</a:t>
            </a:r>
            <a:r>
              <a:rPr sz="2400" spc="3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the</a:t>
            </a:r>
            <a:r>
              <a:rPr sz="2400" spc="30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literature</a:t>
            </a:r>
            <a:r>
              <a:rPr sz="2400" spc="31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into</a:t>
            </a:r>
            <a:r>
              <a:rPr sz="2400" spc="29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3366"/>
                </a:solidFill>
                <a:latin typeface="Times New Roman"/>
                <a:cs typeface="Times New Roman"/>
              </a:rPr>
              <a:t>sub-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topics</a:t>
            </a:r>
            <a:r>
              <a:rPr sz="2400" spc="32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for</a:t>
            </a:r>
            <a:r>
              <a:rPr sz="2400" spc="29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ease</a:t>
            </a:r>
            <a:r>
              <a:rPr sz="2400" spc="31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003366"/>
                </a:solidFill>
                <a:latin typeface="Times New Roman"/>
                <a:cs typeface="Times New Roman"/>
              </a:rPr>
              <a:t>of </a:t>
            </a:r>
            <a:r>
              <a:rPr sz="2400" spc="-10" dirty="0">
                <a:solidFill>
                  <a:srgbClr val="003366"/>
                </a:solidFill>
                <a:latin typeface="Times New Roman"/>
                <a:cs typeface="Times New Roman"/>
              </a:rPr>
              <a:t>reading</a:t>
            </a:r>
            <a:endParaRPr sz="2400"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spcBef>
                <a:spcPts val="2305"/>
              </a:spcBef>
              <a:buSzPct val="54166"/>
              <a:buFont typeface="Wingdings"/>
              <a:buChar char=""/>
              <a:tabLst>
                <a:tab pos="756285" algn="l"/>
              </a:tabLst>
            </a:pP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Quality</a:t>
            </a:r>
            <a:r>
              <a:rPr sz="2400" spc="-3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of literature</a:t>
            </a:r>
            <a:r>
              <a:rPr sz="2400" spc="-4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should be</a:t>
            </a:r>
            <a:r>
              <a:rPr sz="2400" spc="-10" dirty="0">
                <a:solidFill>
                  <a:srgbClr val="003366"/>
                </a:solidFill>
                <a:latin typeface="Times New Roman"/>
                <a:cs typeface="Times New Roman"/>
              </a:rPr>
              <a:t> assessed</a:t>
            </a:r>
            <a:endParaRPr sz="2400">
              <a:latin typeface="Times New Roman"/>
              <a:cs typeface="Times New Roman"/>
            </a:endParaRPr>
          </a:p>
          <a:p>
            <a:pPr marL="756285" marR="6985" lvl="1" indent="-287020">
              <a:lnSpc>
                <a:spcPct val="100000"/>
              </a:lnSpc>
              <a:spcBef>
                <a:spcPts val="2305"/>
              </a:spcBef>
              <a:buSzPct val="54166"/>
              <a:buFont typeface="Wingdings"/>
              <a:buChar char=""/>
              <a:tabLst>
                <a:tab pos="756285" algn="l"/>
                <a:tab pos="1280795" algn="l"/>
                <a:tab pos="1974214" algn="l"/>
                <a:tab pos="2395855" algn="l"/>
                <a:tab pos="3478529" algn="l"/>
                <a:tab pos="4188460" algn="l"/>
                <a:tab pos="5522595" algn="l"/>
                <a:tab pos="7265034" algn="l"/>
                <a:tab pos="7686675" algn="l"/>
              </a:tabLst>
            </a:pPr>
            <a:r>
              <a:rPr sz="2400" spc="-25" dirty="0">
                <a:solidFill>
                  <a:srgbClr val="003366"/>
                </a:solidFill>
                <a:latin typeface="Times New Roman"/>
                <a:cs typeface="Times New Roman"/>
              </a:rPr>
              <a:t>Be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003366"/>
                </a:solidFill>
                <a:latin typeface="Times New Roman"/>
                <a:cs typeface="Times New Roman"/>
              </a:rPr>
              <a:t>sure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003366"/>
                </a:solidFill>
                <a:latin typeface="Times New Roman"/>
                <a:cs typeface="Times New Roman"/>
              </a:rPr>
              <a:t>to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3366"/>
                </a:solidFill>
                <a:latin typeface="Times New Roman"/>
                <a:cs typeface="Times New Roman"/>
              </a:rPr>
              <a:t>include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400" spc="-20" dirty="0">
                <a:solidFill>
                  <a:srgbClr val="003366"/>
                </a:solidFill>
                <a:latin typeface="Times New Roman"/>
                <a:cs typeface="Times New Roman"/>
              </a:rPr>
              <a:t>well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3366"/>
                </a:solidFill>
                <a:latin typeface="Times New Roman"/>
                <a:cs typeface="Times New Roman"/>
              </a:rPr>
              <a:t>respected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400" spc="-10" dirty="0">
                <a:solidFill>
                  <a:srgbClr val="003366"/>
                </a:solidFill>
                <a:latin typeface="Times New Roman"/>
                <a:cs typeface="Times New Roman"/>
              </a:rPr>
              <a:t>‘individuals’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003366"/>
                </a:solidFill>
                <a:latin typeface="Times New Roman"/>
                <a:cs typeface="Times New Roman"/>
              </a:rPr>
              <a:t>in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400" spc="-25" dirty="0">
                <a:solidFill>
                  <a:srgbClr val="003366"/>
                </a:solidFill>
                <a:latin typeface="Times New Roman"/>
                <a:cs typeface="Times New Roman"/>
              </a:rPr>
              <a:t>the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research</a:t>
            </a:r>
            <a:r>
              <a:rPr sz="2400" spc="-2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area</a:t>
            </a:r>
            <a:r>
              <a:rPr sz="2400" spc="-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(if</a:t>
            </a:r>
            <a:r>
              <a:rPr sz="2400" spc="-2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3366"/>
                </a:solidFill>
                <a:latin typeface="Times New Roman"/>
                <a:cs typeface="Times New Roman"/>
              </a:rPr>
              <a:t>they</a:t>
            </a:r>
            <a:r>
              <a:rPr sz="2400" spc="-10" dirty="0">
                <a:solidFill>
                  <a:srgbClr val="003366"/>
                </a:solidFill>
                <a:latin typeface="Times New Roman"/>
                <a:cs typeface="Times New Roman"/>
              </a:rPr>
              <a:t> exist)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solidFill>
                  <a:srgbClr val="003366"/>
                </a:solidFill>
                <a:latin typeface="Times New Roman"/>
                <a:cs typeface="Times New Roman"/>
              </a:rPr>
              <a:t>Selection</a:t>
            </a:r>
            <a:r>
              <a:rPr sz="4400" b="0" spc="-3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4400" b="0" dirty="0">
                <a:solidFill>
                  <a:srgbClr val="003366"/>
                </a:solidFill>
                <a:latin typeface="Times New Roman"/>
                <a:cs typeface="Times New Roman"/>
              </a:rPr>
              <a:t>of Research</a:t>
            </a:r>
            <a:r>
              <a:rPr sz="4400" b="0" spc="-3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4400" b="0" spc="-10" dirty="0">
                <a:solidFill>
                  <a:srgbClr val="003366"/>
                </a:solidFill>
                <a:latin typeface="Times New Roman"/>
                <a:cs typeface="Times New Roman"/>
              </a:rPr>
              <a:t>Design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8593" y="2192858"/>
            <a:ext cx="7801609" cy="361632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355600" marR="5080" indent="-342900">
              <a:lnSpc>
                <a:spcPts val="3030"/>
              </a:lnSpc>
              <a:spcBef>
                <a:spcPts val="475"/>
              </a:spcBef>
              <a:buFont typeface="Wingdings"/>
              <a:buChar char=""/>
              <a:tabLst>
                <a:tab pos="355600" algn="l"/>
                <a:tab pos="1089660" algn="l"/>
                <a:tab pos="2456815" algn="l"/>
                <a:tab pos="3568065" algn="l"/>
                <a:tab pos="5011420" algn="l"/>
                <a:tab pos="5628640" algn="l"/>
                <a:tab pos="6520815" algn="l"/>
                <a:tab pos="7237095" algn="l"/>
              </a:tabLst>
            </a:pPr>
            <a:r>
              <a:rPr sz="2800" spc="-25" dirty="0">
                <a:solidFill>
                  <a:srgbClr val="003366"/>
                </a:solidFill>
                <a:latin typeface="Times New Roman"/>
                <a:cs typeface="Times New Roman"/>
              </a:rPr>
              <a:t>The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003366"/>
                </a:solidFill>
                <a:latin typeface="Times New Roman"/>
                <a:cs typeface="Times New Roman"/>
              </a:rPr>
              <a:t>research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003366"/>
                </a:solidFill>
                <a:latin typeface="Times New Roman"/>
                <a:cs typeface="Times New Roman"/>
              </a:rPr>
              <a:t>design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003366"/>
                </a:solidFill>
                <a:latin typeface="Times New Roman"/>
                <a:cs typeface="Times New Roman"/>
              </a:rPr>
              <a:t>indicates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800" spc="-25" dirty="0">
                <a:solidFill>
                  <a:srgbClr val="003366"/>
                </a:solidFill>
                <a:latin typeface="Times New Roman"/>
                <a:cs typeface="Times New Roman"/>
              </a:rPr>
              <a:t>the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003366"/>
                </a:solidFill>
                <a:latin typeface="Times New Roman"/>
                <a:cs typeface="Times New Roman"/>
              </a:rPr>
              <a:t>steps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800" spc="-20" dirty="0">
                <a:solidFill>
                  <a:srgbClr val="003366"/>
                </a:solidFill>
                <a:latin typeface="Times New Roman"/>
                <a:cs typeface="Times New Roman"/>
              </a:rPr>
              <a:t>that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800" spc="-20" dirty="0">
                <a:solidFill>
                  <a:srgbClr val="003366"/>
                </a:solidFill>
                <a:latin typeface="Times New Roman"/>
                <a:cs typeface="Times New Roman"/>
              </a:rPr>
              <a:t>will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need</a:t>
            </a:r>
            <a:r>
              <a:rPr sz="2800" spc="-1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to</a:t>
            </a:r>
            <a:r>
              <a:rPr sz="2800" spc="-1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be take</a:t>
            </a:r>
            <a:r>
              <a:rPr sz="2800" spc="-2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and</a:t>
            </a:r>
            <a:r>
              <a:rPr sz="2800" spc="-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the</a:t>
            </a:r>
            <a:r>
              <a:rPr sz="2800" spc="-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sequence</a:t>
            </a:r>
            <a:r>
              <a:rPr sz="2800" spc="-3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they will</a:t>
            </a:r>
            <a:r>
              <a:rPr sz="2800" spc="-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3366"/>
                </a:solidFill>
                <a:latin typeface="Times New Roman"/>
                <a:cs typeface="Times New Roman"/>
              </a:rPr>
              <a:t>occur</a:t>
            </a:r>
            <a:endParaRPr sz="2800">
              <a:latin typeface="Times New Roman"/>
              <a:cs typeface="Times New Roman"/>
            </a:endParaRPr>
          </a:p>
          <a:p>
            <a:pPr marL="355600" marR="7620" indent="-342900">
              <a:lnSpc>
                <a:spcPts val="3020"/>
              </a:lnSpc>
              <a:spcBef>
                <a:spcPts val="2250"/>
              </a:spcBef>
              <a:buFont typeface="Wingdings"/>
              <a:buChar char=""/>
              <a:tabLst>
                <a:tab pos="355600" algn="l"/>
                <a:tab pos="1325880" algn="l"/>
                <a:tab pos="2517775" algn="l"/>
                <a:tab pos="3272154" algn="l"/>
                <a:tab pos="4089400" algn="l"/>
                <a:tab pos="4708525" algn="l"/>
                <a:tab pos="5483860" algn="l"/>
                <a:tab pos="6202045" algn="l"/>
                <a:tab pos="7194550" algn="l"/>
              </a:tabLst>
            </a:pPr>
            <a:r>
              <a:rPr sz="2800" spc="-20" dirty="0">
                <a:solidFill>
                  <a:srgbClr val="003366"/>
                </a:solidFill>
                <a:latin typeface="Times New Roman"/>
                <a:cs typeface="Times New Roman"/>
              </a:rPr>
              <a:t>Each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003366"/>
                </a:solidFill>
                <a:latin typeface="Times New Roman"/>
                <a:cs typeface="Times New Roman"/>
              </a:rPr>
              <a:t>design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800" spc="-25" dirty="0">
                <a:solidFill>
                  <a:srgbClr val="003366"/>
                </a:solidFill>
                <a:latin typeface="Times New Roman"/>
                <a:cs typeface="Times New Roman"/>
              </a:rPr>
              <a:t>can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800" spc="-20" dirty="0">
                <a:solidFill>
                  <a:srgbClr val="003366"/>
                </a:solidFill>
                <a:latin typeface="Times New Roman"/>
                <a:cs typeface="Times New Roman"/>
              </a:rPr>
              <a:t>rely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800" spc="-25" dirty="0">
                <a:solidFill>
                  <a:srgbClr val="003366"/>
                </a:solidFill>
                <a:latin typeface="Times New Roman"/>
                <a:cs typeface="Times New Roman"/>
              </a:rPr>
              <a:t>on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800" spc="-25" dirty="0">
                <a:solidFill>
                  <a:srgbClr val="003366"/>
                </a:solidFill>
                <a:latin typeface="Times New Roman"/>
                <a:cs typeface="Times New Roman"/>
              </a:rPr>
              <a:t>one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800" spc="-25" dirty="0">
                <a:solidFill>
                  <a:srgbClr val="003366"/>
                </a:solidFill>
                <a:latin typeface="Times New Roman"/>
                <a:cs typeface="Times New Roman"/>
              </a:rPr>
              <a:t>ore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800" spc="-20" dirty="0">
                <a:solidFill>
                  <a:srgbClr val="003366"/>
                </a:solidFill>
                <a:latin typeface="Times New Roman"/>
                <a:cs typeface="Times New Roman"/>
              </a:rPr>
              <a:t>more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800" spc="-20" dirty="0">
                <a:solidFill>
                  <a:srgbClr val="003366"/>
                </a:solidFill>
                <a:latin typeface="Times New Roman"/>
                <a:cs typeface="Times New Roman"/>
              </a:rPr>
              <a:t>data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collection</a:t>
            </a:r>
            <a:r>
              <a:rPr sz="2800" spc="-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3366"/>
                </a:solidFill>
                <a:latin typeface="Times New Roman"/>
                <a:cs typeface="Times New Roman"/>
              </a:rPr>
              <a:t>technique</a:t>
            </a:r>
            <a:endParaRPr sz="28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1885"/>
              </a:spcBef>
              <a:buFont typeface="Wingdings"/>
              <a:buChar char=""/>
              <a:tabLst>
                <a:tab pos="354965" algn="l"/>
              </a:tabLst>
            </a:pP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Assess</a:t>
            </a:r>
            <a:r>
              <a:rPr sz="2800" spc="-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reliability</a:t>
            </a:r>
            <a:r>
              <a:rPr sz="2800" spc="-3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and</a:t>
            </a:r>
            <a:r>
              <a:rPr sz="2800" spc="-1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3366"/>
                </a:solidFill>
                <a:latin typeface="Times New Roman"/>
                <a:cs typeface="Times New Roman"/>
              </a:rPr>
              <a:t>validity</a:t>
            </a:r>
            <a:endParaRPr sz="2800">
              <a:latin typeface="Times New Roman"/>
              <a:cs typeface="Times New Roman"/>
            </a:endParaRPr>
          </a:p>
          <a:p>
            <a:pPr marL="355600" marR="7620" indent="-342900">
              <a:lnSpc>
                <a:spcPts val="3020"/>
              </a:lnSpc>
              <a:spcBef>
                <a:spcPts val="2305"/>
              </a:spcBef>
              <a:buFont typeface="Wingdings"/>
              <a:buChar char=""/>
              <a:tabLst>
                <a:tab pos="355600" algn="l"/>
                <a:tab pos="1566545" algn="l"/>
                <a:tab pos="3625850" algn="l"/>
                <a:tab pos="4050029" algn="l"/>
                <a:tab pos="5912485" algn="l"/>
              </a:tabLst>
            </a:pPr>
            <a:r>
              <a:rPr sz="2800" spc="-10" dirty="0">
                <a:solidFill>
                  <a:srgbClr val="003366"/>
                </a:solidFill>
                <a:latin typeface="Times New Roman"/>
                <a:cs typeface="Times New Roman"/>
              </a:rPr>
              <a:t>Critical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003366"/>
                </a:solidFill>
                <a:latin typeface="Times New Roman"/>
                <a:cs typeface="Times New Roman"/>
              </a:rPr>
              <a:t>consideration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800" spc="-25" dirty="0">
                <a:solidFill>
                  <a:srgbClr val="003366"/>
                </a:solidFill>
                <a:latin typeface="Times New Roman"/>
                <a:cs typeface="Times New Roman"/>
              </a:rPr>
              <a:t>in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003366"/>
                </a:solidFill>
                <a:latin typeface="Times New Roman"/>
                <a:cs typeface="Times New Roman"/>
              </a:rPr>
              <a:t>determining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	</a:t>
            </a:r>
            <a:r>
              <a:rPr sz="2800" spc="-10" dirty="0">
                <a:solidFill>
                  <a:srgbClr val="003366"/>
                </a:solidFill>
                <a:latin typeface="Times New Roman"/>
                <a:cs typeface="Times New Roman"/>
              </a:rPr>
              <a:t>methodology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is</a:t>
            </a:r>
            <a:r>
              <a:rPr sz="2800" spc="-2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the</a:t>
            </a:r>
            <a:r>
              <a:rPr sz="2800" spc="-2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selection</a:t>
            </a:r>
            <a:r>
              <a:rPr sz="2800" spc="-2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of</a:t>
            </a:r>
            <a:r>
              <a:rPr sz="2800" spc="-10" dirty="0">
                <a:solidFill>
                  <a:srgbClr val="003366"/>
                </a:solidFill>
                <a:latin typeface="Times New Roman"/>
                <a:cs typeface="Times New Roman"/>
              </a:rPr>
              <a:t> subjects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7386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solidFill>
                  <a:srgbClr val="003366"/>
                </a:solidFill>
                <a:latin typeface="Times New Roman"/>
                <a:cs typeface="Times New Roman"/>
              </a:rPr>
              <a:t>Data</a:t>
            </a:r>
            <a:r>
              <a:rPr sz="4400" b="0" spc="-2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4400" b="0" spc="-10" dirty="0">
                <a:solidFill>
                  <a:srgbClr val="003366"/>
                </a:solidFill>
                <a:latin typeface="Times New Roman"/>
                <a:cs typeface="Times New Roman"/>
              </a:rPr>
              <a:t>Gathering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8593" y="2235530"/>
            <a:ext cx="4639945" cy="2501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5"/>
              </a:spcBef>
              <a:buFont typeface="Wingdings"/>
              <a:buChar char=""/>
              <a:tabLst>
                <a:tab pos="354965" algn="l"/>
              </a:tabLst>
            </a:pP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Must</a:t>
            </a:r>
            <a:r>
              <a:rPr sz="2800" spc="-10" dirty="0">
                <a:solidFill>
                  <a:srgbClr val="003366"/>
                </a:solidFill>
                <a:latin typeface="Times New Roman"/>
                <a:cs typeface="Times New Roman"/>
              </a:rPr>
              <a:t> pretest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85"/>
              </a:spcBef>
              <a:buClr>
                <a:srgbClr val="003366"/>
              </a:buClr>
              <a:buFont typeface="Wingdings"/>
              <a:buChar char=""/>
            </a:pPr>
            <a:endParaRPr sz="28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5"/>
              </a:spcBef>
              <a:buFont typeface="Wingdings"/>
              <a:buChar char=""/>
              <a:tabLst>
                <a:tab pos="354965" algn="l"/>
              </a:tabLst>
            </a:pP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Design</a:t>
            </a:r>
            <a:r>
              <a:rPr sz="2800" spc="-4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the</a:t>
            </a:r>
            <a:r>
              <a:rPr sz="2800" spc="-6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sampling</a:t>
            </a:r>
            <a:r>
              <a:rPr sz="2800" spc="-4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3366"/>
                </a:solidFill>
                <a:latin typeface="Times New Roman"/>
                <a:cs typeface="Times New Roman"/>
              </a:rPr>
              <a:t>scheme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85"/>
              </a:spcBef>
              <a:buClr>
                <a:srgbClr val="003366"/>
              </a:buClr>
              <a:buFont typeface="Wingdings"/>
              <a:buChar char=""/>
            </a:pPr>
            <a:endParaRPr sz="28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buFont typeface="Wingdings"/>
              <a:buChar char=""/>
              <a:tabLst>
                <a:tab pos="354965" algn="l"/>
              </a:tabLst>
            </a:pP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Questionnaires</a:t>
            </a:r>
            <a:r>
              <a:rPr sz="2800" spc="-6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must</a:t>
            </a:r>
            <a:r>
              <a:rPr sz="2800" spc="-35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3366"/>
                </a:solidFill>
                <a:latin typeface="Times New Roman"/>
                <a:cs typeface="Times New Roman"/>
              </a:rPr>
              <a:t>be</a:t>
            </a:r>
            <a:r>
              <a:rPr sz="2800" spc="-50" dirty="0">
                <a:solidFill>
                  <a:srgbClr val="003366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03366"/>
                </a:solidFill>
                <a:latin typeface="Times New Roman"/>
                <a:cs typeface="Times New Roman"/>
              </a:rPr>
              <a:t>coded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636</Words>
  <Application>Microsoft Office PowerPoint</Application>
  <PresentationFormat>On-screen Show (4:3)</PresentationFormat>
  <Paragraphs>138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The Research Process</vt:lpstr>
      <vt:lpstr>Slide 2</vt:lpstr>
      <vt:lpstr>Purposes of Research</vt:lpstr>
      <vt:lpstr>Research ‘Musts’</vt:lpstr>
      <vt:lpstr>‘Six’ Phases of Research</vt:lpstr>
      <vt:lpstr>Problem Definition</vt:lpstr>
      <vt:lpstr>Literature Review</vt:lpstr>
      <vt:lpstr>Selection of Research Design</vt:lpstr>
      <vt:lpstr>Data Gathering</vt:lpstr>
      <vt:lpstr>Data processing and analysis</vt:lpstr>
      <vt:lpstr>Interpreting the Results</vt:lpstr>
      <vt:lpstr>Operational Definitions</vt:lpstr>
      <vt:lpstr>Language of Sampling</vt:lpstr>
      <vt:lpstr>Unit of Analysis</vt:lpstr>
      <vt:lpstr>Unit of Analysis Error</vt:lpstr>
      <vt:lpstr>Independent and Dependent Variables</vt:lpstr>
      <vt:lpstr>Research Design and Methodology</vt:lpstr>
      <vt:lpstr>A few designs</vt:lpstr>
      <vt:lpstr>Cross-Sectional Design</vt:lpstr>
      <vt:lpstr>Slide 20</vt:lpstr>
      <vt:lpstr>Longitudinal Designs</vt:lpstr>
      <vt:lpstr>Time Series Design</vt:lpstr>
      <vt:lpstr>Slide 23</vt:lpstr>
      <vt:lpstr>Panel Designs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Research Process</dc:title>
  <dc:creator>HCPG PRINCIPAL OFF</dc:creator>
  <cp:lastModifiedBy>acer</cp:lastModifiedBy>
  <cp:revision>2</cp:revision>
  <dcterms:created xsi:type="dcterms:W3CDTF">2024-01-18T15:44:52Z</dcterms:created>
  <dcterms:modified xsi:type="dcterms:W3CDTF">2024-02-29T05:11:34Z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2024-01-18T00:00:00Z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2024-01-18T00:00:00Z</vt:filetime>
  </property>
  <property fmtid="{D5CDD505-2E9C-101B-9397-08002B2CF9AE}" pid="5" name="Producer">
    <vt:lpwstr>3-Heights(TM) PDF Security Shell 4.8.25.2 (http://www.pdf-tools.com)</vt:lpwstr>
  </property>
</Properties>
</file>