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392" y="-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29-Feb-24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29-Feb-24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67207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61" y="673074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61" y="678256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1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61" y="652957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645261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61" y="660120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582015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761" y="577824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761" y="638327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761" y="618210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605332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0" y="634898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0" y="585368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593902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761" y="625373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621944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557174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761" y="563041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761" y="568223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761" y="543077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0" y="535381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761" y="550087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0" y="471982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761" y="467791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0" y="475335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761" y="528294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761" y="508177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761" y="515340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0" y="511911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0" y="495300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0" y="524865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0" y="483870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761" y="449503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761" y="456666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0" y="453237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0" y="4366259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0" y="4251959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0" y="405384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761" y="411251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761" y="416433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761" y="391287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0" y="383590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761" y="398449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761" y="376504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0" y="373075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761" y="356539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761" y="363550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0" y="360273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0" y="338175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761" y="343890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761" y="349224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761" y="323926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0" y="316230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761" y="331089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0" y="252831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761" y="248640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0" y="256184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761" y="309143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0" y="305714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761" y="2891789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761" y="296341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0" y="292912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0" y="276301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0" y="264871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0" y="228142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761" y="233857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761" y="239191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761" y="213893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761" y="221056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0" y="161239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761" y="157048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761" y="197586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761" y="204749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0" y="201320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0" y="184556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0" y="164592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0" y="173126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0" y="136550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761" y="142265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761" y="147599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761" y="122301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761" y="129463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0" y="113995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0" y="102565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0" y="82905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761" y="88620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761" y="93954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761" y="68656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0" y="60960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761" y="75819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761" y="53873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0" y="504444"/>
            <a:ext cx="635635" cy="0"/>
          </a:xfrm>
          <a:custGeom>
            <a:avLst/>
            <a:gdLst/>
            <a:ahLst/>
            <a:cxnLst/>
            <a:rect l="l" t="t" r="r" b="b"/>
            <a:pathLst>
              <a:path w="635635">
                <a:moveTo>
                  <a:pt x="0" y="0"/>
                </a:moveTo>
                <a:lnTo>
                  <a:pt x="635508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761" y="41071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883920" y="326148"/>
            <a:ext cx="497205" cy="1450975"/>
          </a:xfrm>
          <a:custGeom>
            <a:avLst/>
            <a:gdLst/>
            <a:ahLst/>
            <a:cxnLst/>
            <a:rect l="l" t="t" r="r" b="b"/>
            <a:pathLst>
              <a:path w="497205" h="1450975">
                <a:moveTo>
                  <a:pt x="496824" y="208775"/>
                </a:moveTo>
                <a:lnTo>
                  <a:pt x="0" y="208775"/>
                </a:lnTo>
                <a:lnTo>
                  <a:pt x="0" y="1450835"/>
                </a:lnTo>
                <a:lnTo>
                  <a:pt x="496824" y="1450835"/>
                </a:lnTo>
                <a:lnTo>
                  <a:pt x="496824" y="208775"/>
                </a:lnTo>
                <a:close/>
              </a:path>
              <a:path w="497205" h="1450975">
                <a:moveTo>
                  <a:pt x="496824" y="0"/>
                </a:moveTo>
                <a:lnTo>
                  <a:pt x="0" y="0"/>
                </a:lnTo>
                <a:lnTo>
                  <a:pt x="0" y="131051"/>
                </a:lnTo>
                <a:lnTo>
                  <a:pt x="496824" y="131051"/>
                </a:lnTo>
                <a:lnTo>
                  <a:pt x="496824" y="0"/>
                </a:lnTo>
                <a:close/>
              </a:path>
            </a:pathLst>
          </a:custGeom>
          <a:solidFill>
            <a:srgbClr val="CC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635508" y="457200"/>
            <a:ext cx="5661660" cy="78105"/>
          </a:xfrm>
          <a:custGeom>
            <a:avLst/>
            <a:gdLst/>
            <a:ahLst/>
            <a:cxnLst/>
            <a:rect l="l" t="t" r="r" b="b"/>
            <a:pathLst>
              <a:path w="5661660" h="78104">
                <a:moveTo>
                  <a:pt x="5661660" y="0"/>
                </a:moveTo>
                <a:lnTo>
                  <a:pt x="0" y="0"/>
                </a:lnTo>
                <a:lnTo>
                  <a:pt x="0" y="77724"/>
                </a:lnTo>
                <a:lnTo>
                  <a:pt x="5661660" y="77724"/>
                </a:lnTo>
                <a:lnTo>
                  <a:pt x="566166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0" y="11125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761" y="6934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0" y="14478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0" y="23012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761" y="32080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7301484" y="1769363"/>
            <a:ext cx="1473835" cy="338455"/>
          </a:xfrm>
          <a:custGeom>
            <a:avLst/>
            <a:gdLst/>
            <a:ahLst/>
            <a:cxnLst/>
            <a:rect l="l" t="t" r="r" b="b"/>
            <a:pathLst>
              <a:path w="1473834" h="338455">
                <a:moveTo>
                  <a:pt x="1473695" y="231648"/>
                </a:moveTo>
                <a:lnTo>
                  <a:pt x="0" y="231648"/>
                </a:lnTo>
                <a:lnTo>
                  <a:pt x="0" y="338328"/>
                </a:lnTo>
                <a:lnTo>
                  <a:pt x="1473695" y="338328"/>
                </a:lnTo>
                <a:lnTo>
                  <a:pt x="1473695" y="231648"/>
                </a:lnTo>
                <a:close/>
              </a:path>
              <a:path w="1473834" h="338455">
                <a:moveTo>
                  <a:pt x="1473695" y="0"/>
                </a:moveTo>
                <a:lnTo>
                  <a:pt x="0" y="0"/>
                </a:lnTo>
                <a:lnTo>
                  <a:pt x="0" y="152400"/>
                </a:lnTo>
                <a:lnTo>
                  <a:pt x="1473695" y="152400"/>
                </a:lnTo>
                <a:lnTo>
                  <a:pt x="1473695" y="0"/>
                </a:lnTo>
                <a:close/>
              </a:path>
            </a:pathLst>
          </a:custGeom>
          <a:solidFill>
            <a:srgbClr val="CC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3252215" y="1921764"/>
            <a:ext cx="5663565" cy="79375"/>
          </a:xfrm>
          <a:custGeom>
            <a:avLst/>
            <a:gdLst/>
            <a:ahLst/>
            <a:cxnLst/>
            <a:rect l="l" t="t" r="r" b="b"/>
            <a:pathLst>
              <a:path w="5663565" h="79375">
                <a:moveTo>
                  <a:pt x="5663184" y="0"/>
                </a:moveTo>
                <a:lnTo>
                  <a:pt x="0" y="0"/>
                </a:lnTo>
                <a:lnTo>
                  <a:pt x="0" y="79248"/>
                </a:lnTo>
                <a:lnTo>
                  <a:pt x="5663184" y="79248"/>
                </a:lnTo>
                <a:lnTo>
                  <a:pt x="5663184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8" name="bg object 1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58668" y="942311"/>
            <a:ext cx="6701845" cy="39152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29-Feb-24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98803" y="784859"/>
            <a:ext cx="7580630" cy="1485900"/>
          </a:xfrm>
          <a:custGeom>
            <a:avLst/>
            <a:gdLst/>
            <a:ahLst/>
            <a:cxnLst/>
            <a:rect l="l" t="t" r="r" b="b"/>
            <a:pathLst>
              <a:path w="7580630" h="1485900">
                <a:moveTo>
                  <a:pt x="7580376" y="0"/>
                </a:moveTo>
                <a:lnTo>
                  <a:pt x="0" y="0"/>
                </a:lnTo>
                <a:lnTo>
                  <a:pt x="0" y="1485900"/>
                </a:lnTo>
                <a:lnTo>
                  <a:pt x="7580376" y="1485900"/>
                </a:lnTo>
                <a:lnTo>
                  <a:pt x="7580376" y="0"/>
                </a:lnTo>
                <a:close/>
              </a:path>
            </a:pathLst>
          </a:custGeom>
          <a:solidFill>
            <a:srgbClr val="CC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672071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61" y="673074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61" y="678256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1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61" y="6529578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645261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61" y="6601206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5820156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761" y="5778246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761" y="6383273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761" y="618210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0" y="6053328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0" y="634898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585368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0" y="5939028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761" y="625373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621944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557174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761" y="5630418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761" y="568223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761" y="5430773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0" y="5353811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761" y="5500878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0" y="4719827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761" y="4677917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761" y="5282946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761" y="5081778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0" y="49530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0" y="524865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0" y="475335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0" y="48387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761" y="515340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0" y="511911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761" y="4495038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0" y="4366259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0" y="4251959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761" y="4566666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0" y="4532376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0" y="405384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761" y="411251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761" y="416433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761" y="391287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0" y="3835908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761" y="3984497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761" y="3765041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761" y="3565397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0" y="3730752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761" y="3635501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0" y="360273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0" y="338175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761" y="343890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761" y="349224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761" y="3239261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0" y="31623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761" y="331089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0" y="252831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761" y="248640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761" y="3091433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761" y="2891789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0" y="2763011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0" y="305714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0" y="256184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0" y="2648711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761" y="2963417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0" y="2929127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0" y="2281427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761" y="2338577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761" y="2391917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761" y="2138933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761" y="2210561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0" y="1612392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761" y="1570482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761" y="1975866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0" y="184556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0" y="164592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0" y="173126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761" y="204749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0" y="201320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0" y="1365503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761" y="1422653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761" y="1475993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761" y="122301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761" y="1294638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0" y="1139952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0" y="1025652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0" y="82905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761" y="88620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761" y="939545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761" y="686562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0" y="6096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761" y="75819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761" y="53873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0" y="50444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761" y="410718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0" y="111252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761" y="69342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0" y="1447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0" y="230124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761" y="320802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3017520" y="2121407"/>
            <a:ext cx="5663565" cy="78105"/>
          </a:xfrm>
          <a:custGeom>
            <a:avLst/>
            <a:gdLst/>
            <a:ahLst/>
            <a:cxnLst/>
            <a:rect l="l" t="t" r="r" b="b"/>
            <a:pathLst>
              <a:path w="5663565" h="78105">
                <a:moveTo>
                  <a:pt x="5663183" y="0"/>
                </a:moveTo>
                <a:lnTo>
                  <a:pt x="0" y="0"/>
                </a:lnTo>
                <a:lnTo>
                  <a:pt x="0" y="77724"/>
                </a:lnTo>
                <a:lnTo>
                  <a:pt x="5663183" y="77724"/>
                </a:lnTo>
                <a:lnTo>
                  <a:pt x="5663183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1098803" y="862583"/>
            <a:ext cx="5661660" cy="78105"/>
          </a:xfrm>
          <a:custGeom>
            <a:avLst/>
            <a:gdLst/>
            <a:ahLst/>
            <a:cxnLst/>
            <a:rect l="l" t="t" r="r" b="b"/>
            <a:pathLst>
              <a:path w="5661659" h="78105">
                <a:moveTo>
                  <a:pt x="5661660" y="0"/>
                </a:moveTo>
                <a:lnTo>
                  <a:pt x="0" y="0"/>
                </a:lnTo>
                <a:lnTo>
                  <a:pt x="0" y="77724"/>
                </a:lnTo>
                <a:lnTo>
                  <a:pt x="5661660" y="77724"/>
                </a:lnTo>
                <a:lnTo>
                  <a:pt x="566166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29-Feb-24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29-Feb-24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67207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61" y="673074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61" y="678256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1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61" y="652957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645261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61" y="660120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582015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761" y="577824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761" y="638327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761" y="618210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605332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0" y="634898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0" y="585368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593902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761" y="625373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621944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557174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761" y="563041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761" y="568223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761" y="543077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0" y="535381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761" y="550087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0" y="471982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761" y="467791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0" y="475335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761" y="528294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761" y="508177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761" y="515340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0" y="511911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0" y="495300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0" y="524865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0" y="483870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761" y="449503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761" y="456666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0" y="453237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0" y="4366259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0" y="4251959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0" y="405384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761" y="411251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761" y="416433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761" y="391287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0" y="383590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761" y="398449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761" y="376504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0" y="373075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761" y="356539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761" y="363550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0" y="360273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0" y="338175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761" y="343890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761" y="349224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761" y="323926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0" y="316230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761" y="331089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0" y="252831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761" y="248640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0" y="256184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761" y="309143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0" y="305714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761" y="2891789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761" y="296341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0" y="292912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0" y="276301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0" y="264871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0" y="228142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761" y="233857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761" y="239191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761" y="213893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761" y="2210561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0" y="161239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761" y="157048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761" y="1975866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761" y="204749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0" y="201320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0" y="184556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0" y="164592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0" y="173126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0" y="136550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761" y="142265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761" y="1475993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761" y="122301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761" y="129463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0" y="113995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0" y="102565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0" y="82905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761" y="88620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761" y="93954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761" y="68656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857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0" y="60960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761" y="75819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761" y="53873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0" y="504444"/>
            <a:ext cx="635635" cy="0"/>
          </a:xfrm>
          <a:custGeom>
            <a:avLst/>
            <a:gdLst/>
            <a:ahLst/>
            <a:cxnLst/>
            <a:rect l="l" t="t" r="r" b="b"/>
            <a:pathLst>
              <a:path w="635635">
                <a:moveTo>
                  <a:pt x="0" y="0"/>
                </a:moveTo>
                <a:lnTo>
                  <a:pt x="635508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761" y="41071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905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883920" y="326148"/>
            <a:ext cx="497205" cy="1450975"/>
          </a:xfrm>
          <a:custGeom>
            <a:avLst/>
            <a:gdLst/>
            <a:ahLst/>
            <a:cxnLst/>
            <a:rect l="l" t="t" r="r" b="b"/>
            <a:pathLst>
              <a:path w="497205" h="1450975">
                <a:moveTo>
                  <a:pt x="496824" y="208775"/>
                </a:moveTo>
                <a:lnTo>
                  <a:pt x="0" y="208775"/>
                </a:lnTo>
                <a:lnTo>
                  <a:pt x="0" y="1450835"/>
                </a:lnTo>
                <a:lnTo>
                  <a:pt x="496824" y="1450835"/>
                </a:lnTo>
                <a:lnTo>
                  <a:pt x="496824" y="208775"/>
                </a:lnTo>
                <a:close/>
              </a:path>
              <a:path w="497205" h="1450975">
                <a:moveTo>
                  <a:pt x="496824" y="0"/>
                </a:moveTo>
                <a:lnTo>
                  <a:pt x="0" y="0"/>
                </a:lnTo>
                <a:lnTo>
                  <a:pt x="0" y="131051"/>
                </a:lnTo>
                <a:lnTo>
                  <a:pt x="496824" y="131051"/>
                </a:lnTo>
                <a:lnTo>
                  <a:pt x="496824" y="0"/>
                </a:lnTo>
                <a:close/>
              </a:path>
            </a:pathLst>
          </a:custGeom>
          <a:solidFill>
            <a:srgbClr val="CC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635508" y="457200"/>
            <a:ext cx="5661660" cy="78105"/>
          </a:xfrm>
          <a:custGeom>
            <a:avLst/>
            <a:gdLst/>
            <a:ahLst/>
            <a:cxnLst/>
            <a:rect l="l" t="t" r="r" b="b"/>
            <a:pathLst>
              <a:path w="5661660" h="78104">
                <a:moveTo>
                  <a:pt x="5661660" y="0"/>
                </a:moveTo>
                <a:lnTo>
                  <a:pt x="0" y="0"/>
                </a:lnTo>
                <a:lnTo>
                  <a:pt x="0" y="77724"/>
                </a:lnTo>
                <a:lnTo>
                  <a:pt x="5661660" y="77724"/>
                </a:lnTo>
                <a:lnTo>
                  <a:pt x="566166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0" y="11125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761" y="6934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0" y="14478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0" y="23012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27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761" y="32080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38100">
            <a:solidFill>
              <a:srgbClr val="E2E1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7301484" y="1769363"/>
            <a:ext cx="1473835" cy="338455"/>
          </a:xfrm>
          <a:custGeom>
            <a:avLst/>
            <a:gdLst/>
            <a:ahLst/>
            <a:cxnLst/>
            <a:rect l="l" t="t" r="r" b="b"/>
            <a:pathLst>
              <a:path w="1473834" h="338455">
                <a:moveTo>
                  <a:pt x="1473695" y="231648"/>
                </a:moveTo>
                <a:lnTo>
                  <a:pt x="0" y="231648"/>
                </a:lnTo>
                <a:lnTo>
                  <a:pt x="0" y="338328"/>
                </a:lnTo>
                <a:lnTo>
                  <a:pt x="1473695" y="338328"/>
                </a:lnTo>
                <a:lnTo>
                  <a:pt x="1473695" y="231648"/>
                </a:lnTo>
                <a:close/>
              </a:path>
              <a:path w="1473834" h="338455">
                <a:moveTo>
                  <a:pt x="1473695" y="0"/>
                </a:moveTo>
                <a:lnTo>
                  <a:pt x="0" y="0"/>
                </a:lnTo>
                <a:lnTo>
                  <a:pt x="0" y="152400"/>
                </a:lnTo>
                <a:lnTo>
                  <a:pt x="1473695" y="152400"/>
                </a:lnTo>
                <a:lnTo>
                  <a:pt x="1473695" y="0"/>
                </a:lnTo>
                <a:close/>
              </a:path>
            </a:pathLst>
          </a:custGeom>
          <a:solidFill>
            <a:srgbClr val="CC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3252215" y="1921764"/>
            <a:ext cx="5663565" cy="79375"/>
          </a:xfrm>
          <a:custGeom>
            <a:avLst/>
            <a:gdLst/>
            <a:ahLst/>
            <a:cxnLst/>
            <a:rect l="l" t="t" r="r" b="b"/>
            <a:pathLst>
              <a:path w="5663565" h="79375">
                <a:moveTo>
                  <a:pt x="5663184" y="0"/>
                </a:moveTo>
                <a:lnTo>
                  <a:pt x="0" y="0"/>
                </a:lnTo>
                <a:lnTo>
                  <a:pt x="0" y="79248"/>
                </a:lnTo>
                <a:lnTo>
                  <a:pt x="5663184" y="79248"/>
                </a:lnTo>
                <a:lnTo>
                  <a:pt x="5663184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70685" y="763270"/>
            <a:ext cx="6794500" cy="10447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8593" y="1996590"/>
            <a:ext cx="7802245" cy="4189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29-Feb-24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421766" rIns="0" bIns="0" rtlCol="0">
            <a:spAutoFit/>
          </a:bodyPr>
          <a:lstStyle/>
          <a:p>
            <a:pPr marL="960119">
              <a:lnSpc>
                <a:spcPct val="100000"/>
              </a:lnSpc>
              <a:spcBef>
                <a:spcPts val="95"/>
              </a:spcBef>
            </a:pPr>
            <a:r>
              <a:rPr sz="4000" b="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4000" b="0" spc="-8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000" b="0" dirty="0">
                <a:solidFill>
                  <a:srgbClr val="003366"/>
                </a:solidFill>
                <a:latin typeface="Times New Roman"/>
                <a:cs typeface="Times New Roman"/>
              </a:rPr>
              <a:t>Research</a:t>
            </a:r>
            <a:r>
              <a:rPr sz="4000" b="0" spc="-6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0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Process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538883"/>
          </a:xfrm>
        </p:spPr>
        <p:txBody>
          <a:bodyPr/>
          <a:lstStyle/>
          <a:p>
            <a:r>
              <a:rPr lang="en-US" sz="2000" b="1" dirty="0" smtClean="0"/>
              <a:t>PRESENTED BY</a:t>
            </a:r>
          </a:p>
          <a:p>
            <a:r>
              <a:rPr lang="en-US" sz="2000" b="1" dirty="0" smtClean="0"/>
              <a:t>DR VANDANA PANDEY</a:t>
            </a:r>
          </a:p>
          <a:p>
            <a:r>
              <a:rPr lang="en-US" sz="2000" b="1" dirty="0" smtClean="0"/>
              <a:t>ASSOCIATE PROFESSOR</a:t>
            </a:r>
          </a:p>
          <a:p>
            <a:r>
              <a:rPr lang="en-US" sz="2000" b="1" dirty="0" smtClean="0"/>
              <a:t>DEPARTMENT OF COMMERCE </a:t>
            </a:r>
          </a:p>
          <a:p>
            <a:r>
              <a:rPr lang="en-US" sz="2000" b="1" dirty="0" smtClean="0"/>
              <a:t>HCPGC VARANASI</a:t>
            </a:r>
            <a:endParaRPr lang="en-IN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Data</a:t>
            </a:r>
            <a:r>
              <a:rPr sz="4400" b="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processing</a:t>
            </a:r>
            <a:r>
              <a:rPr sz="4400" b="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and</a:t>
            </a:r>
            <a:r>
              <a:rPr sz="4400" b="0" spc="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analysis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8593" y="2237359"/>
            <a:ext cx="7025640" cy="3025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Wingdings"/>
              <a:buChar char=""/>
              <a:tabLst>
                <a:tab pos="354965" algn="l"/>
              </a:tabLst>
            </a:pP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Describe</a:t>
            </a:r>
            <a:r>
              <a:rPr sz="24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demographics</a:t>
            </a:r>
            <a:r>
              <a:rPr sz="2400" spc="-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70"/>
              </a:spcBef>
              <a:buClr>
                <a:srgbClr val="003366"/>
              </a:buClr>
              <a:buFont typeface="Wingdings"/>
              <a:buChar char=""/>
            </a:pP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Wingdings"/>
              <a:buChar char=""/>
              <a:tabLst>
                <a:tab pos="354965" algn="l"/>
              </a:tabLst>
            </a:pP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Compare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behavior</a:t>
            </a:r>
            <a:r>
              <a:rPr sz="24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(if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applicable)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70"/>
              </a:spcBef>
              <a:buClr>
                <a:srgbClr val="003366"/>
              </a:buClr>
              <a:buFont typeface="Wingdings"/>
              <a:buChar char=""/>
            </a:pP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"/>
              <a:tabLst>
                <a:tab pos="354965" algn="l"/>
              </a:tabLst>
            </a:pP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Choose</a:t>
            </a:r>
            <a:r>
              <a:rPr sz="24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appropriate</a:t>
            </a:r>
            <a:r>
              <a:rPr sz="2400" spc="-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statistical</a:t>
            </a:r>
            <a:r>
              <a:rPr sz="24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technique</a:t>
            </a:r>
            <a:r>
              <a:rPr sz="24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(if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applicable)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75"/>
              </a:spcBef>
              <a:buClr>
                <a:srgbClr val="003366"/>
              </a:buClr>
              <a:buFont typeface="Wingdings"/>
              <a:buChar char=""/>
            </a:pP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"/>
              <a:tabLst>
                <a:tab pos="354965" algn="l"/>
              </a:tabLst>
            </a:pP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Look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for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patterns</a:t>
            </a:r>
            <a:r>
              <a:rPr sz="24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in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data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(if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 applicable)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66445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Interpreting</a:t>
            </a:r>
            <a:r>
              <a:rPr sz="4400" b="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4400" b="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Results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8593" y="2234006"/>
            <a:ext cx="7800975" cy="2172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Wingdings"/>
              <a:buChar char=""/>
              <a:tabLst>
                <a:tab pos="354965" algn="l"/>
              </a:tabLst>
            </a:pPr>
            <a:r>
              <a:rPr sz="3200" dirty="0">
                <a:solidFill>
                  <a:srgbClr val="003366"/>
                </a:solidFill>
                <a:latin typeface="Times New Roman"/>
                <a:cs typeface="Times New Roman"/>
              </a:rPr>
              <a:t>Make</a:t>
            </a:r>
            <a:r>
              <a:rPr sz="32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3366"/>
                </a:solidFill>
                <a:latin typeface="Times New Roman"/>
                <a:cs typeface="Times New Roman"/>
              </a:rPr>
              <a:t>sure</a:t>
            </a:r>
            <a:r>
              <a:rPr sz="32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3366"/>
                </a:solidFill>
                <a:latin typeface="Times New Roman"/>
                <a:cs typeface="Times New Roman"/>
              </a:rPr>
              <a:t>to</a:t>
            </a:r>
            <a:r>
              <a:rPr sz="32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3366"/>
                </a:solidFill>
                <a:latin typeface="Times New Roman"/>
                <a:cs typeface="Times New Roman"/>
              </a:rPr>
              <a:t>consider</a:t>
            </a:r>
            <a:r>
              <a:rPr sz="32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32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3366"/>
                </a:solidFill>
                <a:latin typeface="Times New Roman"/>
                <a:cs typeface="Times New Roman"/>
              </a:rPr>
              <a:t>audience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95"/>
              </a:spcBef>
              <a:buClr>
                <a:srgbClr val="003366"/>
              </a:buClr>
              <a:buFont typeface="Wingdings"/>
              <a:buChar char=""/>
            </a:pP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"/>
              <a:tabLst>
                <a:tab pos="355600" algn="l"/>
                <a:tab pos="1844675" algn="l"/>
                <a:tab pos="4077335" algn="l"/>
                <a:tab pos="4770755" algn="l"/>
                <a:tab pos="5490210" algn="l"/>
                <a:tab pos="7450455" algn="l"/>
              </a:tabLst>
            </a:pPr>
            <a:r>
              <a:rPr sz="3200" spc="-10" dirty="0">
                <a:solidFill>
                  <a:srgbClr val="003366"/>
                </a:solidFill>
                <a:latin typeface="Times New Roman"/>
                <a:cs typeface="Times New Roman"/>
              </a:rPr>
              <a:t>Discuss</a:t>
            </a:r>
            <a:r>
              <a:rPr sz="32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3200" spc="-10" dirty="0">
                <a:solidFill>
                  <a:srgbClr val="003366"/>
                </a:solidFill>
                <a:latin typeface="Times New Roman"/>
                <a:cs typeface="Times New Roman"/>
              </a:rPr>
              <a:t>implications</a:t>
            </a:r>
            <a:r>
              <a:rPr sz="32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3200" spc="-25" dirty="0">
                <a:solidFill>
                  <a:srgbClr val="003366"/>
                </a:solidFill>
                <a:latin typeface="Times New Roman"/>
                <a:cs typeface="Times New Roman"/>
              </a:rPr>
              <a:t>for</a:t>
            </a:r>
            <a:r>
              <a:rPr sz="32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3200" spc="-25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32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3200" spc="-10" dirty="0">
                <a:solidFill>
                  <a:srgbClr val="003366"/>
                </a:solidFill>
                <a:latin typeface="Times New Roman"/>
                <a:cs typeface="Times New Roman"/>
              </a:rPr>
              <a:t>population</a:t>
            </a:r>
            <a:r>
              <a:rPr sz="32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3200" spc="-25" dirty="0">
                <a:solidFill>
                  <a:srgbClr val="003366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003366"/>
                </a:solidFill>
                <a:latin typeface="Times New Roman"/>
                <a:cs typeface="Times New Roman"/>
              </a:rPr>
              <a:t>interest</a:t>
            </a:r>
            <a:r>
              <a:rPr sz="32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3366"/>
                </a:solidFill>
                <a:latin typeface="Times New Roman"/>
                <a:cs typeface="Times New Roman"/>
              </a:rPr>
              <a:t>and</a:t>
            </a:r>
            <a:r>
              <a:rPr sz="32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3366"/>
                </a:solidFill>
                <a:latin typeface="Times New Roman"/>
                <a:cs typeface="Times New Roman"/>
              </a:rPr>
              <a:t>future</a:t>
            </a:r>
            <a:r>
              <a:rPr sz="32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3366"/>
                </a:solidFill>
                <a:latin typeface="Times New Roman"/>
                <a:cs typeface="Times New Roman"/>
              </a:rPr>
              <a:t>research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42315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Operational</a:t>
            </a:r>
            <a:r>
              <a:rPr sz="4400" b="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Definitions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5100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"/>
              <a:tabLst>
                <a:tab pos="355600" algn="l"/>
              </a:tabLst>
            </a:pPr>
            <a:r>
              <a:rPr dirty="0">
                <a:solidFill>
                  <a:srgbClr val="003366"/>
                </a:solidFill>
              </a:rPr>
              <a:t>Variables</a:t>
            </a:r>
            <a:r>
              <a:rPr spc="85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first</a:t>
            </a:r>
            <a:r>
              <a:rPr spc="90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defined</a:t>
            </a:r>
            <a:r>
              <a:rPr spc="90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by</a:t>
            </a:r>
            <a:r>
              <a:rPr spc="85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conceptual</a:t>
            </a:r>
            <a:r>
              <a:rPr spc="85" dirty="0">
                <a:solidFill>
                  <a:srgbClr val="003366"/>
                </a:solidFill>
              </a:rPr>
              <a:t>  </a:t>
            </a:r>
            <a:r>
              <a:rPr spc="-10" dirty="0">
                <a:solidFill>
                  <a:srgbClr val="003366"/>
                </a:solidFill>
              </a:rPr>
              <a:t>definitions </a:t>
            </a:r>
            <a:r>
              <a:rPr dirty="0">
                <a:solidFill>
                  <a:srgbClr val="003366"/>
                </a:solidFill>
              </a:rPr>
              <a:t>that</a:t>
            </a:r>
            <a:r>
              <a:rPr spc="625" dirty="0">
                <a:solidFill>
                  <a:srgbClr val="003366"/>
                </a:solidFill>
              </a:rPr>
              <a:t> </a:t>
            </a:r>
            <a:r>
              <a:rPr dirty="0">
                <a:solidFill>
                  <a:srgbClr val="003366"/>
                </a:solidFill>
              </a:rPr>
              <a:t>explain</a:t>
            </a:r>
            <a:r>
              <a:rPr spc="620" dirty="0">
                <a:solidFill>
                  <a:srgbClr val="003366"/>
                </a:solidFill>
              </a:rPr>
              <a:t> </a:t>
            </a:r>
            <a:r>
              <a:rPr dirty="0">
                <a:solidFill>
                  <a:srgbClr val="003366"/>
                </a:solidFill>
              </a:rPr>
              <a:t>the</a:t>
            </a:r>
            <a:r>
              <a:rPr spc="620" dirty="0">
                <a:solidFill>
                  <a:srgbClr val="003366"/>
                </a:solidFill>
              </a:rPr>
              <a:t> </a:t>
            </a:r>
            <a:r>
              <a:rPr dirty="0">
                <a:solidFill>
                  <a:srgbClr val="003366"/>
                </a:solidFill>
              </a:rPr>
              <a:t>concept</a:t>
            </a:r>
            <a:r>
              <a:rPr spc="635" dirty="0">
                <a:solidFill>
                  <a:srgbClr val="003366"/>
                </a:solidFill>
              </a:rPr>
              <a:t> </a:t>
            </a:r>
            <a:r>
              <a:rPr dirty="0">
                <a:solidFill>
                  <a:srgbClr val="003366"/>
                </a:solidFill>
              </a:rPr>
              <a:t>the</a:t>
            </a:r>
            <a:r>
              <a:rPr spc="615" dirty="0">
                <a:solidFill>
                  <a:srgbClr val="003366"/>
                </a:solidFill>
              </a:rPr>
              <a:t> </a:t>
            </a:r>
            <a:r>
              <a:rPr dirty="0">
                <a:solidFill>
                  <a:srgbClr val="003366"/>
                </a:solidFill>
              </a:rPr>
              <a:t>variable</a:t>
            </a:r>
            <a:r>
              <a:rPr spc="630" dirty="0">
                <a:solidFill>
                  <a:srgbClr val="003366"/>
                </a:solidFill>
              </a:rPr>
              <a:t> </a:t>
            </a:r>
            <a:r>
              <a:rPr dirty="0">
                <a:solidFill>
                  <a:srgbClr val="003366"/>
                </a:solidFill>
              </a:rPr>
              <a:t>is</a:t>
            </a:r>
            <a:r>
              <a:rPr spc="620" dirty="0">
                <a:solidFill>
                  <a:srgbClr val="003366"/>
                </a:solidFill>
              </a:rPr>
              <a:t> </a:t>
            </a:r>
            <a:r>
              <a:rPr dirty="0">
                <a:solidFill>
                  <a:srgbClr val="003366"/>
                </a:solidFill>
              </a:rPr>
              <a:t>trying</a:t>
            </a:r>
            <a:r>
              <a:rPr spc="635" dirty="0">
                <a:solidFill>
                  <a:srgbClr val="003366"/>
                </a:solidFill>
              </a:rPr>
              <a:t> </a:t>
            </a:r>
            <a:r>
              <a:rPr spc="-25" dirty="0">
                <a:solidFill>
                  <a:srgbClr val="003366"/>
                </a:solidFill>
              </a:rPr>
              <a:t>to </a:t>
            </a:r>
            <a:r>
              <a:rPr spc="-10" dirty="0">
                <a:solidFill>
                  <a:srgbClr val="003366"/>
                </a:solidFill>
              </a:rPr>
              <a:t>capture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2835"/>
              </a:spcBef>
              <a:buFont typeface="Wingdings"/>
              <a:buChar char=""/>
              <a:tabLst>
                <a:tab pos="355600" algn="l"/>
              </a:tabLst>
            </a:pPr>
            <a:r>
              <a:rPr dirty="0">
                <a:solidFill>
                  <a:srgbClr val="003366"/>
                </a:solidFill>
              </a:rPr>
              <a:t>Variables</a:t>
            </a:r>
            <a:r>
              <a:rPr spc="20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then</a:t>
            </a:r>
            <a:r>
              <a:rPr spc="20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defined</a:t>
            </a:r>
            <a:r>
              <a:rPr spc="20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by</a:t>
            </a:r>
            <a:r>
              <a:rPr spc="20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operational</a:t>
            </a:r>
            <a:r>
              <a:rPr spc="15" dirty="0">
                <a:solidFill>
                  <a:srgbClr val="003366"/>
                </a:solidFill>
              </a:rPr>
              <a:t>  </a:t>
            </a:r>
            <a:r>
              <a:rPr spc="-10" dirty="0">
                <a:solidFill>
                  <a:srgbClr val="003366"/>
                </a:solidFill>
              </a:rPr>
              <a:t>definitions </a:t>
            </a:r>
            <a:r>
              <a:rPr dirty="0">
                <a:solidFill>
                  <a:srgbClr val="003366"/>
                </a:solidFill>
              </a:rPr>
              <a:t>which</a:t>
            </a:r>
            <a:r>
              <a:rPr spc="150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are</a:t>
            </a:r>
            <a:r>
              <a:rPr spc="150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definitions</a:t>
            </a:r>
            <a:r>
              <a:rPr spc="155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for</a:t>
            </a:r>
            <a:r>
              <a:rPr spc="155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how</a:t>
            </a:r>
            <a:r>
              <a:rPr spc="145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variable</a:t>
            </a:r>
            <a:r>
              <a:rPr spc="150" dirty="0">
                <a:solidFill>
                  <a:srgbClr val="003366"/>
                </a:solidFill>
              </a:rPr>
              <a:t>  </a:t>
            </a:r>
            <a:r>
              <a:rPr dirty="0">
                <a:solidFill>
                  <a:srgbClr val="003366"/>
                </a:solidFill>
              </a:rPr>
              <a:t>will</a:t>
            </a:r>
            <a:r>
              <a:rPr spc="150" dirty="0">
                <a:solidFill>
                  <a:srgbClr val="003366"/>
                </a:solidFill>
              </a:rPr>
              <a:t>  </a:t>
            </a:r>
            <a:r>
              <a:rPr spc="-25" dirty="0">
                <a:solidFill>
                  <a:srgbClr val="003366"/>
                </a:solidFill>
              </a:rPr>
              <a:t>be </a:t>
            </a:r>
            <a:r>
              <a:rPr spc="-10" dirty="0">
                <a:solidFill>
                  <a:srgbClr val="003366"/>
                </a:solidFill>
              </a:rPr>
              <a:t>measured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4455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Language</a:t>
            </a:r>
            <a:r>
              <a:rPr sz="4400" b="0" spc="-5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4400" b="0" spc="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Sampling</a:t>
            </a:r>
            <a:endParaRPr sz="4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00455" y="1967483"/>
            <a:ext cx="2155825" cy="1281430"/>
            <a:chOff x="600455" y="1967483"/>
            <a:chExt cx="2155825" cy="12814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455" y="1994915"/>
              <a:ext cx="552437" cy="62865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9639" y="1967483"/>
              <a:ext cx="1826514" cy="67741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455" y="2598419"/>
              <a:ext cx="552437" cy="62865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9639" y="2570987"/>
              <a:ext cx="1789938" cy="677418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764540" y="2043810"/>
            <a:ext cx="6252845" cy="1323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"/>
              <a:tabLst>
                <a:tab pos="355600" algn="l"/>
              </a:tabLst>
            </a:pPr>
            <a:r>
              <a:rPr sz="2400" b="1" dirty="0">
                <a:solidFill>
                  <a:srgbClr val="003366"/>
                </a:solidFill>
                <a:latin typeface="Times New Roman"/>
                <a:cs typeface="Times New Roman"/>
              </a:rPr>
              <a:t>Population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:</a:t>
            </a:r>
            <a:r>
              <a:rPr sz="24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entire</a:t>
            </a:r>
            <a:r>
              <a:rPr sz="2400" spc="-4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collection</a:t>
            </a:r>
            <a:r>
              <a:rPr sz="2400" spc="-5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people/things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3535">
              <a:lnSpc>
                <a:spcPts val="2590"/>
              </a:lnSpc>
              <a:spcBef>
                <a:spcPts val="2200"/>
              </a:spcBef>
              <a:buFont typeface="Wingdings"/>
              <a:buChar char=""/>
              <a:tabLst>
                <a:tab pos="355600" algn="l"/>
                <a:tab pos="2056130" algn="l"/>
                <a:tab pos="2439035" algn="l"/>
                <a:tab pos="3124835" algn="l"/>
                <a:tab pos="4149090" algn="l"/>
                <a:tab pos="4970780" algn="l"/>
              </a:tabLst>
            </a:pPr>
            <a:r>
              <a:rPr sz="2400" b="1" spc="-10" dirty="0">
                <a:solidFill>
                  <a:srgbClr val="003366"/>
                </a:solidFill>
                <a:latin typeface="Times New Roman"/>
                <a:cs typeface="Times New Roman"/>
              </a:rPr>
              <a:t>Parameter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: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3366"/>
                </a:solidFill>
                <a:latin typeface="Times New Roman"/>
                <a:cs typeface="Times New Roman"/>
              </a:rPr>
              <a:t>#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that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results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from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measuring population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21473" y="2647315"/>
            <a:ext cx="1616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5465" algn="l"/>
                <a:tab pos="1367155" algn="l"/>
              </a:tabLst>
            </a:pP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all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units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in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00455" y="3503676"/>
            <a:ext cx="2825115" cy="2487930"/>
            <a:chOff x="600455" y="3503676"/>
            <a:chExt cx="2825115" cy="2487930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455" y="3531108"/>
              <a:ext cx="552437" cy="62865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9639" y="3503676"/>
              <a:ext cx="1640586" cy="67741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41804" y="3503676"/>
              <a:ext cx="1183386" cy="67741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455" y="4134612"/>
              <a:ext cx="552437" cy="62865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29639" y="4107180"/>
              <a:ext cx="979170" cy="677418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81911" y="4107180"/>
              <a:ext cx="657606" cy="677418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912619" y="4107180"/>
              <a:ext cx="1437894" cy="67741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455" y="4738116"/>
              <a:ext cx="552437" cy="62865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29639" y="4710684"/>
              <a:ext cx="1369313" cy="67741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455" y="5341620"/>
              <a:ext cx="552437" cy="62865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29639" y="5314188"/>
              <a:ext cx="1456182" cy="677418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764540" y="3580257"/>
            <a:ext cx="7894320" cy="2202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"/>
              <a:tabLst>
                <a:tab pos="355600" algn="l"/>
              </a:tabLst>
            </a:pPr>
            <a:r>
              <a:rPr sz="2400" b="1" dirty="0">
                <a:solidFill>
                  <a:srgbClr val="003366"/>
                </a:solidFill>
                <a:latin typeface="Times New Roman"/>
                <a:cs typeface="Times New Roman"/>
              </a:rPr>
              <a:t>Sampling</a:t>
            </a:r>
            <a:r>
              <a:rPr sz="2400" b="1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66"/>
                </a:solidFill>
                <a:latin typeface="Times New Roman"/>
                <a:cs typeface="Times New Roman"/>
              </a:rPr>
              <a:t>frame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: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specific</a:t>
            </a:r>
            <a:r>
              <a:rPr sz="24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data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from</a:t>
            </a:r>
            <a:r>
              <a:rPr sz="24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which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sample</a:t>
            </a:r>
            <a:r>
              <a:rPr sz="2400" spc="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is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drawn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70"/>
              </a:spcBef>
              <a:buFont typeface="Wingdings"/>
              <a:buChar char=""/>
              <a:tabLst>
                <a:tab pos="355600" algn="l"/>
              </a:tabLst>
            </a:pPr>
            <a:r>
              <a:rPr sz="2400" b="1" dirty="0">
                <a:solidFill>
                  <a:srgbClr val="003366"/>
                </a:solidFill>
                <a:latin typeface="Times New Roman"/>
                <a:cs typeface="Times New Roman"/>
              </a:rPr>
              <a:t>Unit</a:t>
            </a:r>
            <a:r>
              <a:rPr sz="2400" b="1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400" b="1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3366"/>
                </a:solidFill>
                <a:latin typeface="Times New Roman"/>
                <a:cs typeface="Times New Roman"/>
              </a:rPr>
              <a:t>analysis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:</a:t>
            </a:r>
            <a:r>
              <a:rPr sz="24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type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object</a:t>
            </a:r>
            <a:r>
              <a:rPr sz="2400" spc="-4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interest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70"/>
              </a:spcBef>
              <a:buFont typeface="Wingdings"/>
              <a:buChar char=""/>
              <a:tabLst>
                <a:tab pos="355600" algn="l"/>
              </a:tabLst>
            </a:pPr>
            <a:r>
              <a:rPr sz="2400" b="1" dirty="0">
                <a:solidFill>
                  <a:srgbClr val="003366"/>
                </a:solidFill>
                <a:latin typeface="Times New Roman"/>
                <a:cs typeface="Times New Roman"/>
              </a:rPr>
              <a:t>Sample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: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a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subset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some of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units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in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population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75"/>
              </a:spcBef>
              <a:buFont typeface="Wingdings"/>
              <a:buChar char=""/>
              <a:tabLst>
                <a:tab pos="355600" algn="l"/>
              </a:tabLst>
            </a:pPr>
            <a:r>
              <a:rPr sz="2400" b="1" dirty="0">
                <a:solidFill>
                  <a:srgbClr val="003366"/>
                </a:solidFill>
                <a:latin typeface="Times New Roman"/>
                <a:cs typeface="Times New Roman"/>
              </a:rPr>
              <a:t>Statistic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:</a:t>
            </a:r>
            <a:r>
              <a:rPr sz="2400" spc="-4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#</a:t>
            </a:r>
            <a:r>
              <a:rPr sz="24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that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results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from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measuring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all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units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in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 sample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41145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Unit of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Analysis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8593" y="2235530"/>
            <a:ext cx="7254875" cy="32397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Wingdings"/>
              <a:buChar char=""/>
              <a:tabLst>
                <a:tab pos="354965" algn="l"/>
              </a:tabLst>
            </a:pP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Major</a:t>
            </a:r>
            <a:r>
              <a:rPr sz="26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entity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you</a:t>
            </a:r>
            <a:r>
              <a:rPr sz="26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are</a:t>
            </a:r>
            <a:r>
              <a:rPr sz="26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analyzing</a:t>
            </a:r>
            <a:r>
              <a:rPr sz="26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in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your</a:t>
            </a:r>
            <a:r>
              <a:rPr sz="26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study</a:t>
            </a:r>
            <a:endParaRPr sz="26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2355"/>
              </a:spcBef>
              <a:buFont typeface="Wingdings"/>
              <a:buChar char=""/>
              <a:tabLst>
                <a:tab pos="354965" algn="l"/>
              </a:tabLst>
            </a:pP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It</a:t>
            </a:r>
            <a:r>
              <a:rPr sz="26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is the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type</a:t>
            </a:r>
            <a:r>
              <a:rPr sz="26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object</a:t>
            </a:r>
            <a:r>
              <a:rPr sz="26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that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makes</a:t>
            </a:r>
            <a:r>
              <a:rPr sz="26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up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each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data</a:t>
            </a:r>
            <a:r>
              <a:rPr sz="26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point</a:t>
            </a:r>
            <a:endParaRPr sz="26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2350"/>
              </a:spcBef>
              <a:buSzPct val="53846"/>
              <a:buFont typeface="Wingdings"/>
              <a:buChar char=""/>
              <a:tabLst>
                <a:tab pos="756285" algn="l"/>
              </a:tabLst>
            </a:pP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Individuals</a:t>
            </a:r>
            <a:endParaRPr sz="26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630"/>
              </a:spcBef>
              <a:buSzPct val="53846"/>
              <a:buFont typeface="Wingdings"/>
              <a:buChar char=""/>
              <a:tabLst>
                <a:tab pos="756285" algn="l"/>
              </a:tabLst>
            </a:pP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Artifacts</a:t>
            </a:r>
            <a:r>
              <a:rPr sz="26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(books,</a:t>
            </a:r>
            <a:r>
              <a:rPr sz="26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photos,</a:t>
            </a:r>
            <a:r>
              <a:rPr sz="26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newspapers)</a:t>
            </a:r>
            <a:endParaRPr sz="26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620"/>
              </a:spcBef>
              <a:buSzPct val="53846"/>
              <a:buFont typeface="Wingdings"/>
              <a:buChar char=""/>
              <a:tabLst>
                <a:tab pos="756285" algn="l"/>
              </a:tabLst>
            </a:pP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Geographical</a:t>
            </a:r>
            <a:r>
              <a:rPr sz="2600" spc="-5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003366"/>
                </a:solidFill>
                <a:latin typeface="Times New Roman"/>
                <a:cs typeface="Times New Roman"/>
              </a:rPr>
              <a:t>units</a:t>
            </a:r>
            <a:endParaRPr sz="26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625"/>
              </a:spcBef>
              <a:buSzPct val="53846"/>
              <a:buFont typeface="Wingdings"/>
              <a:buChar char=""/>
              <a:tabLst>
                <a:tab pos="756285" algn="l"/>
              </a:tabLst>
            </a:pP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Social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 interactions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8265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Unit</a:t>
            </a:r>
            <a:r>
              <a:rPr sz="4400" b="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4400" b="0" spc="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Analysis</a:t>
            </a:r>
            <a:r>
              <a:rPr sz="4400" b="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Error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8593" y="2235530"/>
            <a:ext cx="7802880" cy="3295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Wingdings"/>
              <a:buChar char=""/>
              <a:tabLst>
                <a:tab pos="355600" algn="l"/>
              </a:tabLst>
            </a:pP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In</a:t>
            </a:r>
            <a:r>
              <a:rPr sz="2600" spc="38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some</a:t>
            </a:r>
            <a:r>
              <a:rPr sz="2600" spc="37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studies</a:t>
            </a:r>
            <a:r>
              <a:rPr sz="2600" spc="36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people</a:t>
            </a:r>
            <a:r>
              <a:rPr sz="2600" spc="37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are</a:t>
            </a:r>
            <a:r>
              <a:rPr sz="2600" spc="36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allocated</a:t>
            </a:r>
            <a:r>
              <a:rPr sz="2600" spc="38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in</a:t>
            </a:r>
            <a:r>
              <a:rPr sz="2600" spc="38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groups,</a:t>
            </a:r>
            <a:r>
              <a:rPr sz="2600" spc="37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rather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than</a:t>
            </a:r>
            <a:r>
              <a:rPr sz="2600" spc="12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individually.</a:t>
            </a:r>
            <a:r>
              <a:rPr sz="2600" spc="380" dirty="0">
                <a:solidFill>
                  <a:srgbClr val="003366"/>
                </a:solidFill>
                <a:latin typeface="Times New Roman"/>
                <a:cs typeface="Times New Roman"/>
              </a:rPr>
              <a:t>  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When</a:t>
            </a:r>
            <a:r>
              <a:rPr sz="2600" spc="13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this</a:t>
            </a:r>
            <a:r>
              <a:rPr sz="2600" spc="12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is</a:t>
            </a:r>
            <a:r>
              <a:rPr sz="2600" spc="12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done,</a:t>
            </a:r>
            <a:r>
              <a:rPr sz="2600" spc="114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600" spc="12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600" u="sng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Times New Roman"/>
                <a:cs typeface="Times New Roman"/>
              </a:rPr>
              <a:t>unit</a:t>
            </a:r>
            <a:r>
              <a:rPr sz="2600" u="sng" spc="12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2600" u="sng" spc="-2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600" u="none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u="sng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Times New Roman"/>
                <a:cs typeface="Times New Roman"/>
              </a:rPr>
              <a:t>allocation</a:t>
            </a:r>
            <a:r>
              <a:rPr sz="2600" u="none" spc="40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600" u="none" dirty="0">
                <a:solidFill>
                  <a:srgbClr val="003366"/>
                </a:solidFill>
                <a:latin typeface="Times New Roman"/>
                <a:cs typeface="Times New Roman"/>
              </a:rPr>
              <a:t>is</a:t>
            </a:r>
            <a:r>
              <a:rPr sz="2600" u="none" spc="40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600" u="none" dirty="0">
                <a:solidFill>
                  <a:srgbClr val="003366"/>
                </a:solidFill>
                <a:latin typeface="Times New Roman"/>
                <a:cs typeface="Times New Roman"/>
              </a:rPr>
              <a:t>different</a:t>
            </a:r>
            <a:r>
              <a:rPr sz="2600" u="none" spc="40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600" u="none" dirty="0">
                <a:solidFill>
                  <a:srgbClr val="003366"/>
                </a:solidFill>
                <a:latin typeface="Times New Roman"/>
                <a:cs typeface="Times New Roman"/>
              </a:rPr>
              <a:t>from</a:t>
            </a:r>
            <a:r>
              <a:rPr sz="2600" u="none" spc="39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600" u="none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600" u="none" spc="40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600" u="none" dirty="0">
                <a:solidFill>
                  <a:srgbClr val="003366"/>
                </a:solidFill>
                <a:latin typeface="Times New Roman"/>
                <a:cs typeface="Times New Roman"/>
              </a:rPr>
              <a:t>unit</a:t>
            </a:r>
            <a:r>
              <a:rPr sz="2600" u="none" spc="40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600" u="none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600" u="none" spc="40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600" u="none" spc="-10" dirty="0">
                <a:solidFill>
                  <a:srgbClr val="003366"/>
                </a:solidFill>
                <a:latin typeface="Times New Roman"/>
                <a:cs typeface="Times New Roman"/>
              </a:rPr>
              <a:t>analysis (usually).</a:t>
            </a:r>
            <a:endParaRPr sz="26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2315"/>
              </a:spcBef>
              <a:buSzPct val="54166"/>
              <a:buFont typeface="Wingdings"/>
              <a:buChar char=""/>
              <a:tabLst>
                <a:tab pos="756285" algn="l"/>
              </a:tabLst>
            </a:pP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This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is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sometimes</a:t>
            </a:r>
            <a:r>
              <a:rPr sz="24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called</a:t>
            </a:r>
            <a:r>
              <a:rPr sz="2400" spc="-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a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unit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analysis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error.</a:t>
            </a:r>
            <a:endParaRPr sz="2400">
              <a:latin typeface="Times New Roman"/>
              <a:cs typeface="Times New Roman"/>
            </a:endParaRPr>
          </a:p>
          <a:p>
            <a:pPr marL="756285" marR="6350" lvl="1" indent="-287020">
              <a:lnSpc>
                <a:spcPct val="100000"/>
              </a:lnSpc>
              <a:spcBef>
                <a:spcPts val="2305"/>
              </a:spcBef>
              <a:buSzPct val="54166"/>
              <a:buFont typeface="Wingdings"/>
              <a:buChar char=""/>
              <a:tabLst>
                <a:tab pos="756285" algn="l"/>
                <a:tab pos="1143000" algn="l"/>
                <a:tab pos="1765300" algn="l"/>
                <a:tab pos="2641600" algn="l"/>
                <a:tab pos="3079115" algn="l"/>
                <a:tab pos="4123054" algn="l"/>
                <a:tab pos="5153660" algn="l"/>
                <a:tab pos="6453505" algn="l"/>
              </a:tabLst>
            </a:pP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It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can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result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in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studies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having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narrower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confidence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intervals</a:t>
            </a:r>
            <a:r>
              <a:rPr sz="2400" spc="-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receiving</a:t>
            </a:r>
            <a:r>
              <a:rPr sz="24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more</a:t>
            </a:r>
            <a:r>
              <a:rPr sz="24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weight</a:t>
            </a:r>
            <a:r>
              <a:rPr sz="24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than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is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 appropriate.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3366"/>
                </a:solidFill>
              </a:rPr>
              <a:t>Independent</a:t>
            </a:r>
            <a:r>
              <a:rPr sz="3200" spc="-30" dirty="0">
                <a:solidFill>
                  <a:srgbClr val="003366"/>
                </a:solidFill>
              </a:rPr>
              <a:t> </a:t>
            </a:r>
            <a:r>
              <a:rPr sz="3200" dirty="0">
                <a:solidFill>
                  <a:srgbClr val="003366"/>
                </a:solidFill>
              </a:rPr>
              <a:t>and</a:t>
            </a:r>
            <a:r>
              <a:rPr sz="3200" spc="-20" dirty="0">
                <a:solidFill>
                  <a:srgbClr val="003366"/>
                </a:solidFill>
              </a:rPr>
              <a:t> </a:t>
            </a:r>
            <a:r>
              <a:rPr sz="3200" dirty="0">
                <a:solidFill>
                  <a:srgbClr val="003366"/>
                </a:solidFill>
              </a:rPr>
              <a:t>Dependent</a:t>
            </a:r>
            <a:r>
              <a:rPr sz="3200" spc="-30" dirty="0">
                <a:solidFill>
                  <a:srgbClr val="003366"/>
                </a:solidFill>
              </a:rPr>
              <a:t> </a:t>
            </a:r>
            <a:r>
              <a:rPr sz="3200" spc="-10" dirty="0">
                <a:solidFill>
                  <a:srgbClr val="003366"/>
                </a:solidFill>
              </a:rPr>
              <a:t>Variables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888593" y="2238882"/>
            <a:ext cx="3569970" cy="2640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"/>
              <a:tabLst>
                <a:tab pos="355600" algn="l"/>
              </a:tabLst>
            </a:pP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independent</a:t>
            </a:r>
            <a:r>
              <a:rPr sz="2200" spc="-6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variable</a:t>
            </a:r>
            <a:r>
              <a:rPr sz="2200" spc="-6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is</a:t>
            </a:r>
            <a:r>
              <a:rPr sz="2200" spc="-6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003366"/>
                </a:solidFill>
                <a:latin typeface="Times New Roman"/>
                <a:cs typeface="Times New Roman"/>
              </a:rPr>
              <a:t>what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is</a:t>
            </a:r>
            <a:r>
              <a:rPr sz="22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3366"/>
                </a:solidFill>
                <a:latin typeface="Times New Roman"/>
                <a:cs typeface="Times New Roman"/>
              </a:rPr>
              <a:t>manipulated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65"/>
              </a:spcBef>
              <a:buClr>
                <a:srgbClr val="003366"/>
              </a:buClr>
              <a:buFont typeface="Wingdings"/>
              <a:buChar char=""/>
            </a:pPr>
            <a:endParaRPr sz="2200">
              <a:latin typeface="Times New Roman"/>
              <a:cs typeface="Times New Roman"/>
            </a:endParaRPr>
          </a:p>
          <a:p>
            <a:pPr marL="355600" marR="336550" indent="-342900">
              <a:lnSpc>
                <a:spcPct val="100000"/>
              </a:lnSpc>
              <a:spcBef>
                <a:spcPts val="5"/>
              </a:spcBef>
              <a:buFont typeface="Wingdings"/>
              <a:buChar char=""/>
              <a:tabLst>
                <a:tab pos="355600" algn="l"/>
              </a:tabLst>
            </a:pP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a</a:t>
            </a:r>
            <a:r>
              <a:rPr sz="2200" spc="-5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treatment</a:t>
            </a:r>
            <a:r>
              <a:rPr sz="22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or</a:t>
            </a:r>
            <a:r>
              <a:rPr sz="2200" spc="-5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program</a:t>
            </a:r>
            <a:r>
              <a:rPr sz="2200" spc="-6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003366"/>
                </a:solidFill>
                <a:latin typeface="Times New Roman"/>
                <a:cs typeface="Times New Roman"/>
              </a:rPr>
              <a:t>or </a:t>
            </a:r>
            <a:r>
              <a:rPr sz="2200" spc="-10" dirty="0">
                <a:solidFill>
                  <a:srgbClr val="003366"/>
                </a:solidFill>
                <a:latin typeface="Times New Roman"/>
                <a:cs typeface="Times New Roman"/>
              </a:rPr>
              <a:t>cause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65"/>
              </a:spcBef>
              <a:buClr>
                <a:srgbClr val="003366"/>
              </a:buClr>
              <a:buFont typeface="Wingdings"/>
              <a:buChar char=""/>
            </a:pPr>
            <a:endParaRPr sz="2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"/>
              <a:tabLst>
                <a:tab pos="354965" algn="l"/>
              </a:tabLst>
            </a:pPr>
            <a:r>
              <a:rPr sz="2200" spc="-10" dirty="0">
                <a:solidFill>
                  <a:srgbClr val="003366"/>
                </a:solidFill>
                <a:latin typeface="Times New Roman"/>
                <a:cs typeface="Times New Roman"/>
              </a:rPr>
              <a:t>‘Factor’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46650" y="2238882"/>
            <a:ext cx="3608704" cy="2640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"/>
              <a:tabLst>
                <a:tab pos="355600" algn="l"/>
              </a:tabLst>
            </a:pP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dependent</a:t>
            </a:r>
            <a:r>
              <a:rPr sz="2200" spc="-5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variable</a:t>
            </a:r>
            <a:r>
              <a:rPr sz="2200" spc="-5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is</a:t>
            </a:r>
            <a:r>
              <a:rPr sz="2200" spc="-5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what</a:t>
            </a:r>
            <a:r>
              <a:rPr sz="2200" spc="-5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003366"/>
                </a:solidFill>
                <a:latin typeface="Times New Roman"/>
                <a:cs typeface="Times New Roman"/>
              </a:rPr>
              <a:t>is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affected</a:t>
            </a:r>
            <a:r>
              <a:rPr sz="22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by</a:t>
            </a:r>
            <a:r>
              <a:rPr sz="22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200" spc="-5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3366"/>
                </a:solidFill>
                <a:latin typeface="Times New Roman"/>
                <a:cs typeface="Times New Roman"/>
              </a:rPr>
              <a:t>independent variable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65"/>
              </a:spcBef>
              <a:buClr>
                <a:srgbClr val="003366"/>
              </a:buClr>
              <a:buFont typeface="Wingdings"/>
              <a:buChar char=""/>
            </a:pPr>
            <a:endParaRPr sz="2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Wingdings"/>
              <a:buChar char=""/>
              <a:tabLst>
                <a:tab pos="354965" algn="l"/>
              </a:tabLst>
            </a:pP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effects</a:t>
            </a:r>
            <a:r>
              <a:rPr sz="22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or</a:t>
            </a:r>
            <a:r>
              <a:rPr sz="22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3366"/>
                </a:solidFill>
                <a:latin typeface="Times New Roman"/>
                <a:cs typeface="Times New Roman"/>
              </a:rPr>
              <a:t>outcomes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65"/>
              </a:spcBef>
              <a:buClr>
                <a:srgbClr val="003366"/>
              </a:buClr>
              <a:buFont typeface="Wingdings"/>
              <a:buChar char=""/>
            </a:pPr>
            <a:endParaRPr sz="2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"/>
              <a:tabLst>
                <a:tab pos="354965" algn="l"/>
              </a:tabLst>
            </a:pPr>
            <a:r>
              <a:rPr sz="2200" spc="-10" dirty="0">
                <a:solidFill>
                  <a:srgbClr val="003366"/>
                </a:solidFill>
                <a:latin typeface="Times New Roman"/>
                <a:cs typeface="Times New Roman"/>
              </a:rPr>
              <a:t>‘Measure’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9032" y="795527"/>
            <a:ext cx="7366254" cy="100965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35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3366"/>
                </a:solidFill>
              </a:rPr>
              <a:t>Research</a:t>
            </a:r>
            <a:r>
              <a:rPr sz="3600" spc="-50" dirty="0">
                <a:solidFill>
                  <a:srgbClr val="003366"/>
                </a:solidFill>
              </a:rPr>
              <a:t> </a:t>
            </a:r>
            <a:r>
              <a:rPr sz="3600" dirty="0">
                <a:solidFill>
                  <a:srgbClr val="003366"/>
                </a:solidFill>
              </a:rPr>
              <a:t>Design</a:t>
            </a:r>
            <a:r>
              <a:rPr sz="3600" spc="-45" dirty="0">
                <a:solidFill>
                  <a:srgbClr val="003366"/>
                </a:solidFill>
              </a:rPr>
              <a:t> </a:t>
            </a:r>
            <a:r>
              <a:rPr sz="3600" dirty="0">
                <a:solidFill>
                  <a:srgbClr val="003366"/>
                </a:solidFill>
              </a:rPr>
              <a:t>and</a:t>
            </a:r>
            <a:r>
              <a:rPr sz="3600" spc="-50" dirty="0">
                <a:solidFill>
                  <a:srgbClr val="003366"/>
                </a:solidFill>
              </a:rPr>
              <a:t> </a:t>
            </a:r>
            <a:r>
              <a:rPr sz="3600" spc="-10" dirty="0">
                <a:solidFill>
                  <a:srgbClr val="003366"/>
                </a:solidFill>
              </a:rPr>
              <a:t>Methodology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5100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dirty="0"/>
              <a:t>In</a:t>
            </a:r>
            <a:r>
              <a:rPr spc="120" dirty="0"/>
              <a:t> </a:t>
            </a:r>
            <a:r>
              <a:rPr dirty="0"/>
              <a:t>general,</a:t>
            </a:r>
            <a:r>
              <a:rPr spc="114" dirty="0"/>
              <a:t> </a:t>
            </a:r>
            <a:r>
              <a:rPr dirty="0"/>
              <a:t>a</a:t>
            </a:r>
            <a:r>
              <a:rPr spc="114" dirty="0"/>
              <a:t> </a:t>
            </a:r>
            <a:r>
              <a:rPr b="1" dirty="0">
                <a:latin typeface="Times New Roman"/>
                <a:cs typeface="Times New Roman"/>
              </a:rPr>
              <a:t>research</a:t>
            </a:r>
            <a:r>
              <a:rPr b="1" spc="13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design</a:t>
            </a:r>
            <a:r>
              <a:rPr b="1" spc="125" dirty="0">
                <a:latin typeface="Times New Roman"/>
                <a:cs typeface="Times New Roman"/>
              </a:rPr>
              <a:t> </a:t>
            </a:r>
            <a:r>
              <a:rPr dirty="0"/>
              <a:t>is</a:t>
            </a:r>
            <a:r>
              <a:rPr spc="120" dirty="0"/>
              <a:t> </a:t>
            </a:r>
            <a:r>
              <a:rPr dirty="0"/>
              <a:t>like</a:t>
            </a:r>
            <a:r>
              <a:rPr spc="120" dirty="0"/>
              <a:t> </a:t>
            </a:r>
            <a:r>
              <a:rPr dirty="0"/>
              <a:t>a</a:t>
            </a:r>
            <a:r>
              <a:rPr spc="114" dirty="0"/>
              <a:t> </a:t>
            </a:r>
            <a:r>
              <a:rPr dirty="0"/>
              <a:t>blueprint</a:t>
            </a:r>
            <a:r>
              <a:rPr spc="120" dirty="0"/>
              <a:t> </a:t>
            </a:r>
            <a:r>
              <a:rPr spc="-25" dirty="0"/>
              <a:t>for </a:t>
            </a:r>
            <a:r>
              <a:rPr dirty="0"/>
              <a:t>the</a:t>
            </a:r>
            <a:r>
              <a:rPr spc="-30" dirty="0"/>
              <a:t> </a:t>
            </a:r>
            <a:r>
              <a:rPr spc="-10" dirty="0"/>
              <a:t>research.</a:t>
            </a:r>
          </a:p>
          <a:p>
            <a:pPr>
              <a:lnSpc>
                <a:spcPct val="100000"/>
              </a:lnSpc>
              <a:spcBef>
                <a:spcPts val="1485"/>
              </a:spcBef>
              <a:buClr>
                <a:srgbClr val="003366"/>
              </a:buClr>
              <a:buFont typeface="Wingdings"/>
              <a:buChar char=""/>
            </a:pPr>
            <a:endParaRPr spc="-10" dirty="0"/>
          </a:p>
          <a:p>
            <a:pPr marL="355600" marR="6350" indent="-342900">
              <a:lnSpc>
                <a:spcPct val="100000"/>
              </a:lnSpc>
              <a:spcBef>
                <a:spcPts val="5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b="1" dirty="0">
                <a:latin typeface="Times New Roman"/>
                <a:cs typeface="Times New Roman"/>
              </a:rPr>
              <a:t>Research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Methodology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dirty="0"/>
              <a:t>concerns</a:t>
            </a:r>
            <a:r>
              <a:rPr spc="-10" dirty="0"/>
              <a:t> </a:t>
            </a:r>
            <a:r>
              <a:rPr dirty="0"/>
              <a:t>how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design</a:t>
            </a:r>
            <a:r>
              <a:rPr spc="-10" dirty="0"/>
              <a:t> </a:t>
            </a:r>
            <a:r>
              <a:rPr spc="-25" dirty="0"/>
              <a:t>is </a:t>
            </a:r>
            <a:r>
              <a:rPr dirty="0"/>
              <a:t>implemented,</a:t>
            </a:r>
            <a:r>
              <a:rPr spc="-10" dirty="0"/>
              <a:t> </a:t>
            </a:r>
            <a:r>
              <a:rPr dirty="0"/>
              <a:t>how</a:t>
            </a:r>
            <a:r>
              <a:rPr spc="-25" dirty="0"/>
              <a:t> </a:t>
            </a:r>
            <a:r>
              <a:rPr dirty="0"/>
              <a:t>the</a:t>
            </a:r>
            <a:r>
              <a:rPr spc="-45" dirty="0"/>
              <a:t> </a:t>
            </a:r>
            <a:r>
              <a:rPr dirty="0"/>
              <a:t>research</a:t>
            </a:r>
            <a:r>
              <a:rPr spc="-20" dirty="0"/>
              <a:t> </a:t>
            </a:r>
            <a:r>
              <a:rPr dirty="0"/>
              <a:t>is</a:t>
            </a:r>
            <a:r>
              <a:rPr spc="-40" dirty="0"/>
              <a:t> </a:t>
            </a:r>
            <a:r>
              <a:rPr dirty="0"/>
              <a:t>carried</a:t>
            </a:r>
            <a:r>
              <a:rPr spc="-10" dirty="0"/>
              <a:t> </a:t>
            </a:r>
            <a:r>
              <a:rPr spc="-20" dirty="0"/>
              <a:t>out.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8943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A few</a:t>
            </a:r>
            <a:r>
              <a:rPr sz="4400" b="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designs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2385186"/>
            <a:ext cx="3360420" cy="3150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"/>
              <a:tabLst>
                <a:tab pos="355600" algn="l"/>
              </a:tabLst>
            </a:pPr>
            <a:r>
              <a:rPr sz="2500" spc="-20" dirty="0">
                <a:solidFill>
                  <a:srgbClr val="003366"/>
                </a:solidFill>
                <a:latin typeface="Times New Roman"/>
                <a:cs typeface="Times New Roman"/>
              </a:rPr>
              <a:t>Cross-</a:t>
            </a:r>
            <a:r>
              <a:rPr sz="2500" dirty="0">
                <a:solidFill>
                  <a:srgbClr val="003366"/>
                </a:solidFill>
                <a:latin typeface="Times New Roman"/>
                <a:cs typeface="Times New Roman"/>
              </a:rPr>
              <a:t>Sectional</a:t>
            </a:r>
            <a:r>
              <a:rPr sz="2500" spc="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500" spc="-10" dirty="0">
                <a:solidFill>
                  <a:srgbClr val="003366"/>
                </a:solidFill>
                <a:latin typeface="Times New Roman"/>
                <a:cs typeface="Times New Roman"/>
              </a:rPr>
              <a:t>Design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25"/>
              </a:spcBef>
              <a:buClr>
                <a:srgbClr val="003366"/>
              </a:buClr>
              <a:buFont typeface="Wingdings"/>
              <a:buChar char=""/>
            </a:pP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"/>
              <a:tabLst>
                <a:tab pos="355600" algn="l"/>
              </a:tabLst>
            </a:pPr>
            <a:r>
              <a:rPr sz="2500" dirty="0">
                <a:solidFill>
                  <a:srgbClr val="003366"/>
                </a:solidFill>
                <a:latin typeface="Times New Roman"/>
                <a:cs typeface="Times New Roman"/>
              </a:rPr>
              <a:t>Longitudinal</a:t>
            </a:r>
            <a:r>
              <a:rPr sz="2500" spc="-1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500" spc="-10" dirty="0">
                <a:solidFill>
                  <a:srgbClr val="003366"/>
                </a:solidFill>
                <a:latin typeface="Times New Roman"/>
                <a:cs typeface="Times New Roman"/>
              </a:rPr>
              <a:t>Design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25"/>
              </a:spcBef>
              <a:buClr>
                <a:srgbClr val="003366"/>
              </a:buClr>
              <a:buFont typeface="Wingdings"/>
              <a:buChar char=""/>
            </a:pP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"/>
              <a:tabLst>
                <a:tab pos="355600" algn="l"/>
              </a:tabLst>
            </a:pPr>
            <a:r>
              <a:rPr sz="2500" dirty="0">
                <a:solidFill>
                  <a:srgbClr val="003366"/>
                </a:solidFill>
                <a:latin typeface="Times New Roman"/>
                <a:cs typeface="Times New Roman"/>
              </a:rPr>
              <a:t>Time</a:t>
            </a:r>
            <a:r>
              <a:rPr sz="25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500" dirty="0">
                <a:solidFill>
                  <a:srgbClr val="003366"/>
                </a:solidFill>
                <a:latin typeface="Times New Roman"/>
                <a:cs typeface="Times New Roman"/>
              </a:rPr>
              <a:t>Series</a:t>
            </a:r>
            <a:r>
              <a:rPr sz="2500" spc="-5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500" spc="-10" dirty="0">
                <a:solidFill>
                  <a:srgbClr val="003366"/>
                </a:solidFill>
                <a:latin typeface="Times New Roman"/>
                <a:cs typeface="Times New Roman"/>
              </a:rPr>
              <a:t>Design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30"/>
              </a:spcBef>
              <a:buClr>
                <a:srgbClr val="003366"/>
              </a:buClr>
              <a:buFont typeface="Wingdings"/>
              <a:buChar char=""/>
            </a:pP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"/>
              <a:tabLst>
                <a:tab pos="355600" algn="l"/>
              </a:tabLst>
            </a:pPr>
            <a:r>
              <a:rPr sz="2500" dirty="0">
                <a:solidFill>
                  <a:srgbClr val="003366"/>
                </a:solidFill>
                <a:latin typeface="Times New Roman"/>
                <a:cs typeface="Times New Roman"/>
              </a:rPr>
              <a:t>Panel</a:t>
            </a:r>
            <a:r>
              <a:rPr sz="2500" spc="-4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500" spc="-10" dirty="0">
                <a:solidFill>
                  <a:srgbClr val="003366"/>
                </a:solidFill>
                <a:latin typeface="Times New Roman"/>
                <a:cs typeface="Times New Roman"/>
              </a:rPr>
              <a:t>Design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908" rIns="0" bIns="0" rtlCol="0">
            <a:spAutoFit/>
          </a:bodyPr>
          <a:lstStyle/>
          <a:p>
            <a:pPr marL="152273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Cross-</a:t>
            </a:r>
            <a:r>
              <a:rPr dirty="0"/>
              <a:t>Sectional</a:t>
            </a:r>
            <a:r>
              <a:rPr spc="-80" dirty="0"/>
              <a:t> </a:t>
            </a:r>
            <a:r>
              <a:rPr spc="-10" dirty="0"/>
              <a:t>Design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2191638"/>
            <a:ext cx="7997190" cy="35471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4330" marR="5080" indent="-342265" algn="just">
              <a:lnSpc>
                <a:spcPts val="2810"/>
              </a:lnSpc>
              <a:spcBef>
                <a:spcPts val="455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8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cross-</a:t>
            </a:r>
            <a:r>
              <a:rPr sz="2600" dirty="0">
                <a:latin typeface="Times New Roman"/>
                <a:cs typeface="Times New Roman"/>
              </a:rPr>
              <a:t>sectional</a:t>
            </a:r>
            <a:r>
              <a:rPr sz="2600" spc="7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design</a:t>
            </a:r>
            <a:r>
              <a:rPr sz="2600" spc="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is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used</a:t>
            </a:r>
            <a:r>
              <a:rPr sz="2600" spc="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for</a:t>
            </a:r>
            <a:r>
              <a:rPr sz="2600" spc="7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research</a:t>
            </a:r>
            <a:r>
              <a:rPr sz="2600" spc="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that</a:t>
            </a:r>
            <a:r>
              <a:rPr sz="2600" spc="8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collects 	</a:t>
            </a:r>
            <a:r>
              <a:rPr sz="2600" dirty="0">
                <a:latin typeface="Times New Roman"/>
                <a:cs typeface="Times New Roman"/>
              </a:rPr>
              <a:t>data on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relevant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variables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one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time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only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from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variety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 	</a:t>
            </a:r>
            <a:r>
              <a:rPr sz="2600" dirty="0">
                <a:latin typeface="Times New Roman"/>
                <a:cs typeface="Times New Roman"/>
              </a:rPr>
              <a:t>people,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subjects,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or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phenomena.</a:t>
            </a:r>
            <a:endParaRPr sz="2600">
              <a:latin typeface="Times New Roman"/>
              <a:cs typeface="Times New Roman"/>
            </a:endParaRPr>
          </a:p>
          <a:p>
            <a:pPr marL="354330" marR="5080" indent="-342265" algn="just">
              <a:lnSpc>
                <a:spcPts val="2810"/>
              </a:lnSpc>
              <a:spcBef>
                <a:spcPts val="2470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90" dirty="0">
                <a:latin typeface="Times New Roman"/>
                <a:cs typeface="Times New Roman"/>
              </a:rPr>
              <a:t>  </a:t>
            </a:r>
            <a:r>
              <a:rPr sz="2600" spc="-10" dirty="0">
                <a:latin typeface="Times New Roman"/>
                <a:cs typeface="Times New Roman"/>
              </a:rPr>
              <a:t>cross-</a:t>
            </a:r>
            <a:r>
              <a:rPr sz="2600" dirty="0">
                <a:latin typeface="Times New Roman"/>
                <a:cs typeface="Times New Roman"/>
              </a:rPr>
              <a:t>sectional</a:t>
            </a:r>
            <a:r>
              <a:rPr sz="2600" spc="9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designs</a:t>
            </a:r>
            <a:r>
              <a:rPr sz="2600" spc="9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provides</a:t>
            </a:r>
            <a:r>
              <a:rPr sz="2600" spc="8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9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snapshot</a:t>
            </a:r>
            <a:r>
              <a:rPr sz="2600" spc="9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85" dirty="0">
                <a:latin typeface="Times New Roman"/>
                <a:cs typeface="Times New Roman"/>
              </a:rPr>
              <a:t>  </a:t>
            </a:r>
            <a:r>
              <a:rPr sz="2600" spc="-25" dirty="0">
                <a:latin typeface="Times New Roman"/>
                <a:cs typeface="Times New Roman"/>
              </a:rPr>
              <a:t>the 	</a:t>
            </a:r>
            <a:r>
              <a:rPr sz="2600" dirty="0">
                <a:latin typeface="Times New Roman"/>
                <a:cs typeface="Times New Roman"/>
              </a:rPr>
              <a:t>variables</a:t>
            </a:r>
            <a:r>
              <a:rPr sz="2600" spc="1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included</a:t>
            </a:r>
            <a:r>
              <a:rPr sz="2600" spc="1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in</a:t>
            </a:r>
            <a:r>
              <a:rPr sz="2600" spc="1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1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study,</a:t>
            </a:r>
            <a:r>
              <a:rPr sz="2600" spc="1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at</a:t>
            </a:r>
            <a:r>
              <a:rPr sz="2600" spc="1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one</a:t>
            </a:r>
            <a:r>
              <a:rPr sz="2600" spc="1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particular</a:t>
            </a:r>
            <a:r>
              <a:rPr sz="2600" spc="1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point</a:t>
            </a:r>
            <a:r>
              <a:rPr sz="2600" spc="14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in 	</a:t>
            </a:r>
            <a:r>
              <a:rPr sz="2600" spc="-10" dirty="0">
                <a:latin typeface="Times New Roman"/>
                <a:cs typeface="Times New Roman"/>
              </a:rPr>
              <a:t>time.</a:t>
            </a:r>
            <a:endParaRPr sz="26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ts val="2810"/>
              </a:lnSpc>
              <a:spcBef>
                <a:spcPts val="2465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sz="2600" spc="-10" dirty="0">
                <a:latin typeface="Times New Roman"/>
                <a:cs typeface="Times New Roman"/>
              </a:rPr>
              <a:t>Cross-</a:t>
            </a:r>
            <a:r>
              <a:rPr sz="2600" dirty="0">
                <a:latin typeface="Times New Roman"/>
                <a:cs typeface="Times New Roman"/>
              </a:rPr>
              <a:t>sectional</a:t>
            </a:r>
            <a:r>
              <a:rPr sz="2600" spc="3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designs</a:t>
            </a:r>
            <a:r>
              <a:rPr sz="2600" spc="3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generally</a:t>
            </a:r>
            <a:r>
              <a:rPr sz="2600" spc="3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use</a:t>
            </a:r>
            <a:r>
              <a:rPr sz="2600" spc="3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survey</a:t>
            </a:r>
            <a:r>
              <a:rPr sz="2600" spc="34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techniques </a:t>
            </a:r>
            <a:r>
              <a:rPr sz="2600" dirty="0">
                <a:latin typeface="Times New Roman"/>
                <a:cs typeface="Times New Roman"/>
              </a:rPr>
              <a:t>to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gather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data,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for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example,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U.S.</a:t>
            </a:r>
            <a:r>
              <a:rPr sz="2600" spc="-10" dirty="0">
                <a:latin typeface="Times New Roman"/>
                <a:cs typeface="Times New Roman"/>
              </a:rPr>
              <a:t> Census.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2057400"/>
            <a:ext cx="79248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5909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593" y="2200783"/>
            <a:ext cx="7802880" cy="3662679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385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Advantages:</a:t>
            </a:r>
            <a:r>
              <a:rPr sz="2400" spc="80" dirty="0">
                <a:solidFill>
                  <a:srgbClr val="CC000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data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many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variables,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data</a:t>
            </a:r>
            <a:r>
              <a:rPr sz="2400" spc="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7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large </a:t>
            </a:r>
            <a:r>
              <a:rPr sz="2400" dirty="0">
                <a:latin typeface="Times New Roman"/>
                <a:cs typeface="Times New Roman"/>
              </a:rPr>
              <a:t>number</a:t>
            </a:r>
            <a:r>
              <a:rPr sz="2400" spc="4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4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subjects,</a:t>
            </a:r>
            <a:r>
              <a:rPr sz="2400" spc="4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r>
              <a:rPr sz="2400" spc="4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4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dispersed</a:t>
            </a:r>
            <a:r>
              <a:rPr sz="2400" spc="4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subjects,</a:t>
            </a:r>
            <a:r>
              <a:rPr sz="2400" spc="4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r>
              <a:rPr sz="2400" spc="4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on </a:t>
            </a:r>
            <a:r>
              <a:rPr sz="2400" dirty="0">
                <a:latin typeface="Times New Roman"/>
                <a:cs typeface="Times New Roman"/>
              </a:rPr>
              <a:t>attitudes</a:t>
            </a:r>
            <a:r>
              <a:rPr sz="2400" spc="20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204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behaviors,</a:t>
            </a:r>
            <a:r>
              <a:rPr sz="2400" spc="2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good</a:t>
            </a:r>
            <a:r>
              <a:rPr sz="2400" spc="2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204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exploratory</a:t>
            </a:r>
            <a:r>
              <a:rPr sz="2400" spc="21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research, </a:t>
            </a:r>
            <a:r>
              <a:rPr sz="2400" dirty="0">
                <a:latin typeface="Times New Roman"/>
                <a:cs typeface="Times New Roman"/>
              </a:rPr>
              <a:t>generates</a:t>
            </a:r>
            <a:r>
              <a:rPr sz="2400" spc="1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hypotheses</a:t>
            </a:r>
            <a:r>
              <a:rPr sz="2400" spc="1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future</a:t>
            </a:r>
            <a:r>
              <a:rPr sz="2400" spc="1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research,</a:t>
            </a:r>
            <a:r>
              <a:rPr sz="2400" spc="1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data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useful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many different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researchers</a:t>
            </a:r>
            <a:endParaRPr sz="24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ts val="2590"/>
              </a:lnSpc>
              <a:spcBef>
                <a:spcPts val="2470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Disadvantages:</a:t>
            </a:r>
            <a:r>
              <a:rPr sz="2400" spc="55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increased</a:t>
            </a:r>
            <a:r>
              <a:rPr sz="2400" spc="5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chances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5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error,</a:t>
            </a:r>
            <a:r>
              <a:rPr sz="2400" spc="5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increased</a:t>
            </a:r>
            <a:r>
              <a:rPr sz="2400" spc="55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cost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1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more</a:t>
            </a:r>
            <a:r>
              <a:rPr sz="2400" spc="1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subjects</a:t>
            </a:r>
            <a:r>
              <a:rPr sz="2400" spc="1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1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each</a:t>
            </a:r>
            <a:r>
              <a:rPr sz="2400" spc="1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location,</a:t>
            </a:r>
            <a:r>
              <a:rPr sz="2400" spc="1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cannot</a:t>
            </a:r>
            <a:r>
              <a:rPr sz="2400" spc="185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measure </a:t>
            </a:r>
            <a:r>
              <a:rPr sz="2400" dirty="0">
                <a:latin typeface="Times New Roman"/>
                <a:cs typeface="Times New Roman"/>
              </a:rPr>
              <a:t>change,</a:t>
            </a:r>
            <a:r>
              <a:rPr sz="2400" spc="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cannot</a:t>
            </a:r>
            <a:r>
              <a:rPr sz="2400" spc="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establish</a:t>
            </a:r>
            <a:r>
              <a:rPr sz="2400" spc="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cause</a:t>
            </a:r>
            <a:r>
              <a:rPr sz="2400" spc="3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effect,</a:t>
            </a:r>
            <a:r>
              <a:rPr sz="2400" spc="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no</a:t>
            </a:r>
            <a:r>
              <a:rPr sz="2400" spc="3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control</a:t>
            </a:r>
            <a:r>
              <a:rPr sz="2400" spc="45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independent</a:t>
            </a:r>
            <a:r>
              <a:rPr sz="2400" spc="2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variable,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difficult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rule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out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rival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hypotheses, static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9889">
              <a:lnSpc>
                <a:spcPct val="100000"/>
              </a:lnSpc>
              <a:spcBef>
                <a:spcPts val="100"/>
              </a:spcBef>
            </a:pPr>
            <a:r>
              <a:rPr dirty="0"/>
              <a:t>Longitudinal</a:t>
            </a:r>
            <a:r>
              <a:rPr spc="-35" dirty="0"/>
              <a:t> </a:t>
            </a:r>
            <a:r>
              <a:rPr spc="-10" dirty="0"/>
              <a:t>Designs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2412619"/>
            <a:ext cx="7541259" cy="3244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Wingdings"/>
              <a:buChar char=""/>
              <a:tabLst>
                <a:tab pos="355600" algn="l"/>
                <a:tab pos="2301875" algn="l"/>
                <a:tab pos="4280535" algn="l"/>
                <a:tab pos="5581650" algn="l"/>
                <a:tab pos="6250940" algn="l"/>
              </a:tabLst>
            </a:pP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A</a:t>
            </a:r>
            <a:r>
              <a:rPr sz="2400" spc="37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longitudinal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design</a:t>
            </a:r>
            <a:r>
              <a:rPr sz="2400" spc="38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collects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data</a:t>
            </a:r>
            <a:r>
              <a:rPr sz="2400" spc="37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over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long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periods</a:t>
            </a:r>
            <a:r>
              <a:rPr sz="2400" spc="36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of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time.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70"/>
              </a:spcBef>
              <a:buClr>
                <a:srgbClr val="003366"/>
              </a:buClr>
              <a:buFont typeface="Wingdings"/>
              <a:buChar char=""/>
            </a:pPr>
            <a:endParaRPr sz="2400">
              <a:latin typeface="Times New Roman"/>
              <a:cs typeface="Times New Roman"/>
            </a:endParaRPr>
          </a:p>
          <a:p>
            <a:pPr marL="355600" marR="7620" indent="-343535">
              <a:lnSpc>
                <a:spcPct val="100000"/>
              </a:lnSpc>
              <a:spcBef>
                <a:spcPts val="5"/>
              </a:spcBef>
              <a:buFont typeface="Wingdings"/>
              <a:buChar char=""/>
              <a:tabLst>
                <a:tab pos="355600" algn="l"/>
                <a:tab pos="2291080" algn="l"/>
                <a:tab pos="2820035" algn="l"/>
                <a:tab pos="3637279" algn="l"/>
                <a:tab pos="4100195" algn="l"/>
                <a:tab pos="4817110" algn="l"/>
                <a:tab pos="5956935" algn="l"/>
                <a:tab pos="6655434" algn="l"/>
                <a:tab pos="7270750" algn="l"/>
              </a:tabLst>
            </a:pP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Measurements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are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taken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on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each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variable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over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two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or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more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distinct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time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periods.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70"/>
              </a:spcBef>
              <a:buClr>
                <a:srgbClr val="003366"/>
              </a:buClr>
              <a:buFont typeface="Wingdings"/>
              <a:buChar char=""/>
            </a:pP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"/>
              <a:tabLst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This</a:t>
            </a:r>
            <a:r>
              <a:rPr sz="2400" spc="1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allows</a:t>
            </a:r>
            <a:r>
              <a:rPr sz="2400" spc="1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400" spc="1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researcher</a:t>
            </a:r>
            <a:r>
              <a:rPr sz="2400" spc="1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to</a:t>
            </a:r>
            <a:r>
              <a:rPr sz="2400" spc="1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measure</a:t>
            </a:r>
            <a:r>
              <a:rPr sz="2400" spc="1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change</a:t>
            </a:r>
            <a:r>
              <a:rPr sz="2400" spc="114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in</a:t>
            </a:r>
            <a:r>
              <a:rPr sz="2400" spc="1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variables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over</a:t>
            </a:r>
            <a:r>
              <a:rPr sz="24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time.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7246" rIns="0" bIns="0" rtlCol="0">
            <a:spAutoFit/>
          </a:bodyPr>
          <a:lstStyle/>
          <a:p>
            <a:pPr marL="1833880">
              <a:lnSpc>
                <a:spcPct val="100000"/>
              </a:lnSpc>
              <a:spcBef>
                <a:spcPts val="100"/>
              </a:spcBef>
            </a:pPr>
            <a:r>
              <a:rPr dirty="0"/>
              <a:t>Time</a:t>
            </a:r>
            <a:r>
              <a:rPr spc="-35" dirty="0"/>
              <a:t> </a:t>
            </a:r>
            <a:r>
              <a:rPr dirty="0"/>
              <a:t>Series</a:t>
            </a:r>
            <a:r>
              <a:rPr spc="-40" dirty="0"/>
              <a:t> </a:t>
            </a:r>
            <a:r>
              <a:rPr spc="-10" dirty="0"/>
              <a:t>Design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2078863"/>
            <a:ext cx="7618095" cy="37039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5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85" dirty="0">
                <a:latin typeface="Times New Roman"/>
                <a:cs typeface="Times New Roman"/>
              </a:rPr>
              <a:t>  </a:t>
            </a:r>
            <a:r>
              <a:rPr sz="2600" b="1" dirty="0">
                <a:latin typeface="Times New Roman"/>
                <a:cs typeface="Times New Roman"/>
              </a:rPr>
              <a:t>Time</a:t>
            </a:r>
            <a:r>
              <a:rPr sz="2600" b="1" spc="80" dirty="0">
                <a:latin typeface="Times New Roman"/>
                <a:cs typeface="Times New Roman"/>
              </a:rPr>
              <a:t>  </a:t>
            </a:r>
            <a:r>
              <a:rPr sz="2600" b="1" dirty="0">
                <a:latin typeface="Times New Roman"/>
                <a:cs typeface="Times New Roman"/>
              </a:rPr>
              <a:t>Series</a:t>
            </a:r>
            <a:r>
              <a:rPr sz="2600" b="1" spc="85" dirty="0">
                <a:latin typeface="Times New Roman"/>
                <a:cs typeface="Times New Roman"/>
              </a:rPr>
              <a:t>  </a:t>
            </a:r>
            <a:r>
              <a:rPr sz="2600" b="1" dirty="0">
                <a:latin typeface="Times New Roman"/>
                <a:cs typeface="Times New Roman"/>
              </a:rPr>
              <a:t>Design</a:t>
            </a:r>
            <a:r>
              <a:rPr sz="2600" b="1" spc="8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collects</a:t>
            </a:r>
            <a:r>
              <a:rPr sz="2600" spc="8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data</a:t>
            </a:r>
            <a:r>
              <a:rPr sz="2600" spc="75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on</a:t>
            </a:r>
            <a:r>
              <a:rPr sz="2600" spc="80" dirty="0">
                <a:latin typeface="Times New Roman"/>
                <a:cs typeface="Times New Roman"/>
              </a:rPr>
              <a:t> 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80" dirty="0">
                <a:latin typeface="Times New Roman"/>
                <a:cs typeface="Times New Roman"/>
              </a:rPr>
              <a:t>  </a:t>
            </a:r>
            <a:r>
              <a:rPr sz="2600" spc="-20" dirty="0">
                <a:latin typeface="Times New Roman"/>
                <a:cs typeface="Times New Roman"/>
              </a:rPr>
              <a:t>same 	</a:t>
            </a:r>
            <a:r>
              <a:rPr sz="2600" dirty="0">
                <a:latin typeface="Times New Roman"/>
                <a:cs typeface="Times New Roman"/>
              </a:rPr>
              <a:t>variable</a:t>
            </a:r>
            <a:r>
              <a:rPr sz="2600" spc="3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at</a:t>
            </a:r>
            <a:r>
              <a:rPr sz="2600" spc="3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regular</a:t>
            </a:r>
            <a:r>
              <a:rPr sz="2600" spc="3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intervals</a:t>
            </a:r>
            <a:r>
              <a:rPr sz="2600" spc="3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in</a:t>
            </a:r>
            <a:r>
              <a:rPr sz="2600" spc="3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3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form</a:t>
            </a:r>
            <a:r>
              <a:rPr sz="2600" spc="3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3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aggregate 	</a:t>
            </a:r>
            <a:r>
              <a:rPr sz="2600" dirty="0">
                <a:latin typeface="Times New Roman"/>
                <a:cs typeface="Times New Roman"/>
              </a:rPr>
              <a:t>measures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population.</a:t>
            </a:r>
            <a:endParaRPr sz="26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640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sz="2600" dirty="0">
                <a:latin typeface="Times New Roman"/>
                <a:cs typeface="Times New Roman"/>
              </a:rPr>
              <a:t>Time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series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designs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are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useful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for:</a:t>
            </a:r>
            <a:endParaRPr sz="26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585"/>
              </a:spcBef>
              <a:buClr>
                <a:srgbClr val="003366"/>
              </a:buClr>
              <a:buSzPct val="54166"/>
              <a:buFont typeface="Wingdings"/>
              <a:buChar char=""/>
              <a:tabLst>
                <a:tab pos="756285" algn="l"/>
              </a:tabLst>
            </a:pPr>
            <a:r>
              <a:rPr sz="2400" dirty="0">
                <a:latin typeface="Times New Roman"/>
                <a:cs typeface="Times New Roman"/>
              </a:rPr>
              <a:t>establishing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baseline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measure</a:t>
            </a:r>
            <a:endParaRPr sz="24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Clr>
                <a:srgbClr val="003366"/>
              </a:buClr>
              <a:buSzPct val="54166"/>
              <a:buFont typeface="Wingdings"/>
              <a:buChar char=""/>
              <a:tabLst>
                <a:tab pos="756285" algn="l"/>
              </a:tabLst>
            </a:pPr>
            <a:r>
              <a:rPr sz="2400" dirty="0">
                <a:latin typeface="Times New Roman"/>
                <a:cs typeface="Times New Roman"/>
              </a:rPr>
              <a:t>describing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changes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over </a:t>
            </a:r>
            <a:r>
              <a:rPr sz="2400" spc="-20" dirty="0">
                <a:latin typeface="Times New Roman"/>
                <a:cs typeface="Times New Roman"/>
              </a:rPr>
              <a:t>time</a:t>
            </a:r>
            <a:endParaRPr sz="24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Clr>
                <a:srgbClr val="003366"/>
              </a:buClr>
              <a:buSzPct val="54166"/>
              <a:buFont typeface="Wingdings"/>
              <a:buChar char=""/>
              <a:tabLst>
                <a:tab pos="756285" algn="l"/>
              </a:tabLst>
            </a:pPr>
            <a:r>
              <a:rPr sz="2400" dirty="0">
                <a:latin typeface="Times New Roman"/>
                <a:cs typeface="Times New Roman"/>
              </a:rPr>
              <a:t>keeping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track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10" dirty="0">
                <a:latin typeface="Times New Roman"/>
                <a:cs typeface="Times New Roman"/>
              </a:rPr>
              <a:t>trends</a:t>
            </a:r>
            <a:endParaRPr sz="24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580"/>
              </a:spcBef>
              <a:buClr>
                <a:srgbClr val="003366"/>
              </a:buClr>
              <a:buSzPct val="54166"/>
              <a:buFont typeface="Wingdings"/>
              <a:buChar char=""/>
              <a:tabLst>
                <a:tab pos="756285" algn="l"/>
              </a:tabLst>
            </a:pPr>
            <a:r>
              <a:rPr sz="2400" dirty="0">
                <a:latin typeface="Times New Roman"/>
                <a:cs typeface="Times New Roman"/>
              </a:rPr>
              <a:t>forecasting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future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(short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term) </a:t>
            </a:r>
            <a:r>
              <a:rPr sz="2400" spc="-10" dirty="0">
                <a:latin typeface="Times New Roman"/>
                <a:cs typeface="Times New Roman"/>
              </a:rPr>
              <a:t>trends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593" y="2237359"/>
            <a:ext cx="7801609" cy="2550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Advantages:</a:t>
            </a:r>
            <a:r>
              <a:rPr sz="2400" spc="21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easy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collect,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easy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present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graphs, </a:t>
            </a:r>
            <a:r>
              <a:rPr sz="2400" dirty="0">
                <a:latin typeface="Times New Roman"/>
                <a:cs typeface="Times New Roman"/>
              </a:rPr>
              <a:t>easy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interpret,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forecast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short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trends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2590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Disadvantages:</a:t>
            </a:r>
            <a:r>
              <a:rPr sz="2400" spc="65" dirty="0">
                <a:solidFill>
                  <a:srgbClr val="CC000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data</a:t>
            </a:r>
            <a:r>
              <a:rPr sz="2400" spc="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collection</a:t>
            </a:r>
            <a:r>
              <a:rPr sz="2400" spc="7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method</a:t>
            </a:r>
            <a:r>
              <a:rPr sz="2400" spc="6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may</a:t>
            </a:r>
            <a:r>
              <a:rPr sz="2400" spc="6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change</a:t>
            </a:r>
            <a:r>
              <a:rPr sz="2400" spc="70" dirty="0">
                <a:latin typeface="Times New Roman"/>
                <a:cs typeface="Times New Roman"/>
              </a:rPr>
              <a:t>  </a:t>
            </a:r>
            <a:r>
              <a:rPr sz="2400" spc="-20" dirty="0">
                <a:latin typeface="Times New Roman"/>
                <a:cs typeface="Times New Roman"/>
              </a:rPr>
              <a:t>over </a:t>
            </a:r>
            <a:r>
              <a:rPr sz="2400" dirty="0">
                <a:latin typeface="Times New Roman"/>
                <a:cs typeface="Times New Roman"/>
              </a:rPr>
              <a:t>time,</a:t>
            </a:r>
            <a:r>
              <a:rPr sz="2400" spc="2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difficult</a:t>
            </a:r>
            <a:r>
              <a:rPr sz="2400" spc="2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2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show</a:t>
            </a:r>
            <a:r>
              <a:rPr sz="2400" spc="2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more</a:t>
            </a:r>
            <a:r>
              <a:rPr sz="2400" spc="2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than</a:t>
            </a:r>
            <a:r>
              <a:rPr sz="2400" spc="2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one</a:t>
            </a:r>
            <a:r>
              <a:rPr sz="2400" spc="2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variable</a:t>
            </a:r>
            <a:r>
              <a:rPr sz="2400" spc="2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270" dirty="0">
                <a:latin typeface="Times New Roman"/>
                <a:cs typeface="Times New Roman"/>
              </a:rPr>
              <a:t>  </a:t>
            </a:r>
            <a:r>
              <a:rPr sz="2400" spc="-50" dirty="0">
                <a:latin typeface="Times New Roman"/>
                <a:cs typeface="Times New Roman"/>
              </a:rPr>
              <a:t>a </a:t>
            </a:r>
            <a:r>
              <a:rPr sz="2400" dirty="0">
                <a:latin typeface="Times New Roman"/>
                <a:cs typeface="Times New Roman"/>
              </a:rPr>
              <a:t>time,</a:t>
            </a:r>
            <a:r>
              <a:rPr sz="2400" spc="27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needs</a:t>
            </a:r>
            <a:r>
              <a:rPr sz="2400" spc="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qualitative</a:t>
            </a:r>
            <a:r>
              <a:rPr sz="2400" spc="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research</a:t>
            </a:r>
            <a:r>
              <a:rPr sz="2400" spc="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explain</a:t>
            </a:r>
            <a:r>
              <a:rPr sz="2400" spc="5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fluctuations, </a:t>
            </a:r>
            <a:r>
              <a:rPr sz="2400" dirty="0">
                <a:latin typeface="Times New Roman"/>
                <a:cs typeface="Times New Roman"/>
              </a:rPr>
              <a:t>assumes present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trends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will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continue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unchanged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2946" rIns="0" bIns="0" rtlCol="0">
            <a:spAutoFit/>
          </a:bodyPr>
          <a:lstStyle/>
          <a:p>
            <a:pPr marL="2263775">
              <a:lnSpc>
                <a:spcPct val="100000"/>
              </a:lnSpc>
              <a:spcBef>
                <a:spcPts val="100"/>
              </a:spcBef>
            </a:pPr>
            <a:r>
              <a:rPr dirty="0"/>
              <a:t>Panel</a:t>
            </a:r>
            <a:r>
              <a:rPr spc="-75" dirty="0"/>
              <a:t> </a:t>
            </a:r>
            <a:r>
              <a:rPr spc="-10" dirty="0"/>
              <a:t>Designs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2234311"/>
            <a:ext cx="7769225" cy="3404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330" marR="6985" indent="-342265" algn="just">
              <a:lnSpc>
                <a:spcPct val="100000"/>
              </a:lnSpc>
              <a:spcBef>
                <a:spcPts val="95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sz="2200" b="1" dirty="0">
                <a:latin typeface="Times New Roman"/>
                <a:cs typeface="Times New Roman"/>
              </a:rPr>
              <a:t>Panel</a:t>
            </a:r>
            <a:r>
              <a:rPr sz="2200" b="1" spc="25" dirty="0">
                <a:latin typeface="Times New Roman"/>
                <a:cs typeface="Times New Roman"/>
              </a:rPr>
              <a:t>  </a:t>
            </a:r>
            <a:r>
              <a:rPr sz="2200" b="1" dirty="0">
                <a:latin typeface="Times New Roman"/>
                <a:cs typeface="Times New Roman"/>
              </a:rPr>
              <a:t>Designs</a:t>
            </a:r>
            <a:r>
              <a:rPr sz="2200" b="1" spc="2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collect</a:t>
            </a:r>
            <a:r>
              <a:rPr sz="2200" spc="2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repeated</a:t>
            </a:r>
            <a:r>
              <a:rPr sz="2200" spc="3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measurements</a:t>
            </a:r>
            <a:r>
              <a:rPr sz="2200" spc="2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from</a:t>
            </a:r>
            <a:r>
              <a:rPr sz="2200" spc="2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25" dirty="0">
                <a:latin typeface="Times New Roman"/>
                <a:cs typeface="Times New Roman"/>
              </a:rPr>
              <a:t>  </a:t>
            </a:r>
            <a:r>
              <a:rPr sz="2200" spc="-20" dirty="0">
                <a:latin typeface="Times New Roman"/>
                <a:cs typeface="Times New Roman"/>
              </a:rPr>
              <a:t>same 	</a:t>
            </a:r>
            <a:r>
              <a:rPr sz="2200" dirty="0">
                <a:latin typeface="Times New Roman"/>
                <a:cs typeface="Times New Roman"/>
              </a:rPr>
              <a:t>people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subjects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over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time.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255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sz="2200" dirty="0">
                <a:latin typeface="Times New Roman"/>
                <a:cs typeface="Times New Roman"/>
              </a:rPr>
              <a:t>Panel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studies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reveal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changes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at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individual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level.</a:t>
            </a:r>
            <a:endParaRPr sz="2200">
              <a:latin typeface="Times New Roman"/>
              <a:cs typeface="Times New Roman"/>
            </a:endParaRPr>
          </a:p>
          <a:p>
            <a:pPr marL="354330" marR="6350" indent="-342265" algn="just">
              <a:lnSpc>
                <a:spcPct val="100000"/>
              </a:lnSpc>
              <a:spcBef>
                <a:spcPts val="2220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sz="2000" dirty="0">
                <a:solidFill>
                  <a:srgbClr val="CC0000"/>
                </a:solidFill>
                <a:latin typeface="Times New Roman"/>
                <a:cs typeface="Times New Roman"/>
              </a:rPr>
              <a:t>Advantages:</a:t>
            </a:r>
            <a:r>
              <a:rPr sz="2000" spc="16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reveals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individual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level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changes,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establishes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time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order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of 	</a:t>
            </a:r>
            <a:r>
              <a:rPr sz="2000" dirty="0">
                <a:latin typeface="Times New Roman"/>
                <a:cs typeface="Times New Roman"/>
              </a:rPr>
              <a:t>variables,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show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how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relationships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emerge</a:t>
            </a:r>
            <a:endParaRPr sz="2000">
              <a:latin typeface="Times New Roman"/>
              <a:cs typeface="Times New Roman"/>
            </a:endParaRPr>
          </a:p>
          <a:p>
            <a:pPr marL="354330" marR="5080" indent="-342265" algn="just">
              <a:lnSpc>
                <a:spcPct val="100000"/>
              </a:lnSpc>
              <a:spcBef>
                <a:spcPts val="2205"/>
              </a:spcBef>
              <a:buClr>
                <a:srgbClr val="003366"/>
              </a:buClr>
              <a:buFont typeface="Wingdings"/>
              <a:buChar char=""/>
              <a:tabLst>
                <a:tab pos="355600" algn="l"/>
              </a:tabLst>
            </a:pPr>
            <a:r>
              <a:rPr sz="2000" dirty="0">
                <a:solidFill>
                  <a:srgbClr val="CC0000"/>
                </a:solidFill>
                <a:latin typeface="Times New Roman"/>
                <a:cs typeface="Times New Roman"/>
              </a:rPr>
              <a:t>Disadvantages:</a:t>
            </a:r>
            <a:r>
              <a:rPr sz="2000" spc="14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difficult</a:t>
            </a:r>
            <a:r>
              <a:rPr sz="2000" spc="1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obtain</a:t>
            </a:r>
            <a:r>
              <a:rPr sz="2000" spc="1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initial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sample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subjects,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difficult</a:t>
            </a:r>
            <a:r>
              <a:rPr sz="2000" spc="16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to 	</a:t>
            </a:r>
            <a:r>
              <a:rPr sz="2000" dirty="0">
                <a:latin typeface="Times New Roman"/>
                <a:cs typeface="Times New Roman"/>
              </a:rPr>
              <a:t>keep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same</a:t>
            </a:r>
            <a:r>
              <a:rPr sz="2000" spc="3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subjects</a:t>
            </a:r>
            <a:r>
              <a:rPr sz="2000" spc="3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over</a:t>
            </a:r>
            <a:r>
              <a:rPr sz="2000" spc="3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time,</a:t>
            </a:r>
            <a:r>
              <a:rPr sz="2000" spc="36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repeated</a:t>
            </a:r>
            <a:r>
              <a:rPr sz="2000" spc="3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measures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may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influence 	</a:t>
            </a:r>
            <a:r>
              <a:rPr sz="2000" dirty="0">
                <a:latin typeface="Times New Roman"/>
                <a:cs typeface="Times New Roman"/>
              </a:rPr>
              <a:t>subjects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behavior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8593" y="1996590"/>
            <a:ext cx="7802245" cy="19082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</a:t>
            </a:r>
            <a:r>
              <a:rPr lang="en-US" sz="4000" b="1" i="1" dirty="0" smtClean="0"/>
              <a:t>Thank you</a:t>
            </a:r>
            <a:endParaRPr lang="en-IN" sz="4000" b="1" i="1" dirty="0"/>
          </a:p>
        </p:txBody>
      </p:sp>
    </p:spTree>
    <p:extLst>
      <p:ext uri="{BB962C8B-B14F-4D97-AF65-F5344CB8AC3E}">
        <p14:creationId xmlns:p14="http://schemas.microsoft.com/office/powerpoint/2010/main" xmlns="" val="214181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83615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Purposes</a:t>
            </a:r>
            <a:r>
              <a:rPr sz="4400" b="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4400" b="0" spc="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Research</a:t>
            </a:r>
            <a:endParaRPr sz="4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32402" y="1956816"/>
            <a:ext cx="2235835" cy="734060"/>
            <a:chOff x="932402" y="1956816"/>
            <a:chExt cx="2235835" cy="7340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2402" y="2198415"/>
              <a:ext cx="155250" cy="15492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7843" y="1956816"/>
              <a:ext cx="2129790" cy="733805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932402" y="3566159"/>
            <a:ext cx="2176145" cy="734060"/>
            <a:chOff x="932402" y="3566159"/>
            <a:chExt cx="2176145" cy="73406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2402" y="3807759"/>
              <a:ext cx="155250" cy="15492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843" y="3566159"/>
              <a:ext cx="2070354" cy="733806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932402" y="5309615"/>
            <a:ext cx="2273935" cy="734060"/>
            <a:chOff x="932402" y="5309615"/>
            <a:chExt cx="2273935" cy="734060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2402" y="5551215"/>
              <a:ext cx="155250" cy="15492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37843" y="5309615"/>
              <a:ext cx="2167890" cy="733806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354965" indent="-342265" algn="just">
              <a:lnSpc>
                <a:spcPct val="100000"/>
              </a:lnSpc>
              <a:spcBef>
                <a:spcPts val="439"/>
              </a:spcBef>
              <a:buFont typeface="Wingdings"/>
              <a:buChar char=""/>
              <a:tabLst>
                <a:tab pos="354965" algn="l"/>
              </a:tabLst>
            </a:pPr>
            <a:r>
              <a:rPr sz="2600" b="1" spc="-10" dirty="0">
                <a:solidFill>
                  <a:srgbClr val="003366"/>
                </a:solidFill>
                <a:latin typeface="Times New Roman"/>
                <a:cs typeface="Times New Roman"/>
              </a:rPr>
              <a:t>Exploration</a:t>
            </a:r>
            <a:endParaRPr sz="2600" dirty="0">
              <a:latin typeface="Times New Roman"/>
              <a:cs typeface="Times New Roman"/>
            </a:endParaRPr>
          </a:p>
          <a:p>
            <a:pPr marL="755015" marR="5080" lvl="1" indent="-285750" algn="just">
              <a:lnSpc>
                <a:spcPts val="2380"/>
              </a:lnSpc>
              <a:spcBef>
                <a:spcPts val="575"/>
              </a:spcBef>
              <a:buSzPct val="54545"/>
              <a:buFont typeface="Wingdings"/>
              <a:buChar char=""/>
              <a:tabLst>
                <a:tab pos="756285" algn="l"/>
              </a:tabLst>
            </a:pP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gaining</a:t>
            </a:r>
            <a:r>
              <a:rPr sz="2200" spc="9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some</a:t>
            </a:r>
            <a:r>
              <a:rPr sz="2200" spc="9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familiarity</a:t>
            </a:r>
            <a:r>
              <a:rPr sz="2200" spc="1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with</a:t>
            </a:r>
            <a:r>
              <a:rPr sz="2200" spc="9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a</a:t>
            </a:r>
            <a:r>
              <a:rPr sz="2200" spc="8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topic,</a:t>
            </a:r>
            <a:r>
              <a:rPr sz="2200" spc="9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discovering</a:t>
            </a:r>
            <a:r>
              <a:rPr sz="2200" spc="10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some</a:t>
            </a:r>
            <a:r>
              <a:rPr sz="2200" spc="8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200" spc="10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003366"/>
                </a:solidFill>
                <a:latin typeface="Times New Roman"/>
                <a:cs typeface="Times New Roman"/>
              </a:rPr>
              <a:t>its 	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main</a:t>
            </a:r>
            <a:r>
              <a:rPr sz="2200" spc="16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dimensions,</a:t>
            </a:r>
            <a:r>
              <a:rPr sz="2200" spc="155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and</a:t>
            </a:r>
            <a:r>
              <a:rPr sz="2200" spc="165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possibly</a:t>
            </a:r>
            <a:r>
              <a:rPr sz="2200" spc="165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planning</a:t>
            </a:r>
            <a:r>
              <a:rPr sz="2200" spc="170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more</a:t>
            </a:r>
            <a:r>
              <a:rPr sz="2200" spc="165" dirty="0">
                <a:solidFill>
                  <a:srgbClr val="003366"/>
                </a:solidFill>
                <a:latin typeface="Times New Roman"/>
                <a:cs typeface="Times New Roman"/>
              </a:rPr>
              <a:t>  </a:t>
            </a:r>
            <a:r>
              <a:rPr sz="2200" spc="-10" dirty="0">
                <a:solidFill>
                  <a:srgbClr val="003366"/>
                </a:solidFill>
                <a:latin typeface="Times New Roman"/>
                <a:cs typeface="Times New Roman"/>
              </a:rPr>
              <a:t>structured 	research</a:t>
            </a:r>
            <a:endParaRPr sz="2200" dirty="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1835"/>
              </a:spcBef>
              <a:buFont typeface="Wingdings"/>
              <a:buChar char=""/>
              <a:tabLst>
                <a:tab pos="354965" algn="l"/>
              </a:tabLst>
            </a:pPr>
            <a:r>
              <a:rPr sz="2600" b="1" spc="-10" dirty="0">
                <a:solidFill>
                  <a:srgbClr val="003366"/>
                </a:solidFill>
                <a:latin typeface="Times New Roman"/>
                <a:cs typeface="Times New Roman"/>
              </a:rPr>
              <a:t>Description</a:t>
            </a:r>
            <a:endParaRPr sz="2600" dirty="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280"/>
              </a:spcBef>
              <a:buSzPct val="54545"/>
              <a:buFont typeface="Wingdings"/>
              <a:buChar char=""/>
              <a:tabLst>
                <a:tab pos="756285" algn="l"/>
              </a:tabLst>
            </a:pP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Census</a:t>
            </a:r>
            <a:r>
              <a:rPr sz="2200" spc="-4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Bureau’s</a:t>
            </a:r>
            <a:r>
              <a:rPr sz="2200" spc="-5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report</a:t>
            </a:r>
            <a:r>
              <a:rPr sz="22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on</a:t>
            </a:r>
            <a:r>
              <a:rPr sz="2200" spc="-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number</a:t>
            </a:r>
            <a:r>
              <a:rPr sz="22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2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3366"/>
                </a:solidFill>
                <a:latin typeface="Times New Roman"/>
                <a:cs typeface="Times New Roman"/>
              </a:rPr>
              <a:t>Americans</a:t>
            </a:r>
            <a:endParaRPr sz="2200" dirty="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265"/>
              </a:spcBef>
              <a:buSzPct val="54545"/>
              <a:buFont typeface="Wingdings"/>
              <a:buChar char=""/>
              <a:tabLst>
                <a:tab pos="756285" algn="l"/>
              </a:tabLst>
            </a:pP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Political</a:t>
            </a:r>
            <a:r>
              <a:rPr sz="2200" spc="-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poll</a:t>
            </a:r>
            <a:r>
              <a:rPr sz="22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predicting</a:t>
            </a:r>
            <a:r>
              <a:rPr sz="2200" spc="-4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who</a:t>
            </a:r>
            <a:r>
              <a:rPr sz="22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will</a:t>
            </a:r>
            <a:r>
              <a:rPr sz="2200" spc="-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win</a:t>
            </a:r>
            <a:r>
              <a:rPr sz="2200" spc="-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an</a:t>
            </a:r>
            <a:r>
              <a:rPr sz="2200" spc="-5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3366"/>
                </a:solidFill>
                <a:latin typeface="Times New Roman"/>
                <a:cs typeface="Times New Roman"/>
              </a:rPr>
              <a:t>election</a:t>
            </a:r>
            <a:endParaRPr sz="2200" dirty="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265"/>
              </a:spcBef>
              <a:buSzPct val="54545"/>
              <a:buFont typeface="Wingdings"/>
              <a:buChar char=""/>
              <a:tabLst>
                <a:tab pos="756285" algn="l"/>
              </a:tabLst>
            </a:pP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Anthropologist’s</a:t>
            </a:r>
            <a:r>
              <a:rPr sz="2200" spc="-8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ethnographic</a:t>
            </a:r>
            <a:r>
              <a:rPr sz="2200" spc="-7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account</a:t>
            </a:r>
            <a:r>
              <a:rPr sz="2200" spc="-7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200" spc="-6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a</a:t>
            </a:r>
            <a:r>
              <a:rPr sz="2200" spc="-7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preliterate</a:t>
            </a:r>
            <a:r>
              <a:rPr sz="2200" spc="-5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3366"/>
                </a:solidFill>
                <a:latin typeface="Times New Roman"/>
                <a:cs typeface="Times New Roman"/>
              </a:rPr>
              <a:t>tribe</a:t>
            </a:r>
            <a:endParaRPr sz="2200" dirty="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1885"/>
              </a:spcBef>
              <a:buFont typeface="Wingdings"/>
              <a:buChar char=""/>
              <a:tabLst>
                <a:tab pos="354965" algn="l"/>
              </a:tabLst>
            </a:pPr>
            <a:r>
              <a:rPr sz="2600" b="1" spc="-10" dirty="0">
                <a:solidFill>
                  <a:srgbClr val="003366"/>
                </a:solidFill>
                <a:latin typeface="Times New Roman"/>
                <a:cs typeface="Times New Roman"/>
              </a:rPr>
              <a:t>Explanation</a:t>
            </a:r>
            <a:endParaRPr sz="2600" dirty="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280"/>
              </a:spcBef>
              <a:buSzPct val="54545"/>
              <a:buFont typeface="Wingdings"/>
              <a:buChar char=""/>
              <a:tabLst>
                <a:tab pos="756285" algn="l"/>
              </a:tabLst>
            </a:pP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Take</a:t>
            </a:r>
            <a:r>
              <a:rPr sz="22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it</a:t>
            </a:r>
            <a:r>
              <a:rPr sz="22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one</a:t>
            </a:r>
            <a:r>
              <a:rPr sz="22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3366"/>
                </a:solidFill>
                <a:latin typeface="Times New Roman"/>
                <a:cs typeface="Times New Roman"/>
              </a:rPr>
              <a:t>step</a:t>
            </a:r>
            <a:r>
              <a:rPr sz="22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3366"/>
                </a:solidFill>
                <a:latin typeface="Times New Roman"/>
                <a:cs typeface="Times New Roman"/>
              </a:rPr>
              <a:t>further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26845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Research</a:t>
            </a:r>
            <a:r>
              <a:rPr sz="4400" b="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‘Musts’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8593" y="2383662"/>
            <a:ext cx="7800975" cy="3159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Font typeface="Wingdings"/>
              <a:buChar char=""/>
              <a:tabLst>
                <a:tab pos="354965" algn="l"/>
              </a:tabLst>
            </a:pP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Problem</a:t>
            </a:r>
            <a:r>
              <a:rPr sz="28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must</a:t>
            </a:r>
            <a:r>
              <a:rPr sz="28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be</a:t>
            </a:r>
            <a:r>
              <a:rPr sz="28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clearly</a:t>
            </a:r>
            <a:r>
              <a:rPr sz="28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recognized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2400"/>
              </a:spcBef>
              <a:buFont typeface="Wingdings"/>
              <a:buChar char=""/>
              <a:tabLst>
                <a:tab pos="355600" algn="l"/>
              </a:tabLst>
            </a:pP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Determine</a:t>
            </a:r>
            <a:r>
              <a:rPr sz="2800" spc="409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information</a:t>
            </a:r>
            <a:r>
              <a:rPr sz="2800" spc="4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already</a:t>
            </a:r>
            <a:r>
              <a:rPr sz="2800" spc="409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available</a:t>
            </a:r>
            <a:r>
              <a:rPr sz="2800" spc="40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and</a:t>
            </a:r>
            <a:r>
              <a:rPr sz="2800" spc="409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what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further</a:t>
            </a:r>
            <a:r>
              <a:rPr sz="2800" spc="3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information</a:t>
            </a:r>
            <a:r>
              <a:rPr sz="2800" spc="3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is</a:t>
            </a:r>
            <a:r>
              <a:rPr sz="2800" spc="3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required,</a:t>
            </a:r>
            <a:r>
              <a:rPr sz="2800" spc="3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as</a:t>
            </a:r>
            <a:r>
              <a:rPr sz="2800" spc="3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well</a:t>
            </a:r>
            <a:r>
              <a:rPr sz="2800" spc="3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as</a:t>
            </a:r>
            <a:r>
              <a:rPr sz="2800" spc="3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800" spc="3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best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approach</a:t>
            </a:r>
            <a:r>
              <a:rPr sz="2800" spc="-5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for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obtaining</a:t>
            </a:r>
            <a:r>
              <a:rPr sz="2800" spc="-6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it</a:t>
            </a:r>
            <a:endParaRPr sz="280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2115"/>
              </a:spcBef>
              <a:buFont typeface="Wingdings"/>
              <a:buChar char=""/>
              <a:tabLst>
                <a:tab pos="355600" algn="l"/>
              </a:tabLst>
            </a:pP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Obtain</a:t>
            </a:r>
            <a:r>
              <a:rPr sz="2800" spc="50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and</a:t>
            </a:r>
            <a:r>
              <a:rPr sz="2800" spc="5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assess</a:t>
            </a:r>
            <a:r>
              <a:rPr sz="2800" spc="49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information</a:t>
            </a:r>
            <a:r>
              <a:rPr sz="2800" spc="5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objectively</a:t>
            </a:r>
            <a:r>
              <a:rPr sz="2800" spc="5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to</a:t>
            </a:r>
            <a:r>
              <a:rPr sz="2800" spc="5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help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inform</a:t>
            </a:r>
            <a:r>
              <a:rPr sz="28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800" spc="-5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decision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03885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‘Six’</a:t>
            </a:r>
            <a:r>
              <a:rPr sz="4400" b="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Phases</a:t>
            </a:r>
            <a:r>
              <a:rPr sz="4400" b="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4400" b="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Research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24221" y="3470528"/>
            <a:ext cx="386524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96340" algn="l"/>
                <a:tab pos="2583815" algn="l"/>
                <a:tab pos="3301365" algn="l"/>
              </a:tabLst>
            </a:pP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design,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subjects,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003366"/>
                </a:solidFill>
                <a:latin typeface="Times New Roman"/>
                <a:cs typeface="Times New Roman"/>
              </a:rPr>
              <a:t>and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600" spc="-20" dirty="0">
                <a:solidFill>
                  <a:srgbClr val="003366"/>
                </a:solidFill>
                <a:latin typeface="Times New Roman"/>
                <a:cs typeface="Times New Roman"/>
              </a:rPr>
              <a:t>data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8593" y="2196211"/>
            <a:ext cx="7269480" cy="3964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1665" indent="-60896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621665" algn="l"/>
              </a:tabLst>
            </a:pP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Problem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 definition</a:t>
            </a:r>
            <a:endParaRPr sz="26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1895"/>
              </a:spcBef>
              <a:buAutoNum type="arabicPeriod"/>
              <a:tabLst>
                <a:tab pos="621665" algn="l"/>
              </a:tabLst>
            </a:pP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Literature</a:t>
            </a:r>
            <a:r>
              <a:rPr sz="2600" spc="-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review</a:t>
            </a:r>
            <a:endParaRPr sz="2600">
              <a:latin typeface="Times New Roman"/>
              <a:cs typeface="Times New Roman"/>
            </a:endParaRPr>
          </a:p>
          <a:p>
            <a:pPr marL="622300" marR="3554729" indent="-610235">
              <a:lnSpc>
                <a:spcPts val="2810"/>
              </a:lnSpc>
              <a:spcBef>
                <a:spcPts val="2250"/>
              </a:spcBef>
              <a:buAutoNum type="arabicPeriod"/>
              <a:tabLst>
                <a:tab pos="622300" algn="l"/>
                <a:tab pos="2092960" algn="l"/>
                <a:tab pos="2609215" algn="l"/>
              </a:tabLst>
            </a:pP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Selection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research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collection</a:t>
            </a:r>
            <a:r>
              <a:rPr sz="2600" spc="-6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techniques</a:t>
            </a:r>
            <a:endParaRPr sz="26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1855"/>
              </a:spcBef>
              <a:buAutoNum type="arabicPeriod"/>
              <a:tabLst>
                <a:tab pos="621665" algn="l"/>
              </a:tabLst>
            </a:pP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Data</a:t>
            </a:r>
            <a:r>
              <a:rPr sz="26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gathering</a:t>
            </a:r>
            <a:endParaRPr sz="26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1895"/>
              </a:spcBef>
              <a:buAutoNum type="arabicPeriod"/>
              <a:tabLst>
                <a:tab pos="621665" algn="l"/>
              </a:tabLst>
            </a:pP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Data</a:t>
            </a:r>
            <a:r>
              <a:rPr sz="26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processing</a:t>
            </a:r>
            <a:r>
              <a:rPr sz="26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and</a:t>
            </a:r>
            <a:r>
              <a:rPr sz="26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analysis</a:t>
            </a:r>
            <a:endParaRPr sz="260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1895"/>
              </a:spcBef>
              <a:buAutoNum type="arabicPeriod"/>
              <a:tabLst>
                <a:tab pos="621665" algn="l"/>
              </a:tabLst>
            </a:pP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Implications,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Conclusions,</a:t>
            </a:r>
            <a:r>
              <a:rPr sz="2600" spc="-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and</a:t>
            </a:r>
            <a:r>
              <a:rPr sz="26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Recommendations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2301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Problem</a:t>
            </a:r>
            <a:r>
              <a:rPr sz="4400" b="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Definition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8593" y="1948005"/>
            <a:ext cx="7802245" cy="2422525"/>
          </a:xfrm>
          <a:prstGeom prst="rect">
            <a:avLst/>
          </a:prstGeom>
        </p:spPr>
        <p:txBody>
          <a:bodyPr vert="horz" wrap="square" lIns="0" tIns="25717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2025"/>
              </a:spcBef>
              <a:buFont typeface="Wingdings"/>
              <a:buChar char=""/>
              <a:tabLst>
                <a:tab pos="354965" algn="l"/>
              </a:tabLst>
            </a:pP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Describe</a:t>
            </a:r>
            <a:r>
              <a:rPr sz="28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broader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context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(background)</a:t>
            </a:r>
            <a:endParaRPr sz="28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1920"/>
              </a:spcBef>
              <a:buFont typeface="Wingdings"/>
              <a:buChar char=""/>
              <a:tabLst>
                <a:tab pos="354965" algn="l"/>
              </a:tabLst>
            </a:pP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State</a:t>
            </a:r>
            <a:r>
              <a:rPr sz="28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8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objectives</a:t>
            </a:r>
            <a:r>
              <a:rPr sz="28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or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 purposes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020"/>
              </a:lnSpc>
              <a:spcBef>
                <a:spcPts val="2305"/>
              </a:spcBef>
              <a:buFont typeface="Wingdings"/>
              <a:buChar char=""/>
              <a:tabLst>
                <a:tab pos="355600" algn="l"/>
                <a:tab pos="1618615" algn="l"/>
                <a:tab pos="2018030" algn="l"/>
                <a:tab pos="2784475" algn="l"/>
                <a:tab pos="3525520" algn="l"/>
                <a:tab pos="3851910" algn="l"/>
                <a:tab pos="4361180" algn="l"/>
                <a:tab pos="4561840" algn="l"/>
                <a:tab pos="5560060" algn="l"/>
                <a:tab pos="5645785" algn="l"/>
                <a:tab pos="6219190" algn="l"/>
                <a:tab pos="6929120" algn="l"/>
                <a:tab pos="7489825" algn="l"/>
              </a:tabLst>
            </a:pP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Inform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reader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about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scope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	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study, including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defining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any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terms,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limitations,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1493" y="4303014"/>
            <a:ext cx="16052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restrictions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8593" y="4560320"/>
            <a:ext cx="4201795" cy="1267460"/>
          </a:xfrm>
          <a:prstGeom prst="rect">
            <a:avLst/>
          </a:prstGeom>
        </p:spPr>
        <p:txBody>
          <a:bodyPr vert="horz" wrap="square" lIns="0" tIns="219710" rIns="0" bIns="0" rtlCol="0">
            <a:spAutoFit/>
          </a:bodyPr>
          <a:lstStyle/>
          <a:p>
            <a:pPr marL="756285" indent="-286385">
              <a:lnSpc>
                <a:spcPct val="100000"/>
              </a:lnSpc>
              <a:spcBef>
                <a:spcPts val="1730"/>
              </a:spcBef>
              <a:buSzPct val="54166"/>
              <a:buFont typeface="Wingdings"/>
              <a:buChar char=""/>
              <a:tabLst>
                <a:tab pos="756285" algn="l"/>
              </a:tabLst>
            </a:pP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Reduces</a:t>
            </a:r>
            <a:r>
              <a:rPr sz="24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potential</a:t>
            </a:r>
            <a:r>
              <a:rPr sz="24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criticisms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1905"/>
              </a:spcBef>
              <a:buFont typeface="Wingdings"/>
              <a:buChar char=""/>
              <a:tabLst>
                <a:tab pos="354965" algn="l"/>
              </a:tabLst>
            </a:pP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State</a:t>
            </a:r>
            <a:r>
              <a:rPr sz="28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hypothesis</a:t>
            </a:r>
            <a:r>
              <a:rPr sz="2800" spc="-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(es)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64615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Literature</a:t>
            </a:r>
            <a:r>
              <a:rPr sz="4400" b="0" spc="-4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Review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2235530"/>
            <a:ext cx="8074025" cy="3527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Wingdings"/>
              <a:buChar char=""/>
              <a:tabLst>
                <a:tab pos="355600" algn="l"/>
              </a:tabLst>
            </a:pP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Gives</a:t>
            </a:r>
            <a:r>
              <a:rPr sz="26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theoretical rationale</a:t>
            </a:r>
            <a:r>
              <a:rPr sz="2600" spc="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6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problem</a:t>
            </a:r>
            <a:r>
              <a:rPr sz="26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being</a:t>
            </a:r>
            <a:r>
              <a:rPr sz="26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studied,</a:t>
            </a:r>
            <a:r>
              <a:rPr sz="2600" spc="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003366"/>
                </a:solidFill>
                <a:latin typeface="Times New Roman"/>
                <a:cs typeface="Times New Roman"/>
              </a:rPr>
              <a:t>what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research</a:t>
            </a:r>
            <a:r>
              <a:rPr sz="26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has</a:t>
            </a:r>
            <a:r>
              <a:rPr sz="26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been</a:t>
            </a:r>
            <a:r>
              <a:rPr sz="26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done</a:t>
            </a:r>
            <a:r>
              <a:rPr sz="26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and</a:t>
            </a:r>
            <a:r>
              <a:rPr sz="26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how</a:t>
            </a:r>
            <a:r>
              <a:rPr sz="26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it relates</a:t>
            </a:r>
            <a:r>
              <a:rPr sz="26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to</a:t>
            </a:r>
            <a:r>
              <a:rPr sz="26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6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3366"/>
                </a:solidFill>
                <a:latin typeface="Times New Roman"/>
                <a:cs typeface="Times New Roman"/>
              </a:rPr>
              <a:t>problem</a:t>
            </a:r>
            <a:endParaRPr sz="2600">
              <a:latin typeface="Times New Roman"/>
              <a:cs typeface="Times New Roman"/>
            </a:endParaRPr>
          </a:p>
          <a:p>
            <a:pPr marL="756285" marR="5715" lvl="1" indent="-287020">
              <a:lnSpc>
                <a:spcPct val="100000"/>
              </a:lnSpc>
              <a:spcBef>
                <a:spcPts val="2315"/>
              </a:spcBef>
              <a:buSzPct val="54166"/>
              <a:buFont typeface="Wingdings"/>
              <a:buChar char=""/>
              <a:tabLst>
                <a:tab pos="756285" algn="l"/>
              </a:tabLst>
            </a:pP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Helpful</a:t>
            </a:r>
            <a:r>
              <a:rPr sz="2400" spc="30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to</a:t>
            </a:r>
            <a:r>
              <a:rPr sz="2400" spc="30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divide</a:t>
            </a:r>
            <a:r>
              <a:rPr sz="2400" spc="3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400" spc="30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literature</a:t>
            </a:r>
            <a:r>
              <a:rPr sz="2400" spc="3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into</a:t>
            </a:r>
            <a:r>
              <a:rPr sz="2400" spc="29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sub-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topics</a:t>
            </a:r>
            <a:r>
              <a:rPr sz="2400" spc="3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for</a:t>
            </a:r>
            <a:r>
              <a:rPr sz="2400" spc="29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ease</a:t>
            </a:r>
            <a:r>
              <a:rPr sz="2400" spc="3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of 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reading</a:t>
            </a:r>
            <a:endParaRPr sz="24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2305"/>
              </a:spcBef>
              <a:buSzPct val="54166"/>
              <a:buFont typeface="Wingdings"/>
              <a:buChar char=""/>
              <a:tabLst>
                <a:tab pos="756285" algn="l"/>
              </a:tabLst>
            </a:pP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Quality</a:t>
            </a:r>
            <a:r>
              <a:rPr sz="24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of literature</a:t>
            </a:r>
            <a:r>
              <a:rPr sz="2400" spc="-4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should be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 assessed</a:t>
            </a:r>
            <a:endParaRPr sz="2400">
              <a:latin typeface="Times New Roman"/>
              <a:cs typeface="Times New Roman"/>
            </a:endParaRPr>
          </a:p>
          <a:p>
            <a:pPr marL="756285" marR="6985" lvl="1" indent="-287020">
              <a:lnSpc>
                <a:spcPct val="100000"/>
              </a:lnSpc>
              <a:spcBef>
                <a:spcPts val="2305"/>
              </a:spcBef>
              <a:buSzPct val="54166"/>
              <a:buFont typeface="Wingdings"/>
              <a:buChar char=""/>
              <a:tabLst>
                <a:tab pos="756285" algn="l"/>
                <a:tab pos="1280795" algn="l"/>
                <a:tab pos="1974214" algn="l"/>
                <a:tab pos="2395855" algn="l"/>
                <a:tab pos="3478529" algn="l"/>
                <a:tab pos="4188460" algn="l"/>
                <a:tab pos="5522595" algn="l"/>
                <a:tab pos="7265034" algn="l"/>
                <a:tab pos="7686675" algn="l"/>
              </a:tabLst>
            </a:pP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Be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sure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to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include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well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respected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‘individuals’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in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the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research</a:t>
            </a:r>
            <a:r>
              <a:rPr sz="24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area</a:t>
            </a:r>
            <a:r>
              <a:rPr sz="24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(if</a:t>
            </a:r>
            <a:r>
              <a:rPr sz="24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they</a:t>
            </a:r>
            <a:r>
              <a:rPr sz="2400" spc="-10" dirty="0">
                <a:solidFill>
                  <a:srgbClr val="003366"/>
                </a:solidFill>
                <a:latin typeface="Times New Roman"/>
                <a:cs typeface="Times New Roman"/>
              </a:rPr>
              <a:t> exist)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Selection</a:t>
            </a:r>
            <a:r>
              <a:rPr sz="4400" b="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of Research</a:t>
            </a:r>
            <a:r>
              <a:rPr sz="4400" b="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Design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8593" y="2192858"/>
            <a:ext cx="7801609" cy="361632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55600" marR="5080" indent="-342900">
              <a:lnSpc>
                <a:spcPts val="3030"/>
              </a:lnSpc>
              <a:spcBef>
                <a:spcPts val="475"/>
              </a:spcBef>
              <a:buFont typeface="Wingdings"/>
              <a:buChar char=""/>
              <a:tabLst>
                <a:tab pos="355600" algn="l"/>
                <a:tab pos="1089660" algn="l"/>
                <a:tab pos="2456815" algn="l"/>
                <a:tab pos="3568065" algn="l"/>
                <a:tab pos="5011420" algn="l"/>
                <a:tab pos="5628640" algn="l"/>
                <a:tab pos="6520815" algn="l"/>
                <a:tab pos="7237095" algn="l"/>
              </a:tabLst>
            </a:pP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research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design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indicates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steps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that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will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need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be take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and</a:t>
            </a:r>
            <a:r>
              <a:rPr sz="28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8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sequence</a:t>
            </a:r>
            <a:r>
              <a:rPr sz="2800" spc="-3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they will</a:t>
            </a:r>
            <a:r>
              <a:rPr sz="28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occur</a:t>
            </a:r>
            <a:endParaRPr sz="2800">
              <a:latin typeface="Times New Roman"/>
              <a:cs typeface="Times New Roman"/>
            </a:endParaRPr>
          </a:p>
          <a:p>
            <a:pPr marL="355600" marR="7620" indent="-342900">
              <a:lnSpc>
                <a:spcPts val="3020"/>
              </a:lnSpc>
              <a:spcBef>
                <a:spcPts val="2250"/>
              </a:spcBef>
              <a:buFont typeface="Wingdings"/>
              <a:buChar char=""/>
              <a:tabLst>
                <a:tab pos="355600" algn="l"/>
                <a:tab pos="1325880" algn="l"/>
                <a:tab pos="2517775" algn="l"/>
                <a:tab pos="3272154" algn="l"/>
                <a:tab pos="4089400" algn="l"/>
                <a:tab pos="4708525" algn="l"/>
                <a:tab pos="5483860" algn="l"/>
                <a:tab pos="6202045" algn="l"/>
                <a:tab pos="7194550" algn="l"/>
              </a:tabLst>
            </a:pP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Each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design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can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rely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on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one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ore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more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data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collection</a:t>
            </a:r>
            <a:r>
              <a:rPr sz="28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technique</a:t>
            </a:r>
            <a:endParaRPr sz="28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1885"/>
              </a:spcBef>
              <a:buFont typeface="Wingdings"/>
              <a:buChar char=""/>
              <a:tabLst>
                <a:tab pos="354965" algn="l"/>
              </a:tabLst>
            </a:pP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Assess</a:t>
            </a:r>
            <a:r>
              <a:rPr sz="28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reliability</a:t>
            </a:r>
            <a:r>
              <a:rPr sz="28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and</a:t>
            </a:r>
            <a:r>
              <a:rPr sz="2800" spc="-1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validity</a:t>
            </a:r>
            <a:endParaRPr sz="2800">
              <a:latin typeface="Times New Roman"/>
              <a:cs typeface="Times New Roman"/>
            </a:endParaRPr>
          </a:p>
          <a:p>
            <a:pPr marL="355600" marR="7620" indent="-342900">
              <a:lnSpc>
                <a:spcPts val="3020"/>
              </a:lnSpc>
              <a:spcBef>
                <a:spcPts val="2305"/>
              </a:spcBef>
              <a:buFont typeface="Wingdings"/>
              <a:buChar char=""/>
              <a:tabLst>
                <a:tab pos="355600" algn="l"/>
                <a:tab pos="1566545" algn="l"/>
                <a:tab pos="3625850" algn="l"/>
                <a:tab pos="4050029" algn="l"/>
                <a:tab pos="5912485" algn="l"/>
              </a:tabLst>
            </a:pP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Critical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consideration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in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determining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methodology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is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800" spc="-2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selection</a:t>
            </a:r>
            <a:r>
              <a:rPr sz="280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of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 subjects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7386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66"/>
                </a:solidFill>
                <a:latin typeface="Times New Roman"/>
                <a:cs typeface="Times New Roman"/>
              </a:rPr>
              <a:t>Data</a:t>
            </a:r>
            <a:r>
              <a:rPr sz="4400" b="0" spc="-2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4400" b="0" spc="-10" dirty="0">
                <a:solidFill>
                  <a:srgbClr val="003366"/>
                </a:solidFill>
                <a:latin typeface="Times New Roman"/>
                <a:cs typeface="Times New Roman"/>
              </a:rPr>
              <a:t>Gathering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8593" y="2235530"/>
            <a:ext cx="4639945" cy="25012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Font typeface="Wingdings"/>
              <a:buChar char=""/>
              <a:tabLst>
                <a:tab pos="354965" algn="l"/>
              </a:tabLst>
            </a:pP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Must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 pretest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85"/>
              </a:spcBef>
              <a:buClr>
                <a:srgbClr val="003366"/>
              </a:buClr>
              <a:buFont typeface="Wingdings"/>
              <a:buChar char=""/>
            </a:pPr>
            <a:endParaRPr sz="28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Wingdings"/>
              <a:buChar char=""/>
              <a:tabLst>
                <a:tab pos="354965" algn="l"/>
              </a:tabLst>
            </a:pP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Design</a:t>
            </a:r>
            <a:r>
              <a:rPr sz="2800" spc="-4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the</a:t>
            </a:r>
            <a:r>
              <a:rPr sz="2800" spc="-6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sampling</a:t>
            </a:r>
            <a:r>
              <a:rPr sz="2800" spc="-4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scheme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85"/>
              </a:spcBef>
              <a:buClr>
                <a:srgbClr val="003366"/>
              </a:buClr>
              <a:buFont typeface="Wingdings"/>
              <a:buChar char=""/>
            </a:pPr>
            <a:endParaRPr sz="28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"/>
              <a:tabLst>
                <a:tab pos="354965" algn="l"/>
              </a:tabLst>
            </a:pP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Questionnaires</a:t>
            </a:r>
            <a:r>
              <a:rPr sz="2800" spc="-6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must</a:t>
            </a:r>
            <a:r>
              <a:rPr sz="2800" spc="-3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3366"/>
                </a:solidFill>
                <a:latin typeface="Times New Roman"/>
                <a:cs typeface="Times New Roman"/>
              </a:rPr>
              <a:t>be</a:t>
            </a:r>
            <a:r>
              <a:rPr sz="2800" spc="-50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Times New Roman"/>
                <a:cs typeface="Times New Roman"/>
              </a:rPr>
              <a:t>coded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636</Words>
  <Application>Microsoft Office PowerPoint</Application>
  <PresentationFormat>On-screen Show (4:3)</PresentationFormat>
  <Paragraphs>138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The Research Process</vt:lpstr>
      <vt:lpstr>Slide 2</vt:lpstr>
      <vt:lpstr>Purposes of Research</vt:lpstr>
      <vt:lpstr>Research ‘Musts’</vt:lpstr>
      <vt:lpstr>‘Six’ Phases of Research</vt:lpstr>
      <vt:lpstr>Problem Definition</vt:lpstr>
      <vt:lpstr>Literature Review</vt:lpstr>
      <vt:lpstr>Selection of Research Design</vt:lpstr>
      <vt:lpstr>Data Gathering</vt:lpstr>
      <vt:lpstr>Data processing and analysis</vt:lpstr>
      <vt:lpstr>Interpreting the Results</vt:lpstr>
      <vt:lpstr>Operational Definitions</vt:lpstr>
      <vt:lpstr>Language of Sampling</vt:lpstr>
      <vt:lpstr>Unit of Analysis</vt:lpstr>
      <vt:lpstr>Unit of Analysis Error</vt:lpstr>
      <vt:lpstr>Independent and Dependent Variables</vt:lpstr>
      <vt:lpstr>Research Design and Methodology</vt:lpstr>
      <vt:lpstr>A few designs</vt:lpstr>
      <vt:lpstr>Cross-Sectional Design</vt:lpstr>
      <vt:lpstr>Slide 20</vt:lpstr>
      <vt:lpstr>Longitudinal Designs</vt:lpstr>
      <vt:lpstr>Time Series Design</vt:lpstr>
      <vt:lpstr>Slide 23</vt:lpstr>
      <vt:lpstr>Panel Designs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Process</dc:title>
  <dc:creator>HCPG PRINCIPAL OFF</dc:creator>
  <cp:lastModifiedBy>acer</cp:lastModifiedBy>
  <cp:revision>2</cp:revision>
  <dcterms:created xsi:type="dcterms:W3CDTF">2024-01-18T15:44:52Z</dcterms:created>
  <dcterms:modified xsi:type="dcterms:W3CDTF">2024-02-29T05:11:34Z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2024-01-18T00:00:00Z</vt:filetime>
  </property>
  <property fmtid="{D5CDD505-2E9C-101B-9397-08002B2CF9AE}" pid="5" name="Producer">
    <vt:lpwstr>3-Heights(TM) PDF Security Shell 4.8.25.2 (http://www.pdf-tools.com)</vt:lpwstr>
  </property>
</Properties>
</file>