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392" y="-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17-Feb-24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17-Feb-24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17-Feb-24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65760"/>
          </a:xfrm>
          <a:custGeom>
            <a:avLst/>
            <a:gdLst/>
            <a:ahLst/>
            <a:cxnLst/>
            <a:rect l="l" t="t" r="r" b="b"/>
            <a:pathLst>
              <a:path w="9144000" h="365760">
                <a:moveTo>
                  <a:pt x="9144000" y="0"/>
                </a:moveTo>
                <a:lnTo>
                  <a:pt x="0" y="0"/>
                </a:lnTo>
                <a:lnTo>
                  <a:pt x="0" y="365760"/>
                </a:lnTo>
                <a:lnTo>
                  <a:pt x="9144000" y="36576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7820" y="6691921"/>
            <a:ext cx="1128407" cy="15013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87820" y="6691921"/>
            <a:ext cx="1129030" cy="150495"/>
          </a:xfrm>
          <a:custGeom>
            <a:avLst/>
            <a:gdLst/>
            <a:ahLst/>
            <a:cxnLst/>
            <a:rect l="l" t="t" r="r" b="b"/>
            <a:pathLst>
              <a:path w="1129030" h="150495">
                <a:moveTo>
                  <a:pt x="308178" y="36321"/>
                </a:moveTo>
                <a:lnTo>
                  <a:pt x="288582" y="90159"/>
                </a:lnTo>
                <a:lnTo>
                  <a:pt x="328167" y="90159"/>
                </a:lnTo>
                <a:lnTo>
                  <a:pt x="308178" y="36321"/>
                </a:lnTo>
                <a:close/>
              </a:path>
              <a:path w="1129030" h="150495">
                <a:moveTo>
                  <a:pt x="814260" y="2476"/>
                </a:moveTo>
                <a:lnTo>
                  <a:pt x="843546" y="2476"/>
                </a:lnTo>
                <a:lnTo>
                  <a:pt x="843546" y="147563"/>
                </a:lnTo>
                <a:lnTo>
                  <a:pt x="814260" y="147563"/>
                </a:lnTo>
                <a:lnTo>
                  <a:pt x="814260" y="2476"/>
                </a:lnTo>
                <a:close/>
              </a:path>
              <a:path w="1129030" h="150495">
                <a:moveTo>
                  <a:pt x="681304" y="2476"/>
                </a:moveTo>
                <a:lnTo>
                  <a:pt x="796607" y="2476"/>
                </a:lnTo>
                <a:lnTo>
                  <a:pt x="796607" y="27012"/>
                </a:lnTo>
                <a:lnTo>
                  <a:pt x="753656" y="27012"/>
                </a:lnTo>
                <a:lnTo>
                  <a:pt x="753656" y="147563"/>
                </a:lnTo>
                <a:lnTo>
                  <a:pt x="724357" y="147563"/>
                </a:lnTo>
                <a:lnTo>
                  <a:pt x="724357" y="27012"/>
                </a:lnTo>
                <a:lnTo>
                  <a:pt x="681304" y="27012"/>
                </a:lnTo>
                <a:lnTo>
                  <a:pt x="681304" y="2476"/>
                </a:lnTo>
                <a:close/>
              </a:path>
              <a:path w="1129030" h="150495">
                <a:moveTo>
                  <a:pt x="498792" y="2476"/>
                </a:moveTo>
                <a:lnTo>
                  <a:pt x="528078" y="2476"/>
                </a:lnTo>
                <a:lnTo>
                  <a:pt x="528078" y="147563"/>
                </a:lnTo>
                <a:lnTo>
                  <a:pt x="498792" y="147563"/>
                </a:lnTo>
                <a:lnTo>
                  <a:pt x="498792" y="2476"/>
                </a:lnTo>
                <a:close/>
              </a:path>
              <a:path w="1129030" h="150495">
                <a:moveTo>
                  <a:pt x="365836" y="2476"/>
                </a:moveTo>
                <a:lnTo>
                  <a:pt x="481139" y="2476"/>
                </a:lnTo>
                <a:lnTo>
                  <a:pt x="481139" y="27012"/>
                </a:lnTo>
                <a:lnTo>
                  <a:pt x="438188" y="27012"/>
                </a:lnTo>
                <a:lnTo>
                  <a:pt x="438188" y="147563"/>
                </a:lnTo>
                <a:lnTo>
                  <a:pt x="408889" y="147563"/>
                </a:lnTo>
                <a:lnTo>
                  <a:pt x="408889" y="27012"/>
                </a:lnTo>
                <a:lnTo>
                  <a:pt x="365836" y="27012"/>
                </a:lnTo>
                <a:lnTo>
                  <a:pt x="365836" y="2476"/>
                </a:lnTo>
                <a:close/>
              </a:path>
              <a:path w="1129030" h="150495">
                <a:moveTo>
                  <a:pt x="293027" y="2476"/>
                </a:moveTo>
                <a:lnTo>
                  <a:pt x="324015" y="2476"/>
                </a:lnTo>
                <a:lnTo>
                  <a:pt x="382104" y="147563"/>
                </a:lnTo>
                <a:lnTo>
                  <a:pt x="350240" y="147563"/>
                </a:lnTo>
                <a:lnTo>
                  <a:pt x="337566" y="114606"/>
                </a:lnTo>
                <a:lnTo>
                  <a:pt x="279565" y="114606"/>
                </a:lnTo>
                <a:lnTo>
                  <a:pt x="267601" y="147563"/>
                </a:lnTo>
                <a:lnTo>
                  <a:pt x="236524" y="147563"/>
                </a:lnTo>
                <a:lnTo>
                  <a:pt x="293027" y="2476"/>
                </a:lnTo>
                <a:close/>
              </a:path>
              <a:path w="1129030" h="150495">
                <a:moveTo>
                  <a:pt x="132664" y="2476"/>
                </a:moveTo>
                <a:lnTo>
                  <a:pt x="247967" y="2476"/>
                </a:lnTo>
                <a:lnTo>
                  <a:pt x="247967" y="27012"/>
                </a:lnTo>
                <a:lnTo>
                  <a:pt x="205016" y="27012"/>
                </a:lnTo>
                <a:lnTo>
                  <a:pt x="205016" y="147563"/>
                </a:lnTo>
                <a:lnTo>
                  <a:pt x="175717" y="147563"/>
                </a:lnTo>
                <a:lnTo>
                  <a:pt x="175717" y="27012"/>
                </a:lnTo>
                <a:lnTo>
                  <a:pt x="132664" y="27012"/>
                </a:lnTo>
                <a:lnTo>
                  <a:pt x="132664" y="2476"/>
                </a:lnTo>
                <a:close/>
              </a:path>
              <a:path w="1129030" h="150495">
                <a:moveTo>
                  <a:pt x="1068603" y="0"/>
                </a:moveTo>
                <a:lnTo>
                  <a:pt x="1109738" y="11976"/>
                </a:lnTo>
                <a:lnTo>
                  <a:pt x="1124216" y="43940"/>
                </a:lnTo>
                <a:lnTo>
                  <a:pt x="1094879" y="45228"/>
                </a:lnTo>
                <a:lnTo>
                  <a:pt x="1093736" y="37769"/>
                </a:lnTo>
                <a:lnTo>
                  <a:pt x="1090942" y="32410"/>
                </a:lnTo>
                <a:lnTo>
                  <a:pt x="1086878" y="29146"/>
                </a:lnTo>
                <a:lnTo>
                  <a:pt x="1082687" y="25882"/>
                </a:lnTo>
                <a:lnTo>
                  <a:pt x="1076553" y="24244"/>
                </a:lnTo>
                <a:lnTo>
                  <a:pt x="1068311" y="24244"/>
                </a:lnTo>
                <a:lnTo>
                  <a:pt x="1059802" y="24244"/>
                </a:lnTo>
                <a:lnTo>
                  <a:pt x="1053134" y="25996"/>
                </a:lnTo>
                <a:lnTo>
                  <a:pt x="1048321" y="29489"/>
                </a:lnTo>
                <a:lnTo>
                  <a:pt x="1045222" y="31737"/>
                </a:lnTo>
                <a:lnTo>
                  <a:pt x="1043673" y="34734"/>
                </a:lnTo>
                <a:lnTo>
                  <a:pt x="1043673" y="38493"/>
                </a:lnTo>
                <a:lnTo>
                  <a:pt x="1043673" y="41929"/>
                </a:lnTo>
                <a:lnTo>
                  <a:pt x="1084918" y="59550"/>
                </a:lnTo>
                <a:lnTo>
                  <a:pt x="1093514" y="62139"/>
                </a:lnTo>
                <a:lnTo>
                  <a:pt x="1122565" y="82193"/>
                </a:lnTo>
                <a:lnTo>
                  <a:pt x="1126502" y="88428"/>
                </a:lnTo>
                <a:lnTo>
                  <a:pt x="1128407" y="96131"/>
                </a:lnTo>
                <a:lnTo>
                  <a:pt x="1128407" y="105302"/>
                </a:lnTo>
                <a:lnTo>
                  <a:pt x="1128407" y="113616"/>
                </a:lnTo>
                <a:lnTo>
                  <a:pt x="1126121" y="121401"/>
                </a:lnTo>
                <a:lnTo>
                  <a:pt x="1121422" y="128659"/>
                </a:lnTo>
                <a:lnTo>
                  <a:pt x="1116850" y="135917"/>
                </a:lnTo>
                <a:lnTo>
                  <a:pt x="1079365" y="149805"/>
                </a:lnTo>
                <a:lnTo>
                  <a:pt x="1070292" y="150136"/>
                </a:lnTo>
                <a:lnTo>
                  <a:pt x="1057334" y="149341"/>
                </a:lnTo>
                <a:lnTo>
                  <a:pt x="1021397" y="130333"/>
                </a:lnTo>
                <a:lnTo>
                  <a:pt x="1010412" y="100354"/>
                </a:lnTo>
                <a:lnTo>
                  <a:pt x="1038923" y="97582"/>
                </a:lnTo>
                <a:lnTo>
                  <a:pt x="1040638" y="107149"/>
                </a:lnTo>
                <a:lnTo>
                  <a:pt x="1044117" y="114176"/>
                </a:lnTo>
                <a:lnTo>
                  <a:pt x="1049362" y="118663"/>
                </a:lnTo>
                <a:lnTo>
                  <a:pt x="1054608" y="123150"/>
                </a:lnTo>
                <a:lnTo>
                  <a:pt x="1061681" y="125393"/>
                </a:lnTo>
                <a:lnTo>
                  <a:pt x="1070584" y="125393"/>
                </a:lnTo>
                <a:lnTo>
                  <a:pt x="1080020" y="125393"/>
                </a:lnTo>
                <a:lnTo>
                  <a:pt x="1087132" y="123398"/>
                </a:lnTo>
                <a:lnTo>
                  <a:pt x="1091958" y="119406"/>
                </a:lnTo>
                <a:lnTo>
                  <a:pt x="1096657" y="115413"/>
                </a:lnTo>
                <a:lnTo>
                  <a:pt x="1099070" y="110746"/>
                </a:lnTo>
                <a:lnTo>
                  <a:pt x="1099070" y="105402"/>
                </a:lnTo>
                <a:lnTo>
                  <a:pt x="1099070" y="101970"/>
                </a:lnTo>
                <a:lnTo>
                  <a:pt x="1098054" y="99051"/>
                </a:lnTo>
                <a:lnTo>
                  <a:pt x="1096022" y="96643"/>
                </a:lnTo>
                <a:lnTo>
                  <a:pt x="1094117" y="94235"/>
                </a:lnTo>
                <a:lnTo>
                  <a:pt x="1090561" y="92139"/>
                </a:lnTo>
                <a:lnTo>
                  <a:pt x="1085481" y="90357"/>
                </a:lnTo>
                <a:lnTo>
                  <a:pt x="1082103" y="89170"/>
                </a:lnTo>
                <a:lnTo>
                  <a:pt x="1074280" y="87059"/>
                </a:lnTo>
                <a:lnTo>
                  <a:pt x="1062075" y="84024"/>
                </a:lnTo>
                <a:lnTo>
                  <a:pt x="1051179" y="80937"/>
                </a:lnTo>
                <a:lnTo>
                  <a:pt x="1018998" y="56387"/>
                </a:lnTo>
                <a:lnTo>
                  <a:pt x="1015657" y="40477"/>
                </a:lnTo>
                <a:lnTo>
                  <a:pt x="1015657" y="33083"/>
                </a:lnTo>
                <a:lnTo>
                  <a:pt x="1017752" y="26174"/>
                </a:lnTo>
                <a:lnTo>
                  <a:pt x="1021943" y="19748"/>
                </a:lnTo>
                <a:lnTo>
                  <a:pt x="1026134" y="13309"/>
                </a:lnTo>
                <a:lnTo>
                  <a:pt x="1060547" y="314"/>
                </a:lnTo>
                <a:lnTo>
                  <a:pt x="1068603" y="0"/>
                </a:lnTo>
                <a:close/>
              </a:path>
              <a:path w="1129030" h="150495">
                <a:moveTo>
                  <a:pt x="934275" y="0"/>
                </a:moveTo>
                <a:lnTo>
                  <a:pt x="977531" y="15735"/>
                </a:lnTo>
                <a:lnTo>
                  <a:pt x="992378" y="42457"/>
                </a:lnTo>
                <a:lnTo>
                  <a:pt x="963383" y="49383"/>
                </a:lnTo>
                <a:lnTo>
                  <a:pt x="961656" y="41863"/>
                </a:lnTo>
                <a:lnTo>
                  <a:pt x="958088" y="35928"/>
                </a:lnTo>
                <a:lnTo>
                  <a:pt x="952639" y="31572"/>
                </a:lnTo>
                <a:lnTo>
                  <a:pt x="947191" y="27216"/>
                </a:lnTo>
                <a:lnTo>
                  <a:pt x="940587" y="25031"/>
                </a:lnTo>
                <a:lnTo>
                  <a:pt x="932802" y="25031"/>
                </a:lnTo>
                <a:lnTo>
                  <a:pt x="925115" y="25755"/>
                </a:lnTo>
                <a:lnTo>
                  <a:pt x="897197" y="62058"/>
                </a:lnTo>
                <a:lnTo>
                  <a:pt x="896569" y="74127"/>
                </a:lnTo>
                <a:lnTo>
                  <a:pt x="897188" y="86894"/>
                </a:lnTo>
                <a:lnTo>
                  <a:pt x="917854" y="122078"/>
                </a:lnTo>
                <a:lnTo>
                  <a:pt x="932205" y="124998"/>
                </a:lnTo>
                <a:lnTo>
                  <a:pt x="939990" y="124998"/>
                </a:lnTo>
                <a:lnTo>
                  <a:pt x="964361" y="94217"/>
                </a:lnTo>
                <a:lnTo>
                  <a:pt x="992771" y="103224"/>
                </a:lnTo>
                <a:lnTo>
                  <a:pt x="971041" y="138507"/>
                </a:lnTo>
                <a:lnTo>
                  <a:pt x="932497" y="150037"/>
                </a:lnTo>
                <a:lnTo>
                  <a:pt x="918691" y="148803"/>
                </a:lnTo>
                <a:lnTo>
                  <a:pt x="884999" y="130293"/>
                </a:lnTo>
                <a:lnTo>
                  <a:pt x="867545" y="92519"/>
                </a:lnTo>
                <a:lnTo>
                  <a:pt x="866381" y="76304"/>
                </a:lnTo>
                <a:lnTo>
                  <a:pt x="867550" y="59203"/>
                </a:lnTo>
                <a:lnTo>
                  <a:pt x="885088" y="20040"/>
                </a:lnTo>
                <a:lnTo>
                  <a:pt x="919771" y="1252"/>
                </a:lnTo>
                <a:lnTo>
                  <a:pt x="934275" y="0"/>
                </a:lnTo>
                <a:close/>
              </a:path>
              <a:path w="1129030" h="150495">
                <a:moveTo>
                  <a:pt x="606831" y="0"/>
                </a:moveTo>
                <a:lnTo>
                  <a:pt x="647954" y="11976"/>
                </a:lnTo>
                <a:lnTo>
                  <a:pt x="662457" y="43940"/>
                </a:lnTo>
                <a:lnTo>
                  <a:pt x="633158" y="45228"/>
                </a:lnTo>
                <a:lnTo>
                  <a:pt x="631913" y="37769"/>
                </a:lnTo>
                <a:lnTo>
                  <a:pt x="629221" y="32410"/>
                </a:lnTo>
                <a:lnTo>
                  <a:pt x="625094" y="29146"/>
                </a:lnTo>
                <a:lnTo>
                  <a:pt x="620979" y="25882"/>
                </a:lnTo>
                <a:lnTo>
                  <a:pt x="614781" y="24244"/>
                </a:lnTo>
                <a:lnTo>
                  <a:pt x="606539" y="24244"/>
                </a:lnTo>
                <a:lnTo>
                  <a:pt x="598030" y="24244"/>
                </a:lnTo>
                <a:lnTo>
                  <a:pt x="591362" y="25996"/>
                </a:lnTo>
                <a:lnTo>
                  <a:pt x="586549" y="29489"/>
                </a:lnTo>
                <a:lnTo>
                  <a:pt x="583450" y="31737"/>
                </a:lnTo>
                <a:lnTo>
                  <a:pt x="581901" y="34734"/>
                </a:lnTo>
                <a:lnTo>
                  <a:pt x="581901" y="38493"/>
                </a:lnTo>
                <a:lnTo>
                  <a:pt x="581901" y="41929"/>
                </a:lnTo>
                <a:lnTo>
                  <a:pt x="583349" y="44865"/>
                </a:lnTo>
                <a:lnTo>
                  <a:pt x="623160" y="59550"/>
                </a:lnTo>
                <a:lnTo>
                  <a:pt x="631761" y="62139"/>
                </a:lnTo>
                <a:lnTo>
                  <a:pt x="664679" y="88428"/>
                </a:lnTo>
                <a:lnTo>
                  <a:pt x="666610" y="96131"/>
                </a:lnTo>
                <a:lnTo>
                  <a:pt x="666610" y="105302"/>
                </a:lnTo>
                <a:lnTo>
                  <a:pt x="666610" y="113616"/>
                </a:lnTo>
                <a:lnTo>
                  <a:pt x="640092" y="144842"/>
                </a:lnTo>
                <a:lnTo>
                  <a:pt x="608520" y="150136"/>
                </a:lnTo>
                <a:lnTo>
                  <a:pt x="595562" y="149341"/>
                </a:lnTo>
                <a:lnTo>
                  <a:pt x="559625" y="130333"/>
                </a:lnTo>
                <a:lnTo>
                  <a:pt x="548640" y="100354"/>
                </a:lnTo>
                <a:lnTo>
                  <a:pt x="577151" y="97582"/>
                </a:lnTo>
                <a:lnTo>
                  <a:pt x="578866" y="107149"/>
                </a:lnTo>
                <a:lnTo>
                  <a:pt x="582345" y="114176"/>
                </a:lnTo>
                <a:lnTo>
                  <a:pt x="587590" y="118663"/>
                </a:lnTo>
                <a:lnTo>
                  <a:pt x="592836" y="123150"/>
                </a:lnTo>
                <a:lnTo>
                  <a:pt x="599909" y="125393"/>
                </a:lnTo>
                <a:lnTo>
                  <a:pt x="608812" y="125393"/>
                </a:lnTo>
                <a:lnTo>
                  <a:pt x="618248" y="125393"/>
                </a:lnTo>
                <a:lnTo>
                  <a:pt x="625360" y="123398"/>
                </a:lnTo>
                <a:lnTo>
                  <a:pt x="630148" y="119406"/>
                </a:lnTo>
                <a:lnTo>
                  <a:pt x="634923" y="115413"/>
                </a:lnTo>
                <a:lnTo>
                  <a:pt x="637324" y="110746"/>
                </a:lnTo>
                <a:lnTo>
                  <a:pt x="637324" y="105402"/>
                </a:lnTo>
                <a:lnTo>
                  <a:pt x="637324" y="101970"/>
                </a:lnTo>
                <a:lnTo>
                  <a:pt x="636308" y="99051"/>
                </a:lnTo>
                <a:lnTo>
                  <a:pt x="634301" y="96643"/>
                </a:lnTo>
                <a:lnTo>
                  <a:pt x="632294" y="94235"/>
                </a:lnTo>
                <a:lnTo>
                  <a:pt x="600303" y="84024"/>
                </a:lnTo>
                <a:lnTo>
                  <a:pt x="589407" y="80937"/>
                </a:lnTo>
                <a:lnTo>
                  <a:pt x="557226" y="56387"/>
                </a:lnTo>
                <a:lnTo>
                  <a:pt x="553885" y="40477"/>
                </a:lnTo>
                <a:lnTo>
                  <a:pt x="553885" y="33083"/>
                </a:lnTo>
                <a:lnTo>
                  <a:pt x="555980" y="26174"/>
                </a:lnTo>
                <a:lnTo>
                  <a:pt x="560171" y="19748"/>
                </a:lnTo>
                <a:lnTo>
                  <a:pt x="564362" y="13309"/>
                </a:lnTo>
                <a:lnTo>
                  <a:pt x="598775" y="314"/>
                </a:lnTo>
                <a:lnTo>
                  <a:pt x="606831" y="0"/>
                </a:lnTo>
                <a:close/>
              </a:path>
              <a:path w="1129030" h="150495">
                <a:moveTo>
                  <a:pt x="58191" y="0"/>
                </a:moveTo>
                <a:lnTo>
                  <a:pt x="99314" y="11976"/>
                </a:lnTo>
                <a:lnTo>
                  <a:pt x="113817" y="43940"/>
                </a:lnTo>
                <a:lnTo>
                  <a:pt x="84518" y="45228"/>
                </a:lnTo>
                <a:lnTo>
                  <a:pt x="83273" y="37769"/>
                </a:lnTo>
                <a:lnTo>
                  <a:pt x="80581" y="32410"/>
                </a:lnTo>
                <a:lnTo>
                  <a:pt x="76454" y="29146"/>
                </a:lnTo>
                <a:lnTo>
                  <a:pt x="72339" y="25882"/>
                </a:lnTo>
                <a:lnTo>
                  <a:pt x="66141" y="24244"/>
                </a:lnTo>
                <a:lnTo>
                  <a:pt x="57899" y="24244"/>
                </a:lnTo>
                <a:lnTo>
                  <a:pt x="49390" y="24244"/>
                </a:lnTo>
                <a:lnTo>
                  <a:pt x="42722" y="25996"/>
                </a:lnTo>
                <a:lnTo>
                  <a:pt x="37909" y="29489"/>
                </a:lnTo>
                <a:lnTo>
                  <a:pt x="34810" y="31737"/>
                </a:lnTo>
                <a:lnTo>
                  <a:pt x="33261" y="34734"/>
                </a:lnTo>
                <a:lnTo>
                  <a:pt x="33261" y="38493"/>
                </a:lnTo>
                <a:lnTo>
                  <a:pt x="33261" y="41929"/>
                </a:lnTo>
                <a:lnTo>
                  <a:pt x="34709" y="44865"/>
                </a:lnTo>
                <a:lnTo>
                  <a:pt x="74520" y="59550"/>
                </a:lnTo>
                <a:lnTo>
                  <a:pt x="83121" y="62139"/>
                </a:lnTo>
                <a:lnTo>
                  <a:pt x="116039" y="88428"/>
                </a:lnTo>
                <a:lnTo>
                  <a:pt x="117970" y="96131"/>
                </a:lnTo>
                <a:lnTo>
                  <a:pt x="117970" y="105302"/>
                </a:lnTo>
                <a:lnTo>
                  <a:pt x="117970" y="113616"/>
                </a:lnTo>
                <a:lnTo>
                  <a:pt x="91452" y="144842"/>
                </a:lnTo>
                <a:lnTo>
                  <a:pt x="59880" y="150136"/>
                </a:lnTo>
                <a:lnTo>
                  <a:pt x="46922" y="149341"/>
                </a:lnTo>
                <a:lnTo>
                  <a:pt x="10985" y="130333"/>
                </a:lnTo>
                <a:lnTo>
                  <a:pt x="0" y="100354"/>
                </a:lnTo>
                <a:lnTo>
                  <a:pt x="28511" y="97582"/>
                </a:lnTo>
                <a:lnTo>
                  <a:pt x="30226" y="107149"/>
                </a:lnTo>
                <a:lnTo>
                  <a:pt x="33705" y="114176"/>
                </a:lnTo>
                <a:lnTo>
                  <a:pt x="38950" y="118663"/>
                </a:lnTo>
                <a:lnTo>
                  <a:pt x="44195" y="123150"/>
                </a:lnTo>
                <a:lnTo>
                  <a:pt x="51269" y="125393"/>
                </a:lnTo>
                <a:lnTo>
                  <a:pt x="60172" y="125393"/>
                </a:lnTo>
                <a:lnTo>
                  <a:pt x="69608" y="125393"/>
                </a:lnTo>
                <a:lnTo>
                  <a:pt x="76720" y="123398"/>
                </a:lnTo>
                <a:lnTo>
                  <a:pt x="81508" y="119406"/>
                </a:lnTo>
                <a:lnTo>
                  <a:pt x="86283" y="115413"/>
                </a:lnTo>
                <a:lnTo>
                  <a:pt x="88684" y="110746"/>
                </a:lnTo>
                <a:lnTo>
                  <a:pt x="88684" y="105402"/>
                </a:lnTo>
                <a:lnTo>
                  <a:pt x="88684" y="101970"/>
                </a:lnTo>
                <a:lnTo>
                  <a:pt x="87668" y="99051"/>
                </a:lnTo>
                <a:lnTo>
                  <a:pt x="85661" y="96643"/>
                </a:lnTo>
                <a:lnTo>
                  <a:pt x="83654" y="94235"/>
                </a:lnTo>
                <a:lnTo>
                  <a:pt x="51663" y="84024"/>
                </a:lnTo>
                <a:lnTo>
                  <a:pt x="40767" y="80937"/>
                </a:lnTo>
                <a:lnTo>
                  <a:pt x="8586" y="56387"/>
                </a:lnTo>
                <a:lnTo>
                  <a:pt x="5245" y="40477"/>
                </a:lnTo>
                <a:lnTo>
                  <a:pt x="5245" y="33083"/>
                </a:lnTo>
                <a:lnTo>
                  <a:pt x="7340" y="26174"/>
                </a:lnTo>
                <a:lnTo>
                  <a:pt x="11531" y="19748"/>
                </a:lnTo>
                <a:lnTo>
                  <a:pt x="15722" y="13309"/>
                </a:lnTo>
                <a:lnTo>
                  <a:pt x="50135" y="314"/>
                </a:lnTo>
                <a:lnTo>
                  <a:pt x="58191" y="0"/>
                </a:lnTo>
                <a:close/>
              </a:path>
            </a:pathLst>
          </a:custGeom>
          <a:ln w="10668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37945" y="6772977"/>
            <a:ext cx="54631" cy="2781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337945" y="6772977"/>
            <a:ext cx="55244" cy="27940"/>
          </a:xfrm>
          <a:custGeom>
            <a:avLst/>
            <a:gdLst/>
            <a:ahLst/>
            <a:cxnLst/>
            <a:rect l="l" t="t" r="r" b="b"/>
            <a:pathLst>
              <a:path w="55244" h="27940">
                <a:moveTo>
                  <a:pt x="0" y="27810"/>
                </a:moveTo>
                <a:lnTo>
                  <a:pt x="54631" y="27810"/>
                </a:lnTo>
                <a:lnTo>
                  <a:pt x="54631" y="0"/>
                </a:lnTo>
                <a:lnTo>
                  <a:pt x="0" y="0"/>
                </a:lnTo>
                <a:lnTo>
                  <a:pt x="0" y="27810"/>
                </a:lnTo>
                <a:close/>
              </a:path>
            </a:pathLst>
          </a:custGeom>
          <a:ln w="10668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73581" y="6693801"/>
            <a:ext cx="63753" cy="145684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68247" y="6688467"/>
            <a:ext cx="74422" cy="15635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50694" y="1004061"/>
            <a:ext cx="399287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41775" y="3394114"/>
            <a:ext cx="3963670" cy="1855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51145"/>
            <a:ext cx="9144000" cy="990600"/>
          </a:xfrm>
          <a:custGeom>
            <a:avLst/>
            <a:gdLst/>
            <a:ahLst/>
            <a:cxnLst/>
            <a:rect l="l" t="t" r="r" b="b"/>
            <a:pathLst>
              <a:path w="9144000" h="990600">
                <a:moveTo>
                  <a:pt x="9144000" y="0"/>
                </a:moveTo>
                <a:lnTo>
                  <a:pt x="0" y="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9800" y="1523479"/>
            <a:ext cx="5715000" cy="2105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>
                <a:solidFill>
                  <a:schemeClr val="tx1"/>
                </a:solidFill>
              </a:rPr>
              <a:t>Business</a:t>
            </a:r>
            <a:r>
              <a:rPr spc="-204" dirty="0">
                <a:solidFill>
                  <a:schemeClr val="tx1"/>
                </a:solidFill>
              </a:rPr>
              <a:t> </a:t>
            </a:r>
            <a:r>
              <a:rPr spc="-80" dirty="0" smtClean="0">
                <a:solidFill>
                  <a:schemeClr val="tx1"/>
                </a:solidFill>
              </a:rPr>
              <a:t>Statistics</a:t>
            </a:r>
            <a:r>
              <a:rPr lang="en-US" spc="-80" dirty="0" smtClean="0">
                <a:solidFill>
                  <a:schemeClr val="tx1"/>
                </a:solidFill>
              </a:rPr>
              <a:t> </a:t>
            </a:r>
            <a:br>
              <a:rPr lang="en-US" spc="-80" dirty="0" smtClean="0">
                <a:solidFill>
                  <a:schemeClr val="tx1"/>
                </a:solidFill>
              </a:rPr>
            </a:br>
            <a:r>
              <a:rPr lang="en-US" sz="2800" spc="-80" dirty="0" err="1" smtClean="0">
                <a:solidFill>
                  <a:schemeClr val="tx1"/>
                </a:solidFill>
              </a:rPr>
              <a:t>B.Com</a:t>
            </a:r>
            <a:r>
              <a:rPr lang="en-US" sz="2800" spc="-80" dirty="0" smtClean="0">
                <a:solidFill>
                  <a:schemeClr val="tx1"/>
                </a:solidFill>
              </a:rPr>
              <a:t> 1</a:t>
            </a:r>
            <a:r>
              <a:rPr lang="en-US" sz="2800" spc="-80" baseline="30000" dirty="0" smtClean="0">
                <a:solidFill>
                  <a:schemeClr val="tx1"/>
                </a:solidFill>
              </a:rPr>
              <a:t>st</a:t>
            </a:r>
            <a:r>
              <a:rPr lang="en-US" sz="2800" spc="-80" dirty="0" smtClean="0">
                <a:solidFill>
                  <a:schemeClr val="tx1"/>
                </a:solidFill>
              </a:rPr>
              <a:t> Semester</a:t>
            </a:r>
            <a:r>
              <a:rPr lang="en-US" spc="-80" dirty="0" smtClean="0">
                <a:solidFill>
                  <a:schemeClr val="tx1"/>
                </a:solidFill>
              </a:rPr>
              <a:t/>
            </a:r>
            <a:br>
              <a:rPr lang="en-US" spc="-80" dirty="0" smtClean="0">
                <a:solidFill>
                  <a:schemeClr val="tx1"/>
                </a:solidFill>
              </a:rPr>
            </a:br>
            <a:r>
              <a:rPr lang="en-US" spc="-80" dirty="0" smtClean="0"/>
              <a:t/>
            </a:r>
            <a:br>
              <a:rPr lang="en-US" spc="-80" dirty="0" smtClean="0"/>
            </a:br>
            <a:r>
              <a:rPr lang="en-US" spc="-80" dirty="0" smtClean="0"/>
              <a:t>BB.COM IST</a:t>
            </a:r>
            <a:endParaRPr spc="-80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dirty="0"/>
              <a:t>PRESENTED</a:t>
            </a:r>
            <a:r>
              <a:rPr spc="-70" dirty="0"/>
              <a:t> </a:t>
            </a:r>
            <a:r>
              <a:rPr spc="-25" dirty="0"/>
              <a:t>BY,</a:t>
            </a:r>
          </a:p>
          <a:p>
            <a:pPr marL="195580" indent="-182880">
              <a:lnSpc>
                <a:spcPct val="100000"/>
              </a:lnSpc>
              <a:spcBef>
                <a:spcPts val="484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dirty="0"/>
              <a:t>DR</a:t>
            </a:r>
            <a:r>
              <a:rPr spc="-25" dirty="0"/>
              <a:t> </a:t>
            </a:r>
            <a:r>
              <a:rPr spc="-35" dirty="0"/>
              <a:t>VANDANA</a:t>
            </a:r>
            <a:r>
              <a:rPr spc="-90" dirty="0"/>
              <a:t> </a:t>
            </a:r>
            <a:r>
              <a:rPr spc="-10" dirty="0"/>
              <a:t>PANDEY</a:t>
            </a: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pc="-10" dirty="0"/>
              <a:t>ASSOCIATE</a:t>
            </a:r>
            <a:r>
              <a:rPr spc="-125" dirty="0"/>
              <a:t> </a:t>
            </a:r>
            <a:r>
              <a:rPr spc="-10" dirty="0"/>
              <a:t>PROFESSOR</a:t>
            </a: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pc="-20" dirty="0"/>
              <a:t>DEPARTMENT</a:t>
            </a:r>
            <a:r>
              <a:rPr spc="-3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10" dirty="0"/>
              <a:t>COMMERCE</a:t>
            </a: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dirty="0"/>
              <a:t>HCPG</a:t>
            </a:r>
            <a:r>
              <a:rPr spc="-45" dirty="0"/>
              <a:t> </a:t>
            </a:r>
            <a:r>
              <a:rPr dirty="0"/>
              <a:t>COLLEGE</a:t>
            </a:r>
            <a:r>
              <a:rPr spc="-50" dirty="0"/>
              <a:t> </a:t>
            </a:r>
            <a:r>
              <a:rPr spc="-10" dirty="0"/>
              <a:t>VARANASI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700009" y="58038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45707" y="2649228"/>
            <a:ext cx="9170670" cy="636270"/>
            <a:chOff x="-12450" y="2121149"/>
            <a:chExt cx="9170670" cy="636270"/>
          </a:xfrm>
        </p:grpSpPr>
        <p:sp>
          <p:nvSpPr>
            <p:cNvPr id="7" name="object 7"/>
            <p:cNvSpPr/>
            <p:nvPr/>
          </p:nvSpPr>
          <p:spPr>
            <a:xfrm>
              <a:off x="761" y="2134362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9144000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9144000" y="6096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25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1" y="2134362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609600"/>
                  </a:moveTo>
                  <a:lnTo>
                    <a:pt x="9144000" y="609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26424">
              <a:solidFill>
                <a:srgbClr val="6B7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0" y="5473949"/>
            <a:ext cx="9144000" cy="636270"/>
            <a:chOff x="0" y="5473949"/>
            <a:chExt cx="9144000" cy="636270"/>
          </a:xfrm>
        </p:grpSpPr>
        <p:sp>
          <p:nvSpPr>
            <p:cNvPr id="10" name="object 10"/>
            <p:cNvSpPr/>
            <p:nvPr/>
          </p:nvSpPr>
          <p:spPr>
            <a:xfrm>
              <a:off x="0" y="5487162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0"/>
                  </a:moveTo>
                  <a:lnTo>
                    <a:pt x="0" y="609600"/>
                  </a:lnTo>
                  <a:lnTo>
                    <a:pt x="9144000" y="609600"/>
                  </a:lnTo>
                  <a:lnTo>
                    <a:pt x="9144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5473953"/>
              <a:ext cx="9144000" cy="636270"/>
            </a:xfrm>
            <a:custGeom>
              <a:avLst/>
              <a:gdLst/>
              <a:ahLst/>
              <a:cxnLst/>
              <a:rect l="l" t="t" r="r" b="b"/>
              <a:pathLst>
                <a:path w="9144000" h="636270">
                  <a:moveTo>
                    <a:pt x="9143987" y="609600"/>
                  </a:moveTo>
                  <a:lnTo>
                    <a:pt x="0" y="609600"/>
                  </a:lnTo>
                  <a:lnTo>
                    <a:pt x="0" y="636028"/>
                  </a:lnTo>
                  <a:lnTo>
                    <a:pt x="9143987" y="636028"/>
                  </a:lnTo>
                  <a:lnTo>
                    <a:pt x="9143987" y="609600"/>
                  </a:lnTo>
                  <a:close/>
                </a:path>
                <a:path w="9144000" h="636270">
                  <a:moveTo>
                    <a:pt x="9143987" y="0"/>
                  </a:moveTo>
                  <a:lnTo>
                    <a:pt x="0" y="0"/>
                  </a:lnTo>
                  <a:lnTo>
                    <a:pt x="0" y="26428"/>
                  </a:lnTo>
                  <a:lnTo>
                    <a:pt x="9143987" y="26428"/>
                  </a:lnTo>
                  <a:lnTo>
                    <a:pt x="9143987" y="0"/>
                  </a:lnTo>
                  <a:close/>
                </a:path>
              </a:pathLst>
            </a:custGeom>
            <a:solidFill>
              <a:srgbClr val="6B76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0009" y="58038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292934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914400"/>
            <a:ext cx="8915400" cy="0"/>
          </a:xfrm>
          <a:custGeom>
            <a:avLst/>
            <a:gdLst/>
            <a:ahLst/>
            <a:cxnLst/>
            <a:rect l="l" t="t" r="r" b="b"/>
            <a:pathLst>
              <a:path w="8915400">
                <a:moveTo>
                  <a:pt x="0" y="0"/>
                </a:moveTo>
                <a:lnTo>
                  <a:pt x="89154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933411" y="1657604"/>
            <a:ext cx="7550150" cy="3761104"/>
            <a:chOff x="933411" y="1657604"/>
            <a:chExt cx="7550150" cy="3761104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9264" y="1694688"/>
              <a:ext cx="7514081" cy="372389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33411" y="1657604"/>
              <a:ext cx="7513358" cy="37236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1498"/>
            <a:ext cx="25457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90" dirty="0">
                <a:solidFill>
                  <a:srgbClr val="D2523B"/>
                </a:solidFill>
                <a:latin typeface="Arial"/>
                <a:cs typeface="Arial"/>
              </a:rPr>
              <a:t>Introduction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0" y="152400"/>
            <a:ext cx="5029200" cy="7620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0" spc="-10" dirty="0">
                <a:latin typeface="Arial"/>
                <a:cs typeface="Arial"/>
              </a:rPr>
              <a:t>Statistics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2829" y="6474967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914400"/>
            <a:ext cx="8839200" cy="0"/>
          </a:xfrm>
          <a:custGeom>
            <a:avLst/>
            <a:gdLst/>
            <a:ahLst/>
            <a:cxnLst/>
            <a:rect l="l" t="t" r="r" b="b"/>
            <a:pathLst>
              <a:path w="8839200">
                <a:moveTo>
                  <a:pt x="0" y="0"/>
                </a:moveTo>
                <a:lnTo>
                  <a:pt x="88392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39161" y="1067561"/>
            <a:ext cx="6400800" cy="2362200"/>
          </a:xfrm>
          <a:prstGeom prst="rect">
            <a:avLst/>
          </a:prstGeom>
          <a:ln w="26424">
            <a:solidFill>
              <a:srgbClr val="292934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0805" marR="81915" indent="142875" algn="just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33679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b="1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generally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used</a:t>
            </a:r>
            <a:r>
              <a:rPr sz="18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mean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quantitative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aspects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of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management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but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subject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study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refers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body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2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principles</a:t>
            </a:r>
            <a:r>
              <a:rPr sz="1800" spc="2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2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procedures</a:t>
            </a:r>
            <a:r>
              <a:rPr sz="1800" spc="2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developed</a:t>
            </a:r>
            <a:r>
              <a:rPr sz="1800" spc="2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2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collection,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classification,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summarization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meaningful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interpretation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use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such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data.</a:t>
            </a:r>
            <a:endParaRPr sz="1800">
              <a:latin typeface="Arial"/>
              <a:cs typeface="Arial"/>
            </a:endParaRPr>
          </a:p>
          <a:p>
            <a:pPr marL="90805" marR="85090" indent="-13335" algn="just">
              <a:lnSpc>
                <a:spcPct val="100000"/>
              </a:lnSpc>
              <a:spcBef>
                <a:spcPts val="1015"/>
              </a:spcBef>
              <a:buChar char="•"/>
              <a:tabLst>
                <a:tab pos="169545" algn="l"/>
              </a:tabLst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The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discipline</a:t>
            </a:r>
            <a:r>
              <a:rPr sz="1800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17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useful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converting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random</a:t>
            </a:r>
            <a:r>
              <a:rPr sz="1800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to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understandable</a:t>
            </a:r>
            <a:r>
              <a:rPr sz="1800" spc="4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information</a:t>
            </a:r>
            <a:r>
              <a:rPr sz="1800" spc="48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4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aids</a:t>
            </a:r>
            <a:r>
              <a:rPr sz="1800" spc="4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4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strategic</a:t>
            </a:r>
            <a:r>
              <a:rPr sz="1800" spc="4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business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decision</a:t>
            </a:r>
            <a:r>
              <a:rPr sz="18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making.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39161" y="3582161"/>
            <a:ext cx="6400800" cy="1447800"/>
          </a:xfrm>
          <a:prstGeom prst="rect">
            <a:avLst/>
          </a:prstGeom>
          <a:ln w="26424">
            <a:solidFill>
              <a:srgbClr val="292934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 marR="83185" algn="just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b="1" spc="4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has</a:t>
            </a:r>
            <a:r>
              <a:rPr sz="1800" spc="4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its</a:t>
            </a:r>
            <a:r>
              <a:rPr sz="1800" spc="4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origin</a:t>
            </a:r>
            <a:r>
              <a:rPr sz="1800" spc="409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4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Latin</a:t>
            </a:r>
            <a:r>
              <a:rPr sz="1800" spc="43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word</a:t>
            </a:r>
            <a:r>
              <a:rPr sz="1800" spc="4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Status,</a:t>
            </a:r>
            <a:r>
              <a:rPr sz="1800" spc="4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Italian</a:t>
            </a:r>
            <a:r>
              <a:rPr sz="1800" spc="4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word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Statista</a:t>
            </a:r>
            <a:r>
              <a:rPr sz="1800" spc="1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German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term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Statistik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all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which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mean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“Political</a:t>
            </a:r>
            <a:r>
              <a:rPr sz="1800" spc="2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State”.</a:t>
            </a:r>
            <a:r>
              <a:rPr sz="1800" spc="2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2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ancient</a:t>
            </a:r>
            <a:r>
              <a:rPr sz="1800" spc="2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times</a:t>
            </a:r>
            <a:r>
              <a:rPr sz="1800" spc="2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25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beginning</a:t>
            </a:r>
            <a:r>
              <a:rPr sz="1800" spc="2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2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was</a:t>
            </a:r>
            <a:r>
              <a:rPr sz="1800" spc="2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made</a:t>
            </a:r>
            <a:r>
              <a:rPr sz="1800" spc="28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3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meet</a:t>
            </a:r>
            <a:r>
              <a:rPr sz="1800" spc="2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2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requirements</a:t>
            </a:r>
            <a:r>
              <a:rPr sz="1800" spc="2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2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State</a:t>
            </a:r>
            <a:r>
              <a:rPr sz="1800" spc="2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primarily</a:t>
            </a:r>
            <a:r>
              <a:rPr sz="1800" spc="2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hence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name.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39161" y="5182361"/>
            <a:ext cx="6400800" cy="1371600"/>
          </a:xfrm>
          <a:custGeom>
            <a:avLst/>
            <a:gdLst/>
            <a:ahLst/>
            <a:cxnLst/>
            <a:rect l="l" t="t" r="r" b="b"/>
            <a:pathLst>
              <a:path w="6400800" h="1371600">
                <a:moveTo>
                  <a:pt x="6400799" y="0"/>
                </a:moveTo>
                <a:lnTo>
                  <a:pt x="0" y="0"/>
                </a:lnTo>
                <a:lnTo>
                  <a:pt x="0" y="1371600"/>
                </a:lnTo>
                <a:lnTo>
                  <a:pt x="6400799" y="1371600"/>
                </a:lnTo>
                <a:lnTo>
                  <a:pt x="6400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39161" y="5182361"/>
            <a:ext cx="6400800" cy="1371600"/>
          </a:xfrm>
          <a:prstGeom prst="rect">
            <a:avLst/>
          </a:prstGeom>
          <a:ln w="26424">
            <a:solidFill>
              <a:srgbClr val="292934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term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b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generally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used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2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senses-</a:t>
            </a:r>
            <a:endParaRPr sz="1800">
              <a:latin typeface="Arial"/>
              <a:cs typeface="Arial"/>
            </a:endParaRPr>
          </a:p>
          <a:p>
            <a:pPr marL="280670" indent="-193675">
              <a:lnSpc>
                <a:spcPct val="100000"/>
              </a:lnSpc>
              <a:spcBef>
                <a:spcPts val="1080"/>
              </a:spcBef>
              <a:buSzPct val="94444"/>
              <a:buAutoNum type="arabicPeriod"/>
              <a:tabLst>
                <a:tab pos="280670" algn="l"/>
              </a:tabLst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Plural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Sense</a:t>
            </a:r>
            <a:endParaRPr sz="1800">
              <a:latin typeface="Arial"/>
              <a:cs typeface="Arial"/>
            </a:endParaRPr>
          </a:p>
          <a:p>
            <a:pPr marL="344805" indent="-254000">
              <a:lnSpc>
                <a:spcPct val="100000"/>
              </a:lnSpc>
              <a:spcBef>
                <a:spcPts val="1080"/>
              </a:spcBef>
              <a:buSzPct val="94444"/>
              <a:buAutoNum type="arabicPeriod"/>
              <a:tabLst>
                <a:tab pos="344805" algn="l"/>
              </a:tabLst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Singular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Sense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2400" y="12954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2001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44"/>
              </a:spcBef>
            </a:pPr>
            <a:endParaRPr sz="2000">
              <a:latin typeface="Times New Roman"/>
              <a:cs typeface="Times New Roman"/>
            </a:endParaRPr>
          </a:p>
          <a:p>
            <a:pPr marL="13462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Introduction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746250" y="1289050"/>
            <a:ext cx="698500" cy="1155700"/>
            <a:chOff x="1746250" y="1289050"/>
            <a:chExt cx="698500" cy="1155700"/>
          </a:xfrm>
        </p:grpSpPr>
        <p:sp>
          <p:nvSpPr>
            <p:cNvPr id="12" name="object 12"/>
            <p:cNvSpPr/>
            <p:nvPr/>
          </p:nvSpPr>
          <p:spPr>
            <a:xfrm>
              <a:off x="1752600" y="12954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0" y="1143000"/>
                  </a:lnTo>
                  <a:lnTo>
                    <a:pt x="6858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52600" y="12954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6858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52400" y="36576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0"/>
              </a:spcBef>
            </a:pPr>
            <a:endParaRPr sz="2000">
              <a:latin typeface="Times New Roman"/>
              <a:cs typeface="Times New Roman"/>
            </a:endParaRPr>
          </a:p>
          <a:p>
            <a:pPr marL="459105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Origin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2400" y="53340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0"/>
              </a:spcBef>
            </a:pPr>
            <a:endParaRPr sz="2000">
              <a:latin typeface="Times New Roman"/>
              <a:cs typeface="Times New Roman"/>
            </a:endParaRPr>
          </a:p>
          <a:p>
            <a:pPr marL="31115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Meaning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746250" y="3651250"/>
            <a:ext cx="622300" cy="1155700"/>
            <a:chOff x="1746250" y="3651250"/>
            <a:chExt cx="622300" cy="1155700"/>
          </a:xfrm>
        </p:grpSpPr>
        <p:sp>
          <p:nvSpPr>
            <p:cNvPr id="17" name="object 17"/>
            <p:cNvSpPr/>
            <p:nvPr/>
          </p:nvSpPr>
          <p:spPr>
            <a:xfrm>
              <a:off x="1752600" y="3657600"/>
              <a:ext cx="609600" cy="1143000"/>
            </a:xfrm>
            <a:custGeom>
              <a:avLst/>
              <a:gdLst/>
              <a:ahLst/>
              <a:cxnLst/>
              <a:rect l="l" t="t" r="r" b="b"/>
              <a:pathLst>
                <a:path w="609600" h="1143000">
                  <a:moveTo>
                    <a:pt x="0" y="0"/>
                  </a:moveTo>
                  <a:lnTo>
                    <a:pt x="0" y="1143000"/>
                  </a:lnTo>
                  <a:lnTo>
                    <a:pt x="6096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52600" y="3657600"/>
              <a:ext cx="609600" cy="1143000"/>
            </a:xfrm>
            <a:custGeom>
              <a:avLst/>
              <a:gdLst/>
              <a:ahLst/>
              <a:cxnLst/>
              <a:rect l="l" t="t" r="r" b="b"/>
              <a:pathLst>
                <a:path w="609600" h="1143000">
                  <a:moveTo>
                    <a:pt x="0" y="0"/>
                  </a:moveTo>
                  <a:lnTo>
                    <a:pt x="6096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746250" y="5327650"/>
            <a:ext cx="622300" cy="1155700"/>
            <a:chOff x="1746250" y="5327650"/>
            <a:chExt cx="622300" cy="1155700"/>
          </a:xfrm>
        </p:grpSpPr>
        <p:sp>
          <p:nvSpPr>
            <p:cNvPr id="20" name="object 20"/>
            <p:cNvSpPr/>
            <p:nvPr/>
          </p:nvSpPr>
          <p:spPr>
            <a:xfrm>
              <a:off x="1752600" y="5334000"/>
              <a:ext cx="609600" cy="1143000"/>
            </a:xfrm>
            <a:custGeom>
              <a:avLst/>
              <a:gdLst/>
              <a:ahLst/>
              <a:cxnLst/>
              <a:rect l="l" t="t" r="r" b="b"/>
              <a:pathLst>
                <a:path w="609600" h="1143000">
                  <a:moveTo>
                    <a:pt x="0" y="0"/>
                  </a:moveTo>
                  <a:lnTo>
                    <a:pt x="0" y="1143000"/>
                  </a:lnTo>
                  <a:lnTo>
                    <a:pt x="6096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52600" y="5334000"/>
              <a:ext cx="609600" cy="1143000"/>
            </a:xfrm>
            <a:custGeom>
              <a:avLst/>
              <a:gdLst/>
              <a:ahLst/>
              <a:cxnLst/>
              <a:rect l="l" t="t" r="r" b="b"/>
              <a:pathLst>
                <a:path w="609600" h="1143000">
                  <a:moveTo>
                    <a:pt x="0" y="0"/>
                  </a:moveTo>
                  <a:lnTo>
                    <a:pt x="6096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333502"/>
            <a:ext cx="29387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5" dirty="0">
                <a:solidFill>
                  <a:srgbClr val="D2523B"/>
                </a:solidFill>
                <a:latin typeface="Arial"/>
                <a:cs typeface="Arial"/>
              </a:rPr>
              <a:t>Meaning-</a:t>
            </a:r>
            <a:r>
              <a:rPr sz="3600" spc="-70" dirty="0">
                <a:solidFill>
                  <a:srgbClr val="D2523B"/>
                </a:solidFill>
                <a:latin typeface="Arial"/>
                <a:cs typeface="Arial"/>
              </a:rPr>
              <a:t>Plural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2400" y="152400"/>
            <a:ext cx="5029200" cy="7620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0" spc="-10" dirty="0">
                <a:latin typeface="Arial"/>
                <a:cs typeface="Arial"/>
              </a:rPr>
              <a:t>Statistics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914400"/>
            <a:ext cx="8991600" cy="0"/>
          </a:xfrm>
          <a:custGeom>
            <a:avLst/>
            <a:gdLst/>
            <a:ahLst/>
            <a:cxnLst/>
            <a:rect l="l" t="t" r="r" b="b"/>
            <a:pathLst>
              <a:path w="8991600">
                <a:moveTo>
                  <a:pt x="0" y="0"/>
                </a:moveTo>
                <a:lnTo>
                  <a:pt x="89916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39161" y="991361"/>
            <a:ext cx="6477000" cy="1219200"/>
          </a:xfrm>
          <a:custGeom>
            <a:avLst/>
            <a:gdLst/>
            <a:ahLst/>
            <a:cxnLst/>
            <a:rect l="l" t="t" r="r" b="b"/>
            <a:pathLst>
              <a:path w="6477000" h="1219200">
                <a:moveTo>
                  <a:pt x="0" y="111125"/>
                </a:moveTo>
                <a:lnTo>
                  <a:pt x="8737" y="67883"/>
                </a:lnTo>
                <a:lnTo>
                  <a:pt x="32559" y="32559"/>
                </a:lnTo>
                <a:lnTo>
                  <a:pt x="67883" y="8737"/>
                </a:lnTo>
                <a:lnTo>
                  <a:pt x="111125" y="0"/>
                </a:lnTo>
                <a:lnTo>
                  <a:pt x="6365874" y="0"/>
                </a:lnTo>
                <a:lnTo>
                  <a:pt x="6409116" y="8737"/>
                </a:lnTo>
                <a:lnTo>
                  <a:pt x="6444440" y="32559"/>
                </a:lnTo>
                <a:lnTo>
                  <a:pt x="6468262" y="67883"/>
                </a:lnTo>
                <a:lnTo>
                  <a:pt x="6476999" y="111125"/>
                </a:lnTo>
                <a:lnTo>
                  <a:pt x="6476999" y="1108075"/>
                </a:lnTo>
                <a:lnTo>
                  <a:pt x="6468262" y="1151316"/>
                </a:lnTo>
                <a:lnTo>
                  <a:pt x="6444440" y="1186640"/>
                </a:lnTo>
                <a:lnTo>
                  <a:pt x="6409116" y="1210462"/>
                </a:lnTo>
                <a:lnTo>
                  <a:pt x="6365874" y="1219200"/>
                </a:lnTo>
                <a:lnTo>
                  <a:pt x="111125" y="1219200"/>
                </a:lnTo>
                <a:lnTo>
                  <a:pt x="67883" y="1210462"/>
                </a:lnTo>
                <a:lnTo>
                  <a:pt x="32559" y="1186640"/>
                </a:lnTo>
                <a:lnTo>
                  <a:pt x="8737" y="1151316"/>
                </a:lnTo>
                <a:lnTo>
                  <a:pt x="0" y="1108075"/>
                </a:lnTo>
                <a:lnTo>
                  <a:pt x="0" y="111125"/>
                </a:lnTo>
                <a:close/>
              </a:path>
            </a:pathLst>
          </a:custGeom>
          <a:ln w="2642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2400" y="11430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2001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44"/>
              </a:spcBef>
            </a:pPr>
            <a:endParaRPr sz="2000">
              <a:latin typeface="Times New Roman"/>
              <a:cs typeface="Times New Roman"/>
            </a:endParaRPr>
          </a:p>
          <a:p>
            <a:pPr marL="9779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Plural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sense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746250" y="1136650"/>
            <a:ext cx="1163955" cy="1155700"/>
            <a:chOff x="1746250" y="1136650"/>
            <a:chExt cx="1163955" cy="1155700"/>
          </a:xfrm>
        </p:grpSpPr>
        <p:sp>
          <p:nvSpPr>
            <p:cNvPr id="8" name="object 8"/>
            <p:cNvSpPr/>
            <p:nvPr/>
          </p:nvSpPr>
          <p:spPr>
            <a:xfrm>
              <a:off x="1752600" y="11430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0" y="1143000"/>
                  </a:lnTo>
                  <a:lnTo>
                    <a:pt x="6858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52600" y="11430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6858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91561" y="1936241"/>
              <a:ext cx="304800" cy="121920"/>
            </a:xfrm>
            <a:custGeom>
              <a:avLst/>
              <a:gdLst/>
              <a:ahLst/>
              <a:cxnLst/>
              <a:rect l="l" t="t" r="r" b="b"/>
              <a:pathLst>
                <a:path w="304800" h="121919">
                  <a:moveTo>
                    <a:pt x="243839" y="0"/>
                  </a:moveTo>
                  <a:lnTo>
                    <a:pt x="243839" y="30480"/>
                  </a:lnTo>
                  <a:lnTo>
                    <a:pt x="0" y="30480"/>
                  </a:lnTo>
                  <a:lnTo>
                    <a:pt x="0" y="91440"/>
                  </a:lnTo>
                  <a:lnTo>
                    <a:pt x="243839" y="91440"/>
                  </a:lnTo>
                  <a:lnTo>
                    <a:pt x="243839" y="121920"/>
                  </a:lnTo>
                  <a:lnTo>
                    <a:pt x="304800" y="60960"/>
                  </a:lnTo>
                  <a:lnTo>
                    <a:pt x="243839" y="0"/>
                  </a:lnTo>
                  <a:close/>
                </a:path>
              </a:pathLst>
            </a:custGeom>
            <a:solidFill>
              <a:srgbClr val="92A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91561" y="1936241"/>
              <a:ext cx="304800" cy="121920"/>
            </a:xfrm>
            <a:custGeom>
              <a:avLst/>
              <a:gdLst/>
              <a:ahLst/>
              <a:cxnLst/>
              <a:rect l="l" t="t" r="r" b="b"/>
              <a:pathLst>
                <a:path w="304800" h="121919">
                  <a:moveTo>
                    <a:pt x="0" y="30480"/>
                  </a:moveTo>
                  <a:lnTo>
                    <a:pt x="243839" y="30480"/>
                  </a:lnTo>
                  <a:lnTo>
                    <a:pt x="243839" y="0"/>
                  </a:lnTo>
                  <a:lnTo>
                    <a:pt x="304800" y="60960"/>
                  </a:lnTo>
                  <a:lnTo>
                    <a:pt x="243839" y="121920"/>
                  </a:lnTo>
                  <a:lnTo>
                    <a:pt x="243839" y="91440"/>
                  </a:lnTo>
                  <a:lnTo>
                    <a:pt x="0" y="91440"/>
                  </a:lnTo>
                  <a:lnTo>
                    <a:pt x="0" y="30480"/>
                  </a:lnTo>
                  <a:close/>
                </a:path>
              </a:pathLst>
            </a:custGeom>
            <a:ln w="26424">
              <a:solidFill>
                <a:srgbClr val="6B7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52400" y="47244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165100" marR="158115" algn="ctr">
              <a:lnSpc>
                <a:spcPct val="100000"/>
              </a:lnSpc>
              <a:spcBef>
                <a:spcPts val="85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Features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Plural Sense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746250" y="3949949"/>
            <a:ext cx="7183120" cy="2541270"/>
            <a:chOff x="1746250" y="3949949"/>
            <a:chExt cx="7183120" cy="2541270"/>
          </a:xfrm>
        </p:grpSpPr>
        <p:sp>
          <p:nvSpPr>
            <p:cNvPr id="14" name="object 14"/>
            <p:cNvSpPr/>
            <p:nvPr/>
          </p:nvSpPr>
          <p:spPr>
            <a:xfrm>
              <a:off x="1752600" y="47244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0" y="1143000"/>
                  </a:lnTo>
                  <a:lnTo>
                    <a:pt x="6858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52600" y="47244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6858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9162" y="3963162"/>
              <a:ext cx="6477000" cy="2514600"/>
            </a:xfrm>
            <a:custGeom>
              <a:avLst/>
              <a:gdLst/>
              <a:ahLst/>
              <a:cxnLst/>
              <a:rect l="l" t="t" r="r" b="b"/>
              <a:pathLst>
                <a:path w="6477000" h="2514600">
                  <a:moveTo>
                    <a:pt x="0" y="229235"/>
                  </a:moveTo>
                  <a:lnTo>
                    <a:pt x="4656" y="183031"/>
                  </a:lnTo>
                  <a:lnTo>
                    <a:pt x="18012" y="139999"/>
                  </a:lnTo>
                  <a:lnTo>
                    <a:pt x="39145" y="101060"/>
                  </a:lnTo>
                  <a:lnTo>
                    <a:pt x="67135" y="67135"/>
                  </a:lnTo>
                  <a:lnTo>
                    <a:pt x="101060" y="39145"/>
                  </a:lnTo>
                  <a:lnTo>
                    <a:pt x="139999" y="18012"/>
                  </a:lnTo>
                  <a:lnTo>
                    <a:pt x="183031" y="4656"/>
                  </a:lnTo>
                  <a:lnTo>
                    <a:pt x="229235" y="0"/>
                  </a:lnTo>
                  <a:lnTo>
                    <a:pt x="6247765" y="0"/>
                  </a:lnTo>
                  <a:lnTo>
                    <a:pt x="6293968" y="4656"/>
                  </a:lnTo>
                  <a:lnTo>
                    <a:pt x="6337000" y="18012"/>
                  </a:lnTo>
                  <a:lnTo>
                    <a:pt x="6375939" y="39145"/>
                  </a:lnTo>
                  <a:lnTo>
                    <a:pt x="6409864" y="67135"/>
                  </a:lnTo>
                  <a:lnTo>
                    <a:pt x="6437854" y="101060"/>
                  </a:lnTo>
                  <a:lnTo>
                    <a:pt x="6458987" y="139999"/>
                  </a:lnTo>
                  <a:lnTo>
                    <a:pt x="6472343" y="183031"/>
                  </a:lnTo>
                  <a:lnTo>
                    <a:pt x="6476999" y="229235"/>
                  </a:lnTo>
                  <a:lnTo>
                    <a:pt x="6476999" y="2285365"/>
                  </a:lnTo>
                  <a:lnTo>
                    <a:pt x="6472343" y="2331564"/>
                  </a:lnTo>
                  <a:lnTo>
                    <a:pt x="6458987" y="2374595"/>
                  </a:lnTo>
                  <a:lnTo>
                    <a:pt x="6437854" y="2413533"/>
                  </a:lnTo>
                  <a:lnTo>
                    <a:pt x="6409864" y="2447459"/>
                  </a:lnTo>
                  <a:lnTo>
                    <a:pt x="6375939" y="2475451"/>
                  </a:lnTo>
                  <a:lnTo>
                    <a:pt x="6337000" y="2496586"/>
                  </a:lnTo>
                  <a:lnTo>
                    <a:pt x="6293968" y="2509942"/>
                  </a:lnTo>
                  <a:lnTo>
                    <a:pt x="6247765" y="2514600"/>
                  </a:lnTo>
                  <a:lnTo>
                    <a:pt x="229235" y="2514600"/>
                  </a:lnTo>
                  <a:lnTo>
                    <a:pt x="183031" y="2509942"/>
                  </a:lnTo>
                  <a:lnTo>
                    <a:pt x="139999" y="2496586"/>
                  </a:lnTo>
                  <a:lnTo>
                    <a:pt x="101060" y="2475451"/>
                  </a:lnTo>
                  <a:lnTo>
                    <a:pt x="67135" y="2447459"/>
                  </a:lnTo>
                  <a:lnTo>
                    <a:pt x="39145" y="2413533"/>
                  </a:lnTo>
                  <a:lnTo>
                    <a:pt x="18012" y="2374595"/>
                  </a:lnTo>
                  <a:lnTo>
                    <a:pt x="4656" y="2331564"/>
                  </a:lnTo>
                  <a:lnTo>
                    <a:pt x="0" y="2285365"/>
                  </a:lnTo>
                  <a:lnTo>
                    <a:pt x="0" y="229235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52400" y="26670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651510" marR="200025" indent="-447040">
              <a:lnSpc>
                <a:spcPct val="100000"/>
              </a:lnSpc>
              <a:spcBef>
                <a:spcPts val="844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Definitions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endParaRPr sz="2000">
              <a:latin typeface="Arial"/>
              <a:cs typeface="Arial"/>
            </a:endParaRPr>
          </a:p>
          <a:p>
            <a:pPr marL="9779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Plural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sense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746250" y="2273549"/>
            <a:ext cx="7183120" cy="1550670"/>
            <a:chOff x="1746250" y="2273549"/>
            <a:chExt cx="7183120" cy="1550670"/>
          </a:xfrm>
        </p:grpSpPr>
        <p:sp>
          <p:nvSpPr>
            <p:cNvPr id="19" name="object 19"/>
            <p:cNvSpPr/>
            <p:nvPr/>
          </p:nvSpPr>
          <p:spPr>
            <a:xfrm>
              <a:off x="1752600" y="26670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0" y="1143000"/>
                  </a:lnTo>
                  <a:lnTo>
                    <a:pt x="6858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52600" y="26670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6858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39162" y="2286762"/>
              <a:ext cx="6477000" cy="1524000"/>
            </a:xfrm>
            <a:custGeom>
              <a:avLst/>
              <a:gdLst/>
              <a:ahLst/>
              <a:cxnLst/>
              <a:rect l="l" t="t" r="r" b="b"/>
              <a:pathLst>
                <a:path w="6477000" h="1524000">
                  <a:moveTo>
                    <a:pt x="0" y="138937"/>
                  </a:moveTo>
                  <a:lnTo>
                    <a:pt x="7085" y="95032"/>
                  </a:lnTo>
                  <a:lnTo>
                    <a:pt x="26814" y="56893"/>
                  </a:lnTo>
                  <a:lnTo>
                    <a:pt x="56893" y="26814"/>
                  </a:lnTo>
                  <a:lnTo>
                    <a:pt x="95032" y="7085"/>
                  </a:lnTo>
                  <a:lnTo>
                    <a:pt x="138937" y="0"/>
                  </a:lnTo>
                  <a:lnTo>
                    <a:pt x="6338062" y="0"/>
                  </a:lnTo>
                  <a:lnTo>
                    <a:pt x="6381967" y="7085"/>
                  </a:lnTo>
                  <a:lnTo>
                    <a:pt x="6420106" y="26814"/>
                  </a:lnTo>
                  <a:lnTo>
                    <a:pt x="6450185" y="56893"/>
                  </a:lnTo>
                  <a:lnTo>
                    <a:pt x="6469914" y="95032"/>
                  </a:lnTo>
                  <a:lnTo>
                    <a:pt x="6476999" y="138937"/>
                  </a:lnTo>
                  <a:lnTo>
                    <a:pt x="6476999" y="1385062"/>
                  </a:lnTo>
                  <a:lnTo>
                    <a:pt x="6469914" y="1428967"/>
                  </a:lnTo>
                  <a:lnTo>
                    <a:pt x="6450185" y="1467106"/>
                  </a:lnTo>
                  <a:lnTo>
                    <a:pt x="6420106" y="1497185"/>
                  </a:lnTo>
                  <a:lnTo>
                    <a:pt x="6381967" y="1516914"/>
                  </a:lnTo>
                  <a:lnTo>
                    <a:pt x="6338062" y="1524000"/>
                  </a:lnTo>
                  <a:lnTo>
                    <a:pt x="138937" y="1524000"/>
                  </a:lnTo>
                  <a:lnTo>
                    <a:pt x="95032" y="1516914"/>
                  </a:lnTo>
                  <a:lnTo>
                    <a:pt x="56893" y="1497185"/>
                  </a:lnTo>
                  <a:lnTo>
                    <a:pt x="26814" y="1467106"/>
                  </a:lnTo>
                  <a:lnTo>
                    <a:pt x="7085" y="1428967"/>
                  </a:lnTo>
                  <a:lnTo>
                    <a:pt x="0" y="1385062"/>
                  </a:lnTo>
                  <a:lnTo>
                    <a:pt x="0" y="138937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517394" y="1017778"/>
            <a:ext cx="631888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Under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this,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 Statistics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refers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statement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facts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related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any</a:t>
            </a:r>
            <a:r>
              <a:rPr sz="1800" spc="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field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enquiry</a:t>
            </a:r>
            <a:r>
              <a:rPr sz="1800" spc="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such</a:t>
            </a:r>
            <a:r>
              <a:rPr sz="1800" spc="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related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income,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expenditure,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population</a:t>
            </a:r>
            <a:r>
              <a:rPr sz="18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etc</a:t>
            </a:r>
            <a:endParaRPr sz="1800">
              <a:latin typeface="Arial"/>
              <a:cs typeface="Arial"/>
            </a:endParaRPr>
          </a:p>
          <a:p>
            <a:pPr marL="457200" algn="just">
              <a:lnSpc>
                <a:spcPct val="100000"/>
              </a:lnSpc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b="1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sense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800" b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Statistical</a:t>
            </a:r>
            <a:r>
              <a:rPr sz="1800" b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17394" y="2391282"/>
            <a:ext cx="632015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261110" algn="l"/>
                <a:tab pos="2272665" algn="l"/>
                <a:tab pos="2694940" algn="l"/>
                <a:tab pos="3705860" algn="l"/>
                <a:tab pos="4829175" algn="l"/>
                <a:tab pos="5129530" algn="l"/>
                <a:tab pos="5688965" algn="l"/>
                <a:tab pos="5976620" algn="l"/>
              </a:tabLst>
            </a:pPr>
            <a:r>
              <a:rPr sz="1600" b="1" spc="-10" dirty="0">
                <a:solidFill>
                  <a:srgbClr val="292934"/>
                </a:solidFill>
                <a:latin typeface="Arial"/>
                <a:cs typeface="Arial"/>
              </a:rPr>
              <a:t>Definitions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“Statistics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are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statements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facts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any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department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enquiry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placed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relation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each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other”-Bowley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17394" y="3122802"/>
            <a:ext cx="63176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“By</a:t>
            </a:r>
            <a:r>
              <a:rPr sz="1600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6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we</a:t>
            </a:r>
            <a:r>
              <a:rPr sz="16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mean</a:t>
            </a:r>
            <a:r>
              <a:rPr sz="1600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quantitative</a:t>
            </a:r>
            <a:r>
              <a:rPr sz="1600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affected</a:t>
            </a:r>
            <a:r>
              <a:rPr sz="1600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600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6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marked</a:t>
            </a:r>
            <a:r>
              <a:rPr sz="16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extent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multiplicity</a:t>
            </a:r>
            <a:r>
              <a:rPr sz="16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cause”-</a:t>
            </a:r>
            <a:r>
              <a:rPr sz="16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Yule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Kendall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17394" y="4096892"/>
            <a:ext cx="63182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1910080" algn="l"/>
                <a:tab pos="2335530" algn="l"/>
                <a:tab pos="3152140" algn="l"/>
                <a:tab pos="3500120" algn="l"/>
                <a:tab pos="4302760" algn="l"/>
                <a:tab pos="5286375" algn="l"/>
                <a:tab pos="5988685" algn="l"/>
              </a:tabLst>
            </a:pP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1.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Aggregation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facts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5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single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number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does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60294" y="4371213"/>
            <a:ext cx="59772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constitute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conclusion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drawn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from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it.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aggregate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facts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capable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offering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meaningful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information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constitute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17394" y="5194553"/>
            <a:ext cx="3031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1812289" algn="l"/>
              </a:tabLst>
            </a:pP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2.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Numerically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expressed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47969" y="5194553"/>
            <a:ext cx="29876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9660" algn="l"/>
                <a:tab pos="1582420" algn="l"/>
                <a:tab pos="2797175" algn="l"/>
              </a:tabLst>
            </a:pP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are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expressed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60294" y="5468823"/>
            <a:ext cx="59753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numbers.</a:t>
            </a:r>
            <a:r>
              <a:rPr sz="18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Qualitative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like</a:t>
            </a:r>
            <a:r>
              <a:rPr sz="1800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rich,</a:t>
            </a:r>
            <a:r>
              <a:rPr sz="18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poor,</a:t>
            </a:r>
            <a:r>
              <a:rPr sz="18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beautiful,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big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etc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cannot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termed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Statistics.</a:t>
            </a:r>
            <a:endParaRPr sz="1800">
              <a:latin typeface="Arial"/>
              <a:cs typeface="Arial"/>
            </a:endParaRPr>
          </a:p>
          <a:p>
            <a:pPr marL="4940300">
              <a:lnSpc>
                <a:spcPct val="100000"/>
              </a:lnSpc>
            </a:pP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Contd….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333502"/>
            <a:ext cx="29387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5" dirty="0">
                <a:solidFill>
                  <a:srgbClr val="D2523B"/>
                </a:solidFill>
                <a:latin typeface="Arial"/>
                <a:cs typeface="Arial"/>
              </a:rPr>
              <a:t>Meaning-</a:t>
            </a:r>
            <a:r>
              <a:rPr sz="3600" spc="-70" dirty="0">
                <a:solidFill>
                  <a:srgbClr val="D2523B"/>
                </a:solidFill>
                <a:latin typeface="Arial"/>
                <a:cs typeface="Arial"/>
              </a:rPr>
              <a:t>Plural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2400" y="152400"/>
            <a:ext cx="5029200" cy="7620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0" spc="-10" dirty="0">
                <a:latin typeface="Arial"/>
                <a:cs typeface="Arial"/>
              </a:rPr>
              <a:t>Statistics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914400"/>
            <a:ext cx="8991600" cy="0"/>
          </a:xfrm>
          <a:custGeom>
            <a:avLst/>
            <a:gdLst/>
            <a:ahLst/>
            <a:cxnLst/>
            <a:rect l="l" t="t" r="r" b="b"/>
            <a:pathLst>
              <a:path w="8991600">
                <a:moveTo>
                  <a:pt x="0" y="0"/>
                </a:moveTo>
                <a:lnTo>
                  <a:pt x="89916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39161" y="991361"/>
            <a:ext cx="6477000" cy="5638800"/>
          </a:xfrm>
          <a:custGeom>
            <a:avLst/>
            <a:gdLst/>
            <a:ahLst/>
            <a:cxnLst/>
            <a:rect l="l" t="t" r="r" b="b"/>
            <a:pathLst>
              <a:path w="6477000" h="5638800">
                <a:moveTo>
                  <a:pt x="0" y="513968"/>
                </a:moveTo>
                <a:lnTo>
                  <a:pt x="2100" y="467189"/>
                </a:lnTo>
                <a:lnTo>
                  <a:pt x="8281" y="421585"/>
                </a:lnTo>
                <a:lnTo>
                  <a:pt x="18360" y="377339"/>
                </a:lnTo>
                <a:lnTo>
                  <a:pt x="32156" y="334633"/>
                </a:lnTo>
                <a:lnTo>
                  <a:pt x="49488" y="293647"/>
                </a:lnTo>
                <a:lnTo>
                  <a:pt x="70174" y="254564"/>
                </a:lnTo>
                <a:lnTo>
                  <a:pt x="94033" y="217564"/>
                </a:lnTo>
                <a:lnTo>
                  <a:pt x="120883" y="182830"/>
                </a:lnTo>
                <a:lnTo>
                  <a:pt x="150542" y="150542"/>
                </a:lnTo>
                <a:lnTo>
                  <a:pt x="182830" y="120883"/>
                </a:lnTo>
                <a:lnTo>
                  <a:pt x="217564" y="94033"/>
                </a:lnTo>
                <a:lnTo>
                  <a:pt x="254564" y="70174"/>
                </a:lnTo>
                <a:lnTo>
                  <a:pt x="293647" y="49488"/>
                </a:lnTo>
                <a:lnTo>
                  <a:pt x="334633" y="32156"/>
                </a:lnTo>
                <a:lnTo>
                  <a:pt x="377339" y="18360"/>
                </a:lnTo>
                <a:lnTo>
                  <a:pt x="421585" y="8281"/>
                </a:lnTo>
                <a:lnTo>
                  <a:pt x="467189" y="2100"/>
                </a:lnTo>
                <a:lnTo>
                  <a:pt x="513969" y="0"/>
                </a:lnTo>
                <a:lnTo>
                  <a:pt x="5963031" y="0"/>
                </a:lnTo>
                <a:lnTo>
                  <a:pt x="6009810" y="2100"/>
                </a:lnTo>
                <a:lnTo>
                  <a:pt x="6055414" y="8281"/>
                </a:lnTo>
                <a:lnTo>
                  <a:pt x="6099660" y="18360"/>
                </a:lnTo>
                <a:lnTo>
                  <a:pt x="6142366" y="32156"/>
                </a:lnTo>
                <a:lnTo>
                  <a:pt x="6183352" y="49488"/>
                </a:lnTo>
                <a:lnTo>
                  <a:pt x="6222435" y="70174"/>
                </a:lnTo>
                <a:lnTo>
                  <a:pt x="6259435" y="94033"/>
                </a:lnTo>
                <a:lnTo>
                  <a:pt x="6294169" y="120883"/>
                </a:lnTo>
                <a:lnTo>
                  <a:pt x="6326457" y="150542"/>
                </a:lnTo>
                <a:lnTo>
                  <a:pt x="6356116" y="182830"/>
                </a:lnTo>
                <a:lnTo>
                  <a:pt x="6382966" y="217564"/>
                </a:lnTo>
                <a:lnTo>
                  <a:pt x="6406825" y="254564"/>
                </a:lnTo>
                <a:lnTo>
                  <a:pt x="6427511" y="293647"/>
                </a:lnTo>
                <a:lnTo>
                  <a:pt x="6444843" y="334633"/>
                </a:lnTo>
                <a:lnTo>
                  <a:pt x="6458639" y="377339"/>
                </a:lnTo>
                <a:lnTo>
                  <a:pt x="6468718" y="421585"/>
                </a:lnTo>
                <a:lnTo>
                  <a:pt x="6474899" y="467189"/>
                </a:lnTo>
                <a:lnTo>
                  <a:pt x="6476999" y="513968"/>
                </a:lnTo>
                <a:lnTo>
                  <a:pt x="6476999" y="5124767"/>
                </a:lnTo>
                <a:lnTo>
                  <a:pt x="6474899" y="5171555"/>
                </a:lnTo>
                <a:lnTo>
                  <a:pt x="6468718" y="5217166"/>
                </a:lnTo>
                <a:lnTo>
                  <a:pt x="6458639" y="5261418"/>
                </a:lnTo>
                <a:lnTo>
                  <a:pt x="6444843" y="5304131"/>
                </a:lnTo>
                <a:lnTo>
                  <a:pt x="6427511" y="5345122"/>
                </a:lnTo>
                <a:lnTo>
                  <a:pt x="6406825" y="5384211"/>
                </a:lnTo>
                <a:lnTo>
                  <a:pt x="6382966" y="5421215"/>
                </a:lnTo>
                <a:lnTo>
                  <a:pt x="6356116" y="5455953"/>
                </a:lnTo>
                <a:lnTo>
                  <a:pt x="6326457" y="5488244"/>
                </a:lnTo>
                <a:lnTo>
                  <a:pt x="6294169" y="5517907"/>
                </a:lnTo>
                <a:lnTo>
                  <a:pt x="6259435" y="5544759"/>
                </a:lnTo>
                <a:lnTo>
                  <a:pt x="6222435" y="5568620"/>
                </a:lnTo>
                <a:lnTo>
                  <a:pt x="6183352" y="5589307"/>
                </a:lnTo>
                <a:lnTo>
                  <a:pt x="6142366" y="5606641"/>
                </a:lnTo>
                <a:lnTo>
                  <a:pt x="6099660" y="5620438"/>
                </a:lnTo>
                <a:lnTo>
                  <a:pt x="6055414" y="5630518"/>
                </a:lnTo>
                <a:lnTo>
                  <a:pt x="6009810" y="5636699"/>
                </a:lnTo>
                <a:lnTo>
                  <a:pt x="5963031" y="5638800"/>
                </a:lnTo>
                <a:lnTo>
                  <a:pt x="513969" y="5638800"/>
                </a:lnTo>
                <a:lnTo>
                  <a:pt x="467189" y="5636699"/>
                </a:lnTo>
                <a:lnTo>
                  <a:pt x="421585" y="5630518"/>
                </a:lnTo>
                <a:lnTo>
                  <a:pt x="377339" y="5620438"/>
                </a:lnTo>
                <a:lnTo>
                  <a:pt x="334633" y="5606641"/>
                </a:lnTo>
                <a:lnTo>
                  <a:pt x="293647" y="5589307"/>
                </a:lnTo>
                <a:lnTo>
                  <a:pt x="254564" y="5568620"/>
                </a:lnTo>
                <a:lnTo>
                  <a:pt x="217564" y="5544759"/>
                </a:lnTo>
                <a:lnTo>
                  <a:pt x="182830" y="5517907"/>
                </a:lnTo>
                <a:lnTo>
                  <a:pt x="150542" y="5488244"/>
                </a:lnTo>
                <a:lnTo>
                  <a:pt x="120883" y="5455953"/>
                </a:lnTo>
                <a:lnTo>
                  <a:pt x="94033" y="5421215"/>
                </a:lnTo>
                <a:lnTo>
                  <a:pt x="70174" y="5384211"/>
                </a:lnTo>
                <a:lnTo>
                  <a:pt x="49488" y="5345122"/>
                </a:lnTo>
                <a:lnTo>
                  <a:pt x="32156" y="5304131"/>
                </a:lnTo>
                <a:lnTo>
                  <a:pt x="18360" y="5261418"/>
                </a:lnTo>
                <a:lnTo>
                  <a:pt x="8281" y="5217166"/>
                </a:lnTo>
                <a:lnTo>
                  <a:pt x="2100" y="5171555"/>
                </a:lnTo>
                <a:lnTo>
                  <a:pt x="0" y="5124767"/>
                </a:lnTo>
                <a:lnTo>
                  <a:pt x="0" y="513968"/>
                </a:lnTo>
                <a:close/>
              </a:path>
            </a:pathLst>
          </a:custGeom>
          <a:ln w="2642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2400" y="32004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260350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205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Features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endParaRPr sz="2000">
              <a:latin typeface="Arial"/>
              <a:cs typeface="Arial"/>
            </a:endParaRPr>
          </a:p>
          <a:p>
            <a:pPr marL="9779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Plural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sense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17394" y="1017778"/>
            <a:ext cx="616775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0360" algn="just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5306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Affected</a:t>
            </a:r>
            <a:r>
              <a:rPr sz="1800" b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800" b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Multiple</a:t>
            </a:r>
            <a:r>
              <a:rPr sz="1800" b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causes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impacted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1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factor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multitude</a:t>
            </a:r>
            <a:r>
              <a:rPr sz="1800" spc="20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factors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influence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it.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e.g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rise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prices</a:t>
            </a:r>
            <a:r>
              <a:rPr sz="1800" spc="1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attributed</a:t>
            </a:r>
            <a:r>
              <a:rPr sz="1800" spc="10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reduction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supply,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increase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demand,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rise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input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costs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etc.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 startAt="3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Reasonable</a:t>
            </a:r>
            <a:r>
              <a:rPr sz="1800" b="1" spc="45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Accuracy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45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409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reasonable</a:t>
            </a:r>
            <a:r>
              <a:rPr sz="1800" spc="459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degree</a:t>
            </a:r>
            <a:r>
              <a:rPr sz="1800" spc="45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of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accuracy</a:t>
            </a:r>
            <a:r>
              <a:rPr sz="1800" spc="24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must</a:t>
            </a:r>
            <a:r>
              <a:rPr sz="1800" spc="26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254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maintaining</a:t>
            </a:r>
            <a:r>
              <a:rPr sz="1800" spc="26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while</a:t>
            </a:r>
            <a:r>
              <a:rPr sz="1800" spc="26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collecting</a:t>
            </a:r>
            <a:r>
              <a:rPr sz="1800" spc="254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statistical</a:t>
            </a:r>
            <a:r>
              <a:rPr sz="18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data.</a:t>
            </a:r>
            <a:endParaRPr sz="1800">
              <a:latin typeface="Arial"/>
              <a:cs typeface="Arial"/>
            </a:endParaRPr>
          </a:p>
          <a:p>
            <a:pPr marL="354965" indent="-342265" algn="just">
              <a:lnSpc>
                <a:spcPct val="100000"/>
              </a:lnSpc>
              <a:buAutoNum type="arabicPeriod" startAt="3"/>
              <a:tabLst>
                <a:tab pos="354965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Placed</a:t>
            </a:r>
            <a:r>
              <a:rPr sz="1800" b="1" spc="1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1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relation</a:t>
            </a:r>
            <a:r>
              <a:rPr sz="1800" b="1" spc="1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b="1" spc="13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others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Such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called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0294" y="3212719"/>
            <a:ext cx="5822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7120" algn="l"/>
                <a:tab pos="1826260" algn="l"/>
                <a:tab pos="2149475" algn="l"/>
                <a:tab pos="3158490" algn="l"/>
                <a:tab pos="4013200" algn="l"/>
                <a:tab pos="4553585" algn="l"/>
              </a:tabLst>
            </a:pP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which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mutually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related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comparable.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7394" y="3486734"/>
            <a:ext cx="616648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Height</a:t>
            </a:r>
            <a:r>
              <a:rPr sz="1800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40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people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cannot</a:t>
            </a:r>
            <a:r>
              <a:rPr sz="1800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compared</a:t>
            </a:r>
            <a:r>
              <a:rPr sz="1800" spc="1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1800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age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people as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related.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 startAt="6"/>
              <a:tabLst>
                <a:tab pos="355600" algn="l"/>
              </a:tabLst>
            </a:pP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Pre-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determined</a:t>
            </a:r>
            <a:r>
              <a:rPr sz="1800" b="1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purpose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collected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without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any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purpose</a:t>
            </a:r>
            <a:r>
              <a:rPr sz="1800" spc="1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1800" spc="1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randomly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will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1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1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800" spc="1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value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Statistics.</a:t>
            </a:r>
            <a:endParaRPr sz="1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buAutoNum type="arabicPeriod" startAt="6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Enumerated</a:t>
            </a:r>
            <a:r>
              <a:rPr sz="1800" b="1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1800" b="1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Estimated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either</a:t>
            </a:r>
            <a:r>
              <a:rPr sz="1800" spc="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collected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800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estimation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(if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field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investigation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very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vast)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or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enumeration (for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smaller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set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data).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17394" y="5682183"/>
            <a:ext cx="6167755" cy="1282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8.</a:t>
            </a:r>
            <a:r>
              <a:rPr sz="1800" b="1" spc="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Collected</a:t>
            </a:r>
            <a:r>
              <a:rPr sz="1800" b="1" spc="275" dirty="0">
                <a:solidFill>
                  <a:srgbClr val="292934"/>
                </a:solidFill>
                <a:latin typeface="Arial"/>
                <a:cs typeface="Arial"/>
              </a:rPr>
              <a:t> 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270" dirty="0">
                <a:solidFill>
                  <a:srgbClr val="292934"/>
                </a:solidFill>
                <a:latin typeface="Arial"/>
                <a:cs typeface="Arial"/>
              </a:rPr>
              <a:t> 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systematic</a:t>
            </a:r>
            <a:r>
              <a:rPr sz="1800" b="1" spc="280" dirty="0">
                <a:solidFill>
                  <a:srgbClr val="292934"/>
                </a:solidFill>
                <a:latin typeface="Arial"/>
                <a:cs typeface="Arial"/>
              </a:rPr>
              <a:t> 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manner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275" dirty="0">
                <a:solidFill>
                  <a:srgbClr val="292934"/>
                </a:solidFill>
                <a:latin typeface="Arial"/>
                <a:cs typeface="Arial"/>
              </a:rPr>
              <a:t> 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Haphazardly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collected</a:t>
            </a:r>
            <a:r>
              <a:rPr sz="1800" spc="4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43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will</a:t>
            </a:r>
            <a:r>
              <a:rPr sz="1800" spc="4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4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provide</a:t>
            </a:r>
            <a:r>
              <a:rPr sz="1800" spc="409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conclusive</a:t>
            </a:r>
            <a:r>
              <a:rPr sz="1800" spc="4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evidence</a:t>
            </a:r>
            <a:r>
              <a:rPr sz="1800" spc="409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so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systematic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collection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should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planned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beforehand.</a:t>
            </a:r>
            <a:endParaRPr sz="1800">
              <a:latin typeface="Arial"/>
              <a:cs typeface="Arial"/>
            </a:endParaRPr>
          </a:p>
          <a:p>
            <a:pPr marR="1779905" algn="r">
              <a:lnSpc>
                <a:spcPct val="100000"/>
              </a:lnSpc>
              <a:spcBef>
                <a:spcPts val="1730"/>
              </a:spcBef>
            </a:pP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746250" y="3194050"/>
            <a:ext cx="698500" cy="1155700"/>
            <a:chOff x="1746250" y="3194050"/>
            <a:chExt cx="698500" cy="1155700"/>
          </a:xfrm>
        </p:grpSpPr>
        <p:sp>
          <p:nvSpPr>
            <p:cNvPr id="12" name="object 12"/>
            <p:cNvSpPr/>
            <p:nvPr/>
          </p:nvSpPr>
          <p:spPr>
            <a:xfrm>
              <a:off x="1752600" y="32004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0" y="1143000"/>
                  </a:lnTo>
                  <a:lnTo>
                    <a:pt x="6858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52600" y="32004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6858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0" y="333502"/>
            <a:ext cx="3422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5" dirty="0">
                <a:solidFill>
                  <a:srgbClr val="D2523B"/>
                </a:solidFill>
                <a:latin typeface="Arial"/>
                <a:cs typeface="Arial"/>
              </a:rPr>
              <a:t>Meaning-</a:t>
            </a:r>
            <a:r>
              <a:rPr sz="3600" spc="-80" dirty="0">
                <a:solidFill>
                  <a:srgbClr val="D2523B"/>
                </a:solidFill>
                <a:latin typeface="Arial"/>
                <a:cs typeface="Arial"/>
              </a:rPr>
              <a:t>Singular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38600" y="152400"/>
            <a:ext cx="5029200" cy="7620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i="0" spc="-10" dirty="0">
                <a:latin typeface="Arial"/>
                <a:cs typeface="Arial"/>
              </a:rPr>
              <a:t>Statistics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2829" y="6648094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914400"/>
            <a:ext cx="8991600" cy="0"/>
          </a:xfrm>
          <a:custGeom>
            <a:avLst/>
            <a:gdLst/>
            <a:ahLst/>
            <a:cxnLst/>
            <a:rect l="l" t="t" r="r" b="b"/>
            <a:pathLst>
              <a:path w="8991600">
                <a:moveTo>
                  <a:pt x="0" y="0"/>
                </a:moveTo>
                <a:lnTo>
                  <a:pt x="89916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47637" y="978027"/>
            <a:ext cx="8782050" cy="1322070"/>
            <a:chOff x="147637" y="978027"/>
            <a:chExt cx="8782050" cy="1322070"/>
          </a:xfrm>
        </p:grpSpPr>
        <p:sp>
          <p:nvSpPr>
            <p:cNvPr id="7" name="object 7"/>
            <p:cNvSpPr/>
            <p:nvPr/>
          </p:nvSpPr>
          <p:spPr>
            <a:xfrm>
              <a:off x="2439161" y="991362"/>
              <a:ext cx="6477000" cy="1295400"/>
            </a:xfrm>
            <a:custGeom>
              <a:avLst/>
              <a:gdLst/>
              <a:ahLst/>
              <a:cxnLst/>
              <a:rect l="l" t="t" r="r" b="b"/>
              <a:pathLst>
                <a:path w="6477000" h="1295400">
                  <a:moveTo>
                    <a:pt x="0" y="118110"/>
                  </a:moveTo>
                  <a:lnTo>
                    <a:pt x="9274" y="72116"/>
                  </a:lnTo>
                  <a:lnTo>
                    <a:pt x="34575" y="34575"/>
                  </a:lnTo>
                  <a:lnTo>
                    <a:pt x="72116" y="9274"/>
                  </a:lnTo>
                  <a:lnTo>
                    <a:pt x="118110" y="0"/>
                  </a:lnTo>
                  <a:lnTo>
                    <a:pt x="6358890" y="0"/>
                  </a:lnTo>
                  <a:lnTo>
                    <a:pt x="6404883" y="9274"/>
                  </a:lnTo>
                  <a:lnTo>
                    <a:pt x="6442424" y="34575"/>
                  </a:lnTo>
                  <a:lnTo>
                    <a:pt x="6467725" y="72116"/>
                  </a:lnTo>
                  <a:lnTo>
                    <a:pt x="6476999" y="118110"/>
                  </a:lnTo>
                  <a:lnTo>
                    <a:pt x="6476999" y="1177289"/>
                  </a:lnTo>
                  <a:lnTo>
                    <a:pt x="6467725" y="1223283"/>
                  </a:lnTo>
                  <a:lnTo>
                    <a:pt x="6442424" y="1260824"/>
                  </a:lnTo>
                  <a:lnTo>
                    <a:pt x="6404883" y="1286125"/>
                  </a:lnTo>
                  <a:lnTo>
                    <a:pt x="6358890" y="1295400"/>
                  </a:lnTo>
                  <a:lnTo>
                    <a:pt x="118110" y="1295400"/>
                  </a:lnTo>
                  <a:lnTo>
                    <a:pt x="72116" y="1286125"/>
                  </a:lnTo>
                  <a:lnTo>
                    <a:pt x="34575" y="1260824"/>
                  </a:lnTo>
                  <a:lnTo>
                    <a:pt x="9274" y="1223283"/>
                  </a:lnTo>
                  <a:lnTo>
                    <a:pt x="0" y="1177289"/>
                  </a:lnTo>
                  <a:lnTo>
                    <a:pt x="0" y="118110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2400" y="1142999"/>
              <a:ext cx="2286000" cy="1143000"/>
            </a:xfrm>
            <a:custGeom>
              <a:avLst/>
              <a:gdLst/>
              <a:ahLst/>
              <a:cxnLst/>
              <a:rect l="l" t="t" r="r" b="b"/>
              <a:pathLst>
                <a:path w="2286000" h="1143000">
                  <a:moveTo>
                    <a:pt x="2286000" y="571500"/>
                  </a:moveTo>
                  <a:lnTo>
                    <a:pt x="1600200" y="0"/>
                  </a:lnTo>
                  <a:lnTo>
                    <a:pt x="0" y="0"/>
                  </a:lnTo>
                  <a:lnTo>
                    <a:pt x="0" y="1143000"/>
                  </a:lnTo>
                  <a:lnTo>
                    <a:pt x="1600200" y="1143000"/>
                  </a:lnTo>
                  <a:lnTo>
                    <a:pt x="2286000" y="57150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2400" y="1143000"/>
              <a:ext cx="1600200" cy="1143000"/>
            </a:xfrm>
            <a:custGeom>
              <a:avLst/>
              <a:gdLst/>
              <a:ahLst/>
              <a:cxnLst/>
              <a:rect l="l" t="t" r="r" b="b"/>
              <a:pathLst>
                <a:path w="1600200" h="1143000">
                  <a:moveTo>
                    <a:pt x="0" y="1143000"/>
                  </a:moveTo>
                  <a:lnTo>
                    <a:pt x="1600200" y="1143000"/>
                  </a:lnTo>
                  <a:lnTo>
                    <a:pt x="16002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2400" y="44958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165100" marR="158115" algn="ctr">
              <a:lnSpc>
                <a:spcPct val="100000"/>
              </a:lnSpc>
              <a:spcBef>
                <a:spcPts val="85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Features</a:t>
            </a:r>
            <a:r>
              <a:rPr sz="20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Singular sense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2400" y="1143000"/>
            <a:ext cx="1600200" cy="1143000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459105" marR="325755" indent="-127000">
              <a:lnSpc>
                <a:spcPct val="100000"/>
              </a:lnSpc>
              <a:spcBef>
                <a:spcPts val="2045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Singular sense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46250" y="3949949"/>
            <a:ext cx="7259320" cy="2922270"/>
            <a:chOff x="1746250" y="3949949"/>
            <a:chExt cx="7259320" cy="2922270"/>
          </a:xfrm>
        </p:grpSpPr>
        <p:sp>
          <p:nvSpPr>
            <p:cNvPr id="13" name="object 13"/>
            <p:cNvSpPr/>
            <p:nvPr/>
          </p:nvSpPr>
          <p:spPr>
            <a:xfrm>
              <a:off x="1752600" y="44958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0" y="1143000"/>
                  </a:lnTo>
                  <a:lnTo>
                    <a:pt x="6858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52600" y="44958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6858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39162" y="3963162"/>
              <a:ext cx="6553200" cy="2895600"/>
            </a:xfrm>
            <a:custGeom>
              <a:avLst/>
              <a:gdLst/>
              <a:ahLst/>
              <a:cxnLst/>
              <a:rect l="l" t="t" r="r" b="b"/>
              <a:pathLst>
                <a:path w="6553200" h="2895600">
                  <a:moveTo>
                    <a:pt x="6289294" y="0"/>
                  </a:moveTo>
                  <a:lnTo>
                    <a:pt x="263906" y="0"/>
                  </a:lnTo>
                  <a:lnTo>
                    <a:pt x="216490" y="4254"/>
                  </a:lnTo>
                  <a:lnTo>
                    <a:pt x="171853" y="16520"/>
                  </a:lnTo>
                  <a:lnTo>
                    <a:pt x="130744" y="36049"/>
                  </a:lnTo>
                  <a:lnTo>
                    <a:pt x="93908" y="62094"/>
                  </a:lnTo>
                  <a:lnTo>
                    <a:pt x="62094" y="93908"/>
                  </a:lnTo>
                  <a:lnTo>
                    <a:pt x="36049" y="130744"/>
                  </a:lnTo>
                  <a:lnTo>
                    <a:pt x="16520" y="171853"/>
                  </a:lnTo>
                  <a:lnTo>
                    <a:pt x="4254" y="216490"/>
                  </a:lnTo>
                  <a:lnTo>
                    <a:pt x="0" y="263906"/>
                  </a:lnTo>
                  <a:lnTo>
                    <a:pt x="0" y="2631643"/>
                  </a:lnTo>
                  <a:lnTo>
                    <a:pt x="4254" y="2679088"/>
                  </a:lnTo>
                  <a:lnTo>
                    <a:pt x="16520" y="2723744"/>
                  </a:lnTo>
                  <a:lnTo>
                    <a:pt x="36049" y="2764865"/>
                  </a:lnTo>
                  <a:lnTo>
                    <a:pt x="62094" y="2801705"/>
                  </a:lnTo>
                  <a:lnTo>
                    <a:pt x="93908" y="2833519"/>
                  </a:lnTo>
                  <a:lnTo>
                    <a:pt x="130744" y="2859560"/>
                  </a:lnTo>
                  <a:lnTo>
                    <a:pt x="171853" y="2879085"/>
                  </a:lnTo>
                  <a:lnTo>
                    <a:pt x="216490" y="2891346"/>
                  </a:lnTo>
                  <a:lnTo>
                    <a:pt x="263906" y="2895599"/>
                  </a:lnTo>
                  <a:lnTo>
                    <a:pt x="6289294" y="2895599"/>
                  </a:lnTo>
                  <a:lnTo>
                    <a:pt x="6336709" y="2891346"/>
                  </a:lnTo>
                  <a:lnTo>
                    <a:pt x="6381346" y="2879085"/>
                  </a:lnTo>
                  <a:lnTo>
                    <a:pt x="6422455" y="2859560"/>
                  </a:lnTo>
                  <a:lnTo>
                    <a:pt x="6459291" y="2833519"/>
                  </a:lnTo>
                  <a:lnTo>
                    <a:pt x="6491105" y="2801705"/>
                  </a:lnTo>
                  <a:lnTo>
                    <a:pt x="6517150" y="2764865"/>
                  </a:lnTo>
                  <a:lnTo>
                    <a:pt x="6536679" y="2723744"/>
                  </a:lnTo>
                  <a:lnTo>
                    <a:pt x="6548945" y="2679088"/>
                  </a:lnTo>
                  <a:lnTo>
                    <a:pt x="6553200" y="2631643"/>
                  </a:lnTo>
                  <a:lnTo>
                    <a:pt x="6553200" y="263906"/>
                  </a:lnTo>
                  <a:lnTo>
                    <a:pt x="6548945" y="216490"/>
                  </a:lnTo>
                  <a:lnTo>
                    <a:pt x="6536679" y="171853"/>
                  </a:lnTo>
                  <a:lnTo>
                    <a:pt x="6517150" y="130744"/>
                  </a:lnTo>
                  <a:lnTo>
                    <a:pt x="6491105" y="93908"/>
                  </a:lnTo>
                  <a:lnTo>
                    <a:pt x="6459291" y="62094"/>
                  </a:lnTo>
                  <a:lnTo>
                    <a:pt x="6422455" y="36049"/>
                  </a:lnTo>
                  <a:lnTo>
                    <a:pt x="6381346" y="16520"/>
                  </a:lnTo>
                  <a:lnTo>
                    <a:pt x="6336709" y="4254"/>
                  </a:lnTo>
                  <a:lnTo>
                    <a:pt x="6289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9162" y="3963162"/>
              <a:ext cx="6553200" cy="2895600"/>
            </a:xfrm>
            <a:custGeom>
              <a:avLst/>
              <a:gdLst/>
              <a:ahLst/>
              <a:cxnLst/>
              <a:rect l="l" t="t" r="r" b="b"/>
              <a:pathLst>
                <a:path w="6553200" h="2895600">
                  <a:moveTo>
                    <a:pt x="0" y="263906"/>
                  </a:moveTo>
                  <a:lnTo>
                    <a:pt x="4254" y="216490"/>
                  </a:lnTo>
                  <a:lnTo>
                    <a:pt x="16520" y="171853"/>
                  </a:lnTo>
                  <a:lnTo>
                    <a:pt x="36049" y="130744"/>
                  </a:lnTo>
                  <a:lnTo>
                    <a:pt x="62094" y="93908"/>
                  </a:lnTo>
                  <a:lnTo>
                    <a:pt x="93908" y="62094"/>
                  </a:lnTo>
                  <a:lnTo>
                    <a:pt x="130744" y="36049"/>
                  </a:lnTo>
                  <a:lnTo>
                    <a:pt x="171853" y="16520"/>
                  </a:lnTo>
                  <a:lnTo>
                    <a:pt x="216490" y="4254"/>
                  </a:lnTo>
                  <a:lnTo>
                    <a:pt x="263906" y="0"/>
                  </a:lnTo>
                  <a:lnTo>
                    <a:pt x="6289294" y="0"/>
                  </a:lnTo>
                  <a:lnTo>
                    <a:pt x="6336709" y="4254"/>
                  </a:lnTo>
                  <a:lnTo>
                    <a:pt x="6381346" y="16520"/>
                  </a:lnTo>
                  <a:lnTo>
                    <a:pt x="6422455" y="36049"/>
                  </a:lnTo>
                  <a:lnTo>
                    <a:pt x="6459291" y="62094"/>
                  </a:lnTo>
                  <a:lnTo>
                    <a:pt x="6491105" y="93908"/>
                  </a:lnTo>
                  <a:lnTo>
                    <a:pt x="6517150" y="130744"/>
                  </a:lnTo>
                  <a:lnTo>
                    <a:pt x="6536679" y="171853"/>
                  </a:lnTo>
                  <a:lnTo>
                    <a:pt x="6548945" y="216490"/>
                  </a:lnTo>
                  <a:lnTo>
                    <a:pt x="6553200" y="263906"/>
                  </a:lnTo>
                  <a:lnTo>
                    <a:pt x="6553200" y="2631643"/>
                  </a:lnTo>
                  <a:lnTo>
                    <a:pt x="6548945" y="2679088"/>
                  </a:lnTo>
                  <a:lnTo>
                    <a:pt x="6536679" y="2723744"/>
                  </a:lnTo>
                  <a:lnTo>
                    <a:pt x="6517150" y="2764865"/>
                  </a:lnTo>
                  <a:lnTo>
                    <a:pt x="6491105" y="2801705"/>
                  </a:lnTo>
                  <a:lnTo>
                    <a:pt x="6459291" y="2833519"/>
                  </a:lnTo>
                  <a:lnTo>
                    <a:pt x="6422455" y="2859560"/>
                  </a:lnTo>
                  <a:lnTo>
                    <a:pt x="6381346" y="2879085"/>
                  </a:lnTo>
                  <a:lnTo>
                    <a:pt x="6336709" y="2891346"/>
                  </a:lnTo>
                  <a:lnTo>
                    <a:pt x="6289294" y="2895599"/>
                  </a:lnTo>
                  <a:lnTo>
                    <a:pt x="263906" y="2895599"/>
                  </a:lnTo>
                  <a:lnTo>
                    <a:pt x="216490" y="2891346"/>
                  </a:lnTo>
                  <a:lnTo>
                    <a:pt x="171853" y="2879085"/>
                  </a:lnTo>
                  <a:lnTo>
                    <a:pt x="130744" y="2859560"/>
                  </a:lnTo>
                  <a:lnTo>
                    <a:pt x="93908" y="2833519"/>
                  </a:lnTo>
                  <a:lnTo>
                    <a:pt x="62094" y="2801705"/>
                  </a:lnTo>
                  <a:lnTo>
                    <a:pt x="36049" y="2764865"/>
                  </a:lnTo>
                  <a:lnTo>
                    <a:pt x="16520" y="2723744"/>
                  </a:lnTo>
                  <a:lnTo>
                    <a:pt x="4254" y="2679088"/>
                  </a:lnTo>
                  <a:lnTo>
                    <a:pt x="0" y="2631643"/>
                  </a:lnTo>
                  <a:lnTo>
                    <a:pt x="0" y="263906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2578349" y="1923029"/>
            <a:ext cx="331470" cy="148590"/>
            <a:chOff x="2578349" y="1923029"/>
            <a:chExt cx="331470" cy="148590"/>
          </a:xfrm>
        </p:grpSpPr>
        <p:sp>
          <p:nvSpPr>
            <p:cNvPr id="18" name="object 18"/>
            <p:cNvSpPr/>
            <p:nvPr/>
          </p:nvSpPr>
          <p:spPr>
            <a:xfrm>
              <a:off x="2591562" y="1936241"/>
              <a:ext cx="304800" cy="121920"/>
            </a:xfrm>
            <a:custGeom>
              <a:avLst/>
              <a:gdLst/>
              <a:ahLst/>
              <a:cxnLst/>
              <a:rect l="l" t="t" r="r" b="b"/>
              <a:pathLst>
                <a:path w="304800" h="121919">
                  <a:moveTo>
                    <a:pt x="243839" y="0"/>
                  </a:moveTo>
                  <a:lnTo>
                    <a:pt x="243839" y="30480"/>
                  </a:lnTo>
                  <a:lnTo>
                    <a:pt x="0" y="30480"/>
                  </a:lnTo>
                  <a:lnTo>
                    <a:pt x="0" y="91440"/>
                  </a:lnTo>
                  <a:lnTo>
                    <a:pt x="243839" y="91440"/>
                  </a:lnTo>
                  <a:lnTo>
                    <a:pt x="243839" y="121920"/>
                  </a:lnTo>
                  <a:lnTo>
                    <a:pt x="304800" y="60960"/>
                  </a:lnTo>
                  <a:lnTo>
                    <a:pt x="243839" y="0"/>
                  </a:lnTo>
                  <a:close/>
                </a:path>
              </a:pathLst>
            </a:custGeom>
            <a:solidFill>
              <a:srgbClr val="92A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91562" y="1936241"/>
              <a:ext cx="304800" cy="121920"/>
            </a:xfrm>
            <a:custGeom>
              <a:avLst/>
              <a:gdLst/>
              <a:ahLst/>
              <a:cxnLst/>
              <a:rect l="l" t="t" r="r" b="b"/>
              <a:pathLst>
                <a:path w="304800" h="121919">
                  <a:moveTo>
                    <a:pt x="0" y="30480"/>
                  </a:moveTo>
                  <a:lnTo>
                    <a:pt x="243839" y="30480"/>
                  </a:lnTo>
                  <a:lnTo>
                    <a:pt x="243839" y="0"/>
                  </a:lnTo>
                  <a:lnTo>
                    <a:pt x="304800" y="60960"/>
                  </a:lnTo>
                  <a:lnTo>
                    <a:pt x="243839" y="121920"/>
                  </a:lnTo>
                  <a:lnTo>
                    <a:pt x="243839" y="91440"/>
                  </a:lnTo>
                  <a:lnTo>
                    <a:pt x="0" y="91440"/>
                  </a:lnTo>
                  <a:lnTo>
                    <a:pt x="0" y="30480"/>
                  </a:lnTo>
                  <a:close/>
                </a:path>
              </a:pathLst>
            </a:custGeom>
            <a:ln w="26424">
              <a:solidFill>
                <a:srgbClr val="6B7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2439161" y="2362961"/>
            <a:ext cx="6477000" cy="1524000"/>
          </a:xfrm>
          <a:custGeom>
            <a:avLst/>
            <a:gdLst/>
            <a:ahLst/>
            <a:cxnLst/>
            <a:rect l="l" t="t" r="r" b="b"/>
            <a:pathLst>
              <a:path w="6477000" h="1524000">
                <a:moveTo>
                  <a:pt x="0" y="138937"/>
                </a:moveTo>
                <a:lnTo>
                  <a:pt x="7085" y="95032"/>
                </a:lnTo>
                <a:lnTo>
                  <a:pt x="26814" y="56893"/>
                </a:lnTo>
                <a:lnTo>
                  <a:pt x="56893" y="26814"/>
                </a:lnTo>
                <a:lnTo>
                  <a:pt x="95032" y="7085"/>
                </a:lnTo>
                <a:lnTo>
                  <a:pt x="138937" y="0"/>
                </a:lnTo>
                <a:lnTo>
                  <a:pt x="6338062" y="0"/>
                </a:lnTo>
                <a:lnTo>
                  <a:pt x="6381967" y="7085"/>
                </a:lnTo>
                <a:lnTo>
                  <a:pt x="6420106" y="26814"/>
                </a:lnTo>
                <a:lnTo>
                  <a:pt x="6450185" y="56893"/>
                </a:lnTo>
                <a:lnTo>
                  <a:pt x="6469914" y="95032"/>
                </a:lnTo>
                <a:lnTo>
                  <a:pt x="6476999" y="138937"/>
                </a:lnTo>
                <a:lnTo>
                  <a:pt x="6476999" y="1385062"/>
                </a:lnTo>
                <a:lnTo>
                  <a:pt x="6469914" y="1428967"/>
                </a:lnTo>
                <a:lnTo>
                  <a:pt x="6450185" y="1467106"/>
                </a:lnTo>
                <a:lnTo>
                  <a:pt x="6420106" y="1497185"/>
                </a:lnTo>
                <a:lnTo>
                  <a:pt x="6381967" y="1516914"/>
                </a:lnTo>
                <a:lnTo>
                  <a:pt x="6338062" y="1524000"/>
                </a:lnTo>
                <a:lnTo>
                  <a:pt x="138937" y="1524000"/>
                </a:lnTo>
                <a:lnTo>
                  <a:pt x="95032" y="1516914"/>
                </a:lnTo>
                <a:lnTo>
                  <a:pt x="56893" y="1497185"/>
                </a:lnTo>
                <a:lnTo>
                  <a:pt x="26814" y="1467106"/>
                </a:lnTo>
                <a:lnTo>
                  <a:pt x="7085" y="1428967"/>
                </a:lnTo>
                <a:lnTo>
                  <a:pt x="0" y="1385062"/>
                </a:lnTo>
                <a:lnTo>
                  <a:pt x="0" y="138937"/>
                </a:lnTo>
                <a:close/>
              </a:path>
            </a:pathLst>
          </a:custGeom>
          <a:ln w="2642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52400" y="2514600"/>
            <a:ext cx="1600200" cy="11430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2001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44"/>
              </a:spcBef>
            </a:pPr>
            <a:endParaRPr sz="2000">
              <a:latin typeface="Times New Roman"/>
              <a:cs typeface="Times New Roman"/>
            </a:endParaRPr>
          </a:p>
          <a:p>
            <a:pPr marL="20447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Definitions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746250" y="2508250"/>
            <a:ext cx="698500" cy="1155700"/>
            <a:chOff x="1746250" y="2508250"/>
            <a:chExt cx="698500" cy="1155700"/>
          </a:xfrm>
        </p:grpSpPr>
        <p:sp>
          <p:nvSpPr>
            <p:cNvPr id="23" name="object 23"/>
            <p:cNvSpPr/>
            <p:nvPr/>
          </p:nvSpPr>
          <p:spPr>
            <a:xfrm>
              <a:off x="1752600" y="25146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0" y="1143000"/>
                  </a:lnTo>
                  <a:lnTo>
                    <a:pt x="685800" y="571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752600" y="251460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0" y="0"/>
                  </a:moveTo>
                  <a:lnTo>
                    <a:pt x="685800" y="5715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517394" y="1017778"/>
            <a:ext cx="639508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Under</a:t>
            </a:r>
            <a:r>
              <a:rPr sz="1800" spc="1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this,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1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refers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science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18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which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we</a:t>
            </a:r>
            <a:r>
              <a:rPr sz="1800" spc="18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deal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with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techniques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methods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collecting,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classifying,</a:t>
            </a:r>
            <a:r>
              <a:rPr sz="1800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presenting,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analyzing and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interpreting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endParaRPr sz="1800">
              <a:latin typeface="Arial"/>
              <a:cs typeface="Arial"/>
            </a:endParaRPr>
          </a:p>
          <a:p>
            <a:pPr marL="457200" algn="just">
              <a:lnSpc>
                <a:spcPct val="100000"/>
              </a:lnSpc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b="1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meaning</a:t>
            </a:r>
            <a:r>
              <a:rPr sz="1800" b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Statistical</a:t>
            </a:r>
            <a:r>
              <a:rPr sz="1800" b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methods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17394" y="2360802"/>
            <a:ext cx="63944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Definitions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spc="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“Statistics</a:t>
            </a:r>
            <a:r>
              <a:rPr sz="16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may</a:t>
            </a:r>
            <a:r>
              <a:rPr sz="16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6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defined</a:t>
            </a:r>
            <a:r>
              <a:rPr sz="16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as</a:t>
            </a:r>
            <a:r>
              <a:rPr sz="16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collection,</a:t>
            </a:r>
            <a:r>
              <a:rPr sz="16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presentation,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analysis</a:t>
            </a:r>
            <a:r>
              <a:rPr sz="16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interpretation</a:t>
            </a:r>
            <a:r>
              <a:rPr sz="16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data.”-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Croxton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Cowden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17394" y="3092323"/>
            <a:ext cx="639572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“Statistics</a:t>
            </a:r>
            <a:r>
              <a:rPr sz="1600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600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science</a:t>
            </a:r>
            <a:r>
              <a:rPr sz="1600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which</a:t>
            </a:r>
            <a:r>
              <a:rPr sz="16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deals</a:t>
            </a:r>
            <a:r>
              <a:rPr sz="1600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16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collection,</a:t>
            </a:r>
            <a:r>
              <a:rPr sz="16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classification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3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tabulation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600" spc="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facts</a:t>
            </a:r>
            <a:r>
              <a:rPr sz="1600" spc="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as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basis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600" spc="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explanation,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description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comparison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phenomena-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Lovitt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17394" y="4067936"/>
            <a:ext cx="56718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Given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definitions,</a:t>
            </a:r>
            <a:r>
              <a:rPr sz="16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following</a:t>
            </a:r>
            <a:r>
              <a:rPr sz="16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stages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emerge-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17394" y="4311777"/>
            <a:ext cx="6396990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525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Collection</a:t>
            </a:r>
            <a:r>
              <a:rPr sz="1600" b="1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b="1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Decide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how,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where,</a:t>
            </a:r>
            <a:r>
              <a:rPr sz="16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when,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what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kind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to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be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collected.</a:t>
            </a:r>
            <a:endParaRPr sz="16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Organization</a:t>
            </a:r>
            <a:r>
              <a:rPr sz="1600" b="1" spc="4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b="1" spc="4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spc="4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Organize</a:t>
            </a:r>
            <a:r>
              <a:rPr sz="1600" spc="409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4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collected</a:t>
            </a:r>
            <a:r>
              <a:rPr sz="1600" spc="4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spc="4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600" spc="4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make</a:t>
            </a:r>
            <a:r>
              <a:rPr sz="1600" spc="4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endParaRPr sz="1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comparable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simple.</a:t>
            </a:r>
            <a:endParaRPr sz="1600">
              <a:latin typeface="Arial"/>
              <a:cs typeface="Arial"/>
            </a:endParaRPr>
          </a:p>
          <a:p>
            <a:pPr marL="355600" marR="7620" indent="-34290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355600" algn="l"/>
                <a:tab pos="1742439" algn="l"/>
                <a:tab pos="2092960" algn="l"/>
                <a:tab pos="2738120" algn="l"/>
                <a:tab pos="3393440" algn="l"/>
                <a:tab pos="3832225" algn="l"/>
                <a:tab pos="4385310" algn="l"/>
                <a:tab pos="5488940" algn="l"/>
                <a:tab pos="6042025" algn="l"/>
              </a:tabLst>
            </a:pPr>
            <a:r>
              <a:rPr sz="1600" b="1" spc="-10" dirty="0">
                <a:solidFill>
                  <a:srgbClr val="292934"/>
                </a:solidFill>
                <a:latin typeface="Arial"/>
                <a:cs typeface="Arial"/>
              </a:rPr>
              <a:t>Presentation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b="1" spc="-25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b="1" spc="-2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Make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intelligible,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brief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attractive.</a:t>
            </a:r>
            <a:endParaRPr sz="16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AutoNum type="arabicPeriod" startAt="3"/>
              <a:tabLst>
                <a:tab pos="355600" algn="l"/>
                <a:tab pos="1334135" algn="l"/>
                <a:tab pos="1670685" algn="l"/>
                <a:tab pos="2301875" algn="l"/>
                <a:tab pos="2660015" algn="l"/>
                <a:tab pos="3243580" algn="l"/>
                <a:tab pos="4505960" algn="l"/>
                <a:tab pos="5382260" algn="l"/>
                <a:tab pos="5696585" algn="l"/>
                <a:tab pos="6235700" algn="l"/>
              </a:tabLst>
            </a:pPr>
            <a:r>
              <a:rPr sz="1600" b="1" spc="-10" dirty="0">
                <a:solidFill>
                  <a:srgbClr val="292934"/>
                </a:solidFill>
                <a:latin typeface="Arial"/>
                <a:cs typeface="Arial"/>
              </a:rPr>
              <a:t>Analysis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b="1" spc="-25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b="1" spc="-2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draw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conclusions,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analysis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is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required</a:t>
            </a:r>
            <a:r>
              <a:rPr sz="16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600" spc="-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different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methods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e.g.</a:t>
            </a:r>
            <a:r>
              <a:rPr sz="16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central</a:t>
            </a:r>
            <a:r>
              <a:rPr sz="16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tendency,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correlation.</a:t>
            </a:r>
            <a:endParaRPr sz="16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AutoNum type="arabicPeriod" startAt="3"/>
              <a:tabLst>
                <a:tab pos="354965" algn="l"/>
              </a:tabLst>
            </a:pP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Interpretation</a:t>
            </a:r>
            <a:r>
              <a:rPr sz="1600" b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b="1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Comparison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conclusions</a:t>
            </a:r>
            <a:r>
              <a:rPr sz="16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simple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60294" y="6506667"/>
            <a:ext cx="1403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easy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language.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3361" y="4953761"/>
            <a:ext cx="7162800" cy="1905000"/>
          </a:xfrm>
          <a:custGeom>
            <a:avLst/>
            <a:gdLst/>
            <a:ahLst/>
            <a:cxnLst/>
            <a:rect l="l" t="t" r="r" b="b"/>
            <a:pathLst>
              <a:path w="7162800" h="1905000">
                <a:moveTo>
                  <a:pt x="0" y="317500"/>
                </a:moveTo>
                <a:lnTo>
                  <a:pt x="3441" y="270573"/>
                </a:lnTo>
                <a:lnTo>
                  <a:pt x="13439" y="225788"/>
                </a:lnTo>
                <a:lnTo>
                  <a:pt x="29503" y="183634"/>
                </a:lnTo>
                <a:lnTo>
                  <a:pt x="51141" y="144601"/>
                </a:lnTo>
                <a:lnTo>
                  <a:pt x="77865" y="109181"/>
                </a:lnTo>
                <a:lnTo>
                  <a:pt x="109181" y="77865"/>
                </a:lnTo>
                <a:lnTo>
                  <a:pt x="144601" y="51141"/>
                </a:lnTo>
                <a:lnTo>
                  <a:pt x="183634" y="29503"/>
                </a:lnTo>
                <a:lnTo>
                  <a:pt x="225788" y="13439"/>
                </a:lnTo>
                <a:lnTo>
                  <a:pt x="270573" y="3441"/>
                </a:lnTo>
                <a:lnTo>
                  <a:pt x="317500" y="0"/>
                </a:lnTo>
                <a:lnTo>
                  <a:pt x="6845300" y="0"/>
                </a:lnTo>
                <a:lnTo>
                  <a:pt x="6892226" y="3441"/>
                </a:lnTo>
                <a:lnTo>
                  <a:pt x="6937011" y="13439"/>
                </a:lnTo>
                <a:lnTo>
                  <a:pt x="6979165" y="29503"/>
                </a:lnTo>
                <a:lnTo>
                  <a:pt x="7018198" y="51141"/>
                </a:lnTo>
                <a:lnTo>
                  <a:pt x="7053618" y="77865"/>
                </a:lnTo>
                <a:lnTo>
                  <a:pt x="7084934" y="109181"/>
                </a:lnTo>
                <a:lnTo>
                  <a:pt x="7111658" y="144601"/>
                </a:lnTo>
                <a:lnTo>
                  <a:pt x="7133296" y="183634"/>
                </a:lnTo>
                <a:lnTo>
                  <a:pt x="7149360" y="225788"/>
                </a:lnTo>
                <a:lnTo>
                  <a:pt x="7159358" y="270573"/>
                </a:lnTo>
                <a:lnTo>
                  <a:pt x="7162800" y="317500"/>
                </a:lnTo>
                <a:lnTo>
                  <a:pt x="7162800" y="1587487"/>
                </a:lnTo>
                <a:lnTo>
                  <a:pt x="7159358" y="1634407"/>
                </a:lnTo>
                <a:lnTo>
                  <a:pt x="7149360" y="1679190"/>
                </a:lnTo>
                <a:lnTo>
                  <a:pt x="7133296" y="1721344"/>
                </a:lnTo>
                <a:lnTo>
                  <a:pt x="7111658" y="1760377"/>
                </a:lnTo>
                <a:lnTo>
                  <a:pt x="7084934" y="1795800"/>
                </a:lnTo>
                <a:lnTo>
                  <a:pt x="7053618" y="1827120"/>
                </a:lnTo>
                <a:lnTo>
                  <a:pt x="7018198" y="1853847"/>
                </a:lnTo>
                <a:lnTo>
                  <a:pt x="6979165" y="1875489"/>
                </a:lnTo>
                <a:lnTo>
                  <a:pt x="6937011" y="1891556"/>
                </a:lnTo>
                <a:lnTo>
                  <a:pt x="6892226" y="1901556"/>
                </a:lnTo>
                <a:lnTo>
                  <a:pt x="6845300" y="1904999"/>
                </a:lnTo>
                <a:lnTo>
                  <a:pt x="317500" y="1904999"/>
                </a:lnTo>
                <a:lnTo>
                  <a:pt x="270573" y="1901556"/>
                </a:lnTo>
                <a:lnTo>
                  <a:pt x="225788" y="1891556"/>
                </a:lnTo>
                <a:lnTo>
                  <a:pt x="183634" y="1875489"/>
                </a:lnTo>
                <a:lnTo>
                  <a:pt x="144601" y="1853847"/>
                </a:lnTo>
                <a:lnTo>
                  <a:pt x="109181" y="1827120"/>
                </a:lnTo>
                <a:lnTo>
                  <a:pt x="77865" y="1795800"/>
                </a:lnTo>
                <a:lnTo>
                  <a:pt x="51141" y="1760377"/>
                </a:lnTo>
                <a:lnTo>
                  <a:pt x="29503" y="1721344"/>
                </a:lnTo>
                <a:lnTo>
                  <a:pt x="13439" y="1679190"/>
                </a:lnTo>
                <a:lnTo>
                  <a:pt x="3441" y="1634407"/>
                </a:lnTo>
                <a:lnTo>
                  <a:pt x="0" y="1587487"/>
                </a:lnTo>
                <a:lnTo>
                  <a:pt x="0" y="317500"/>
                </a:lnTo>
                <a:close/>
              </a:path>
            </a:pathLst>
          </a:custGeom>
          <a:ln w="2642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53361" y="1067561"/>
            <a:ext cx="7315200" cy="609600"/>
          </a:xfrm>
          <a:custGeom>
            <a:avLst/>
            <a:gdLst/>
            <a:ahLst/>
            <a:cxnLst/>
            <a:rect l="l" t="t" r="r" b="b"/>
            <a:pathLst>
              <a:path w="7315200" h="609600">
                <a:moveTo>
                  <a:pt x="0" y="304800"/>
                </a:moveTo>
                <a:lnTo>
                  <a:pt x="3990" y="255374"/>
                </a:lnTo>
                <a:lnTo>
                  <a:pt x="15544" y="208483"/>
                </a:lnTo>
                <a:lnTo>
                  <a:pt x="34032" y="164753"/>
                </a:lnTo>
                <a:lnTo>
                  <a:pt x="58826" y="124815"/>
                </a:lnTo>
                <a:lnTo>
                  <a:pt x="89296" y="89296"/>
                </a:lnTo>
                <a:lnTo>
                  <a:pt x="124815" y="58826"/>
                </a:lnTo>
                <a:lnTo>
                  <a:pt x="164753" y="34032"/>
                </a:lnTo>
                <a:lnTo>
                  <a:pt x="208483" y="15544"/>
                </a:lnTo>
                <a:lnTo>
                  <a:pt x="255374" y="3990"/>
                </a:lnTo>
                <a:lnTo>
                  <a:pt x="304800" y="0"/>
                </a:lnTo>
                <a:lnTo>
                  <a:pt x="7010400" y="0"/>
                </a:lnTo>
                <a:lnTo>
                  <a:pt x="7059825" y="3990"/>
                </a:lnTo>
                <a:lnTo>
                  <a:pt x="7106716" y="15544"/>
                </a:lnTo>
                <a:lnTo>
                  <a:pt x="7150446" y="34032"/>
                </a:lnTo>
                <a:lnTo>
                  <a:pt x="7190384" y="58826"/>
                </a:lnTo>
                <a:lnTo>
                  <a:pt x="7225903" y="89296"/>
                </a:lnTo>
                <a:lnTo>
                  <a:pt x="7256373" y="124815"/>
                </a:lnTo>
                <a:lnTo>
                  <a:pt x="7281167" y="164753"/>
                </a:lnTo>
                <a:lnTo>
                  <a:pt x="7299655" y="208483"/>
                </a:lnTo>
                <a:lnTo>
                  <a:pt x="7311209" y="255374"/>
                </a:lnTo>
                <a:lnTo>
                  <a:pt x="7315200" y="304800"/>
                </a:lnTo>
                <a:lnTo>
                  <a:pt x="7311209" y="354225"/>
                </a:lnTo>
                <a:lnTo>
                  <a:pt x="7299655" y="401116"/>
                </a:lnTo>
                <a:lnTo>
                  <a:pt x="7281167" y="444846"/>
                </a:lnTo>
                <a:lnTo>
                  <a:pt x="7256373" y="484784"/>
                </a:lnTo>
                <a:lnTo>
                  <a:pt x="7225903" y="520303"/>
                </a:lnTo>
                <a:lnTo>
                  <a:pt x="7190384" y="550773"/>
                </a:lnTo>
                <a:lnTo>
                  <a:pt x="7150446" y="575567"/>
                </a:lnTo>
                <a:lnTo>
                  <a:pt x="7106716" y="594055"/>
                </a:lnTo>
                <a:lnTo>
                  <a:pt x="7059825" y="605609"/>
                </a:lnTo>
                <a:lnTo>
                  <a:pt x="7010400" y="609600"/>
                </a:lnTo>
                <a:lnTo>
                  <a:pt x="304800" y="609600"/>
                </a:lnTo>
                <a:lnTo>
                  <a:pt x="255374" y="605609"/>
                </a:lnTo>
                <a:lnTo>
                  <a:pt x="208483" y="594055"/>
                </a:lnTo>
                <a:lnTo>
                  <a:pt x="164753" y="575567"/>
                </a:lnTo>
                <a:lnTo>
                  <a:pt x="124815" y="550773"/>
                </a:lnTo>
                <a:lnTo>
                  <a:pt x="89296" y="520303"/>
                </a:lnTo>
                <a:lnTo>
                  <a:pt x="58826" y="484784"/>
                </a:lnTo>
                <a:lnTo>
                  <a:pt x="34032" y="444846"/>
                </a:lnTo>
                <a:lnTo>
                  <a:pt x="15544" y="401116"/>
                </a:lnTo>
                <a:lnTo>
                  <a:pt x="3990" y="354225"/>
                </a:lnTo>
                <a:lnTo>
                  <a:pt x="0" y="304800"/>
                </a:lnTo>
                <a:close/>
              </a:path>
            </a:pathLst>
          </a:custGeom>
          <a:ln w="2642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6235695" y="2110735"/>
            <a:ext cx="1351280" cy="1481455"/>
            <a:chOff x="6235695" y="2110735"/>
            <a:chExt cx="1351280" cy="1481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8908" y="2123947"/>
              <a:ext cx="1324610" cy="145440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248908" y="2123947"/>
              <a:ext cx="1324610" cy="1454785"/>
            </a:xfrm>
            <a:custGeom>
              <a:avLst/>
              <a:gdLst/>
              <a:ahLst/>
              <a:cxnLst/>
              <a:rect l="l" t="t" r="r" b="b"/>
              <a:pathLst>
                <a:path w="1324609" h="1454785">
                  <a:moveTo>
                    <a:pt x="0" y="1252727"/>
                  </a:moveTo>
                  <a:lnTo>
                    <a:pt x="610742" y="0"/>
                  </a:lnTo>
                  <a:lnTo>
                    <a:pt x="1324610" y="201675"/>
                  </a:lnTo>
                  <a:lnTo>
                    <a:pt x="713739" y="1454403"/>
                  </a:lnTo>
                  <a:lnTo>
                    <a:pt x="0" y="1252727"/>
                  </a:lnTo>
                  <a:close/>
                </a:path>
              </a:pathLst>
            </a:custGeom>
            <a:ln w="26424">
              <a:solidFill>
                <a:srgbClr val="6B7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895600" y="1752600"/>
            <a:ext cx="5130800" cy="2209800"/>
            <a:chOff x="2895600" y="1752600"/>
            <a:chExt cx="5130800" cy="220980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635" y="1966975"/>
              <a:ext cx="1254378" cy="144449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191635" y="1966975"/>
              <a:ext cx="1254760" cy="1444625"/>
            </a:xfrm>
            <a:custGeom>
              <a:avLst/>
              <a:gdLst/>
              <a:ahLst/>
              <a:cxnLst/>
              <a:rect l="l" t="t" r="r" b="b"/>
              <a:pathLst>
                <a:path w="1254760" h="1444625">
                  <a:moveTo>
                    <a:pt x="0" y="1257681"/>
                  </a:moveTo>
                  <a:lnTo>
                    <a:pt x="593216" y="0"/>
                  </a:lnTo>
                  <a:lnTo>
                    <a:pt x="1254378" y="186816"/>
                  </a:lnTo>
                  <a:lnTo>
                    <a:pt x="661162" y="1444498"/>
                  </a:lnTo>
                  <a:lnTo>
                    <a:pt x="0" y="1257681"/>
                  </a:lnTo>
                  <a:close/>
                </a:path>
              </a:pathLst>
            </a:custGeom>
            <a:ln w="26424">
              <a:solidFill>
                <a:srgbClr val="6B7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95600" y="1752600"/>
              <a:ext cx="5105400" cy="22098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732402" y="2818383"/>
              <a:ext cx="553085" cy="538480"/>
            </a:xfrm>
            <a:custGeom>
              <a:avLst/>
              <a:gdLst/>
              <a:ahLst/>
              <a:cxnLst/>
              <a:rect l="l" t="t" r="r" b="b"/>
              <a:pathLst>
                <a:path w="553085" h="538479">
                  <a:moveTo>
                    <a:pt x="15239" y="410209"/>
                  </a:moveTo>
                  <a:lnTo>
                    <a:pt x="0" y="426719"/>
                  </a:lnTo>
                  <a:lnTo>
                    <a:pt x="118999" y="538479"/>
                  </a:lnTo>
                  <a:lnTo>
                    <a:pt x="133223" y="524509"/>
                  </a:lnTo>
                  <a:lnTo>
                    <a:pt x="39624" y="435609"/>
                  </a:lnTo>
                  <a:lnTo>
                    <a:pt x="160382" y="435609"/>
                  </a:lnTo>
                  <a:lnTo>
                    <a:pt x="15239" y="410209"/>
                  </a:lnTo>
                  <a:close/>
                </a:path>
                <a:path w="553085" h="538479">
                  <a:moveTo>
                    <a:pt x="160382" y="435609"/>
                  </a:moveTo>
                  <a:lnTo>
                    <a:pt x="39624" y="435609"/>
                  </a:lnTo>
                  <a:lnTo>
                    <a:pt x="192150" y="461009"/>
                  </a:lnTo>
                  <a:lnTo>
                    <a:pt x="207391" y="445769"/>
                  </a:lnTo>
                  <a:lnTo>
                    <a:pt x="198031" y="436879"/>
                  </a:lnTo>
                  <a:lnTo>
                    <a:pt x="167639" y="436879"/>
                  </a:lnTo>
                  <a:lnTo>
                    <a:pt x="160382" y="435609"/>
                  </a:lnTo>
                  <a:close/>
                </a:path>
                <a:path w="553085" h="538479">
                  <a:moveTo>
                    <a:pt x="88392" y="332739"/>
                  </a:moveTo>
                  <a:lnTo>
                    <a:pt x="74168" y="347979"/>
                  </a:lnTo>
                  <a:lnTo>
                    <a:pt x="167639" y="436879"/>
                  </a:lnTo>
                  <a:lnTo>
                    <a:pt x="198031" y="436879"/>
                  </a:lnTo>
                  <a:lnTo>
                    <a:pt x="88392" y="332739"/>
                  </a:lnTo>
                  <a:close/>
                </a:path>
                <a:path w="553085" h="538479">
                  <a:moveTo>
                    <a:pt x="243652" y="302259"/>
                  </a:moveTo>
                  <a:lnTo>
                    <a:pt x="212344" y="302259"/>
                  </a:lnTo>
                  <a:lnTo>
                    <a:pt x="217805" y="304800"/>
                  </a:lnTo>
                  <a:lnTo>
                    <a:pt x="223774" y="311150"/>
                  </a:lnTo>
                  <a:lnTo>
                    <a:pt x="225551" y="312419"/>
                  </a:lnTo>
                  <a:lnTo>
                    <a:pt x="227584" y="314959"/>
                  </a:lnTo>
                  <a:lnTo>
                    <a:pt x="224492" y="320039"/>
                  </a:lnTo>
                  <a:lnTo>
                    <a:pt x="220186" y="327659"/>
                  </a:lnTo>
                  <a:lnTo>
                    <a:pt x="214689" y="336550"/>
                  </a:lnTo>
                  <a:lnTo>
                    <a:pt x="208025" y="345439"/>
                  </a:lnTo>
                  <a:lnTo>
                    <a:pt x="203200" y="351789"/>
                  </a:lnTo>
                  <a:lnTo>
                    <a:pt x="199898" y="356869"/>
                  </a:lnTo>
                  <a:lnTo>
                    <a:pt x="197866" y="360679"/>
                  </a:lnTo>
                  <a:lnTo>
                    <a:pt x="195325" y="365759"/>
                  </a:lnTo>
                  <a:lnTo>
                    <a:pt x="193548" y="370839"/>
                  </a:lnTo>
                  <a:lnTo>
                    <a:pt x="192786" y="375919"/>
                  </a:lnTo>
                  <a:lnTo>
                    <a:pt x="191897" y="381000"/>
                  </a:lnTo>
                  <a:lnTo>
                    <a:pt x="220983" y="414019"/>
                  </a:lnTo>
                  <a:lnTo>
                    <a:pt x="227837" y="414019"/>
                  </a:lnTo>
                  <a:lnTo>
                    <a:pt x="234858" y="412750"/>
                  </a:lnTo>
                  <a:lnTo>
                    <a:pt x="248662" y="405129"/>
                  </a:lnTo>
                  <a:lnTo>
                    <a:pt x="255397" y="398779"/>
                  </a:lnTo>
                  <a:lnTo>
                    <a:pt x="259765" y="393700"/>
                  </a:lnTo>
                  <a:lnTo>
                    <a:pt x="225679" y="393700"/>
                  </a:lnTo>
                  <a:lnTo>
                    <a:pt x="221107" y="392429"/>
                  </a:lnTo>
                  <a:lnTo>
                    <a:pt x="217170" y="388619"/>
                  </a:lnTo>
                  <a:lnTo>
                    <a:pt x="214630" y="386079"/>
                  </a:lnTo>
                  <a:lnTo>
                    <a:pt x="212979" y="383539"/>
                  </a:lnTo>
                  <a:lnTo>
                    <a:pt x="212217" y="379729"/>
                  </a:lnTo>
                  <a:lnTo>
                    <a:pt x="211327" y="377189"/>
                  </a:lnTo>
                  <a:lnTo>
                    <a:pt x="211582" y="373379"/>
                  </a:lnTo>
                  <a:lnTo>
                    <a:pt x="212851" y="369569"/>
                  </a:lnTo>
                  <a:lnTo>
                    <a:pt x="214122" y="367029"/>
                  </a:lnTo>
                  <a:lnTo>
                    <a:pt x="217170" y="360679"/>
                  </a:lnTo>
                  <a:lnTo>
                    <a:pt x="239013" y="325119"/>
                  </a:lnTo>
                  <a:lnTo>
                    <a:pt x="268076" y="325119"/>
                  </a:lnTo>
                  <a:lnTo>
                    <a:pt x="260096" y="317500"/>
                  </a:lnTo>
                  <a:lnTo>
                    <a:pt x="243652" y="302259"/>
                  </a:lnTo>
                  <a:close/>
                </a:path>
                <a:path w="553085" h="538479">
                  <a:moveTo>
                    <a:pt x="268076" y="325119"/>
                  </a:moveTo>
                  <a:lnTo>
                    <a:pt x="239013" y="325119"/>
                  </a:lnTo>
                  <a:lnTo>
                    <a:pt x="244348" y="330200"/>
                  </a:lnTo>
                  <a:lnTo>
                    <a:pt x="250825" y="336550"/>
                  </a:lnTo>
                  <a:lnTo>
                    <a:pt x="254888" y="341629"/>
                  </a:lnTo>
                  <a:lnTo>
                    <a:pt x="256667" y="346709"/>
                  </a:lnTo>
                  <a:lnTo>
                    <a:pt x="259080" y="353059"/>
                  </a:lnTo>
                  <a:lnTo>
                    <a:pt x="241935" y="389889"/>
                  </a:lnTo>
                  <a:lnTo>
                    <a:pt x="225679" y="393700"/>
                  </a:lnTo>
                  <a:lnTo>
                    <a:pt x="259765" y="393700"/>
                  </a:lnTo>
                  <a:lnTo>
                    <a:pt x="272796" y="354329"/>
                  </a:lnTo>
                  <a:lnTo>
                    <a:pt x="293370" y="354329"/>
                  </a:lnTo>
                  <a:lnTo>
                    <a:pt x="300609" y="346709"/>
                  </a:lnTo>
                  <a:lnTo>
                    <a:pt x="295529" y="345439"/>
                  </a:lnTo>
                  <a:lnTo>
                    <a:pt x="290957" y="342900"/>
                  </a:lnTo>
                  <a:lnTo>
                    <a:pt x="286766" y="340359"/>
                  </a:lnTo>
                  <a:lnTo>
                    <a:pt x="282741" y="337819"/>
                  </a:lnTo>
                  <a:lnTo>
                    <a:pt x="276955" y="332739"/>
                  </a:lnTo>
                  <a:lnTo>
                    <a:pt x="269406" y="326389"/>
                  </a:lnTo>
                  <a:lnTo>
                    <a:pt x="268076" y="325119"/>
                  </a:lnTo>
                  <a:close/>
                </a:path>
                <a:path w="553085" h="538479">
                  <a:moveTo>
                    <a:pt x="216788" y="281939"/>
                  </a:moveTo>
                  <a:lnTo>
                    <a:pt x="207518" y="281939"/>
                  </a:lnTo>
                  <a:lnTo>
                    <a:pt x="202184" y="283209"/>
                  </a:lnTo>
                  <a:lnTo>
                    <a:pt x="171646" y="307339"/>
                  </a:lnTo>
                  <a:lnTo>
                    <a:pt x="167465" y="312419"/>
                  </a:lnTo>
                  <a:lnTo>
                    <a:pt x="161162" y="323850"/>
                  </a:lnTo>
                  <a:lnTo>
                    <a:pt x="157861" y="331469"/>
                  </a:lnTo>
                  <a:lnTo>
                    <a:pt x="156718" y="339089"/>
                  </a:lnTo>
                  <a:lnTo>
                    <a:pt x="157607" y="345439"/>
                  </a:lnTo>
                  <a:lnTo>
                    <a:pt x="158623" y="351789"/>
                  </a:lnTo>
                  <a:lnTo>
                    <a:pt x="161544" y="358139"/>
                  </a:lnTo>
                  <a:lnTo>
                    <a:pt x="166370" y="365759"/>
                  </a:lnTo>
                  <a:lnTo>
                    <a:pt x="181863" y="353059"/>
                  </a:lnTo>
                  <a:lnTo>
                    <a:pt x="177164" y="345439"/>
                  </a:lnTo>
                  <a:lnTo>
                    <a:pt x="175260" y="339089"/>
                  </a:lnTo>
                  <a:lnTo>
                    <a:pt x="200533" y="303529"/>
                  </a:lnTo>
                  <a:lnTo>
                    <a:pt x="207263" y="303529"/>
                  </a:lnTo>
                  <a:lnTo>
                    <a:pt x="212344" y="302259"/>
                  </a:lnTo>
                  <a:lnTo>
                    <a:pt x="243652" y="302259"/>
                  </a:lnTo>
                  <a:lnTo>
                    <a:pt x="234061" y="293369"/>
                  </a:lnTo>
                  <a:lnTo>
                    <a:pt x="229362" y="288289"/>
                  </a:lnTo>
                  <a:lnTo>
                    <a:pt x="226441" y="287019"/>
                  </a:lnTo>
                  <a:lnTo>
                    <a:pt x="216788" y="281939"/>
                  </a:lnTo>
                  <a:close/>
                </a:path>
                <a:path w="553085" h="538479">
                  <a:moveTo>
                    <a:pt x="293370" y="354329"/>
                  </a:moveTo>
                  <a:lnTo>
                    <a:pt x="272796" y="354329"/>
                  </a:lnTo>
                  <a:lnTo>
                    <a:pt x="277241" y="358139"/>
                  </a:lnTo>
                  <a:lnTo>
                    <a:pt x="281686" y="360679"/>
                  </a:lnTo>
                  <a:lnTo>
                    <a:pt x="286131" y="361950"/>
                  </a:lnTo>
                  <a:lnTo>
                    <a:pt x="293370" y="354329"/>
                  </a:lnTo>
                  <a:close/>
                </a:path>
                <a:path w="553085" h="538479">
                  <a:moveTo>
                    <a:pt x="273166" y="255269"/>
                  </a:moveTo>
                  <a:lnTo>
                    <a:pt x="244856" y="255269"/>
                  </a:lnTo>
                  <a:lnTo>
                    <a:pt x="303149" y="311150"/>
                  </a:lnTo>
                  <a:lnTo>
                    <a:pt x="309499" y="316229"/>
                  </a:lnTo>
                  <a:lnTo>
                    <a:pt x="313309" y="317500"/>
                  </a:lnTo>
                  <a:lnTo>
                    <a:pt x="317246" y="318769"/>
                  </a:lnTo>
                  <a:lnTo>
                    <a:pt x="321310" y="318769"/>
                  </a:lnTo>
                  <a:lnTo>
                    <a:pt x="348361" y="295909"/>
                  </a:lnTo>
                  <a:lnTo>
                    <a:pt x="317754" y="295909"/>
                  </a:lnTo>
                  <a:lnTo>
                    <a:pt x="315975" y="294639"/>
                  </a:lnTo>
                  <a:lnTo>
                    <a:pt x="313055" y="293369"/>
                  </a:lnTo>
                  <a:lnTo>
                    <a:pt x="308991" y="289559"/>
                  </a:lnTo>
                  <a:lnTo>
                    <a:pt x="273166" y="255269"/>
                  </a:lnTo>
                  <a:close/>
                </a:path>
                <a:path w="553085" h="538479">
                  <a:moveTo>
                    <a:pt x="334137" y="284479"/>
                  </a:moveTo>
                  <a:lnTo>
                    <a:pt x="330200" y="290829"/>
                  </a:lnTo>
                  <a:lnTo>
                    <a:pt x="328675" y="292100"/>
                  </a:lnTo>
                  <a:lnTo>
                    <a:pt x="326644" y="293369"/>
                  </a:lnTo>
                  <a:lnTo>
                    <a:pt x="324738" y="295909"/>
                  </a:lnTo>
                  <a:lnTo>
                    <a:pt x="348361" y="295909"/>
                  </a:lnTo>
                  <a:lnTo>
                    <a:pt x="349123" y="294639"/>
                  </a:lnTo>
                  <a:lnTo>
                    <a:pt x="334137" y="284479"/>
                  </a:lnTo>
                  <a:close/>
                </a:path>
                <a:path w="553085" h="538479">
                  <a:moveTo>
                    <a:pt x="288289" y="186689"/>
                  </a:moveTo>
                  <a:lnTo>
                    <a:pt x="274574" y="201929"/>
                  </a:lnTo>
                  <a:lnTo>
                    <a:pt x="327913" y="251459"/>
                  </a:lnTo>
                  <a:lnTo>
                    <a:pt x="334137" y="257809"/>
                  </a:lnTo>
                  <a:lnTo>
                    <a:pt x="338963" y="261619"/>
                  </a:lnTo>
                  <a:lnTo>
                    <a:pt x="342392" y="264159"/>
                  </a:lnTo>
                  <a:lnTo>
                    <a:pt x="352551" y="269239"/>
                  </a:lnTo>
                  <a:lnTo>
                    <a:pt x="357505" y="269239"/>
                  </a:lnTo>
                  <a:lnTo>
                    <a:pt x="362458" y="270509"/>
                  </a:lnTo>
                  <a:lnTo>
                    <a:pt x="395407" y="248919"/>
                  </a:lnTo>
                  <a:lnTo>
                    <a:pt x="357124" y="248919"/>
                  </a:lnTo>
                  <a:lnTo>
                    <a:pt x="352425" y="246379"/>
                  </a:lnTo>
                  <a:lnTo>
                    <a:pt x="349250" y="243839"/>
                  </a:lnTo>
                  <a:lnTo>
                    <a:pt x="343788" y="238759"/>
                  </a:lnTo>
                  <a:lnTo>
                    <a:pt x="336169" y="232409"/>
                  </a:lnTo>
                  <a:lnTo>
                    <a:pt x="288289" y="186689"/>
                  </a:lnTo>
                  <a:close/>
                </a:path>
                <a:path w="553085" h="538479">
                  <a:moveTo>
                    <a:pt x="217043" y="201929"/>
                  </a:moveTo>
                  <a:lnTo>
                    <a:pt x="212089" y="224789"/>
                  </a:lnTo>
                  <a:lnTo>
                    <a:pt x="233425" y="245109"/>
                  </a:lnTo>
                  <a:lnTo>
                    <a:pt x="223266" y="255269"/>
                  </a:lnTo>
                  <a:lnTo>
                    <a:pt x="234696" y="266700"/>
                  </a:lnTo>
                  <a:lnTo>
                    <a:pt x="244856" y="255269"/>
                  </a:lnTo>
                  <a:lnTo>
                    <a:pt x="273166" y="255269"/>
                  </a:lnTo>
                  <a:lnTo>
                    <a:pt x="258572" y="241300"/>
                  </a:lnTo>
                  <a:lnTo>
                    <a:pt x="268639" y="231139"/>
                  </a:lnTo>
                  <a:lnTo>
                    <a:pt x="247142" y="231139"/>
                  </a:lnTo>
                  <a:lnTo>
                    <a:pt x="217043" y="201929"/>
                  </a:lnTo>
                  <a:close/>
                </a:path>
                <a:path w="553085" h="538479">
                  <a:moveTo>
                    <a:pt x="340487" y="132079"/>
                  </a:moveTo>
                  <a:lnTo>
                    <a:pt x="326644" y="146050"/>
                  </a:lnTo>
                  <a:lnTo>
                    <a:pt x="372872" y="189229"/>
                  </a:lnTo>
                  <a:lnTo>
                    <a:pt x="380238" y="196850"/>
                  </a:lnTo>
                  <a:lnTo>
                    <a:pt x="385063" y="203200"/>
                  </a:lnTo>
                  <a:lnTo>
                    <a:pt x="389889" y="213359"/>
                  </a:lnTo>
                  <a:lnTo>
                    <a:pt x="390398" y="219709"/>
                  </a:lnTo>
                  <a:lnTo>
                    <a:pt x="387604" y="231139"/>
                  </a:lnTo>
                  <a:lnTo>
                    <a:pt x="384810" y="236219"/>
                  </a:lnTo>
                  <a:lnTo>
                    <a:pt x="376555" y="245109"/>
                  </a:lnTo>
                  <a:lnTo>
                    <a:pt x="371983" y="247650"/>
                  </a:lnTo>
                  <a:lnTo>
                    <a:pt x="367030" y="248919"/>
                  </a:lnTo>
                  <a:lnTo>
                    <a:pt x="395407" y="248919"/>
                  </a:lnTo>
                  <a:lnTo>
                    <a:pt x="397361" y="246379"/>
                  </a:lnTo>
                  <a:lnTo>
                    <a:pt x="401494" y="236219"/>
                  </a:lnTo>
                  <a:lnTo>
                    <a:pt x="402937" y="226059"/>
                  </a:lnTo>
                  <a:lnTo>
                    <a:pt x="401700" y="214629"/>
                  </a:lnTo>
                  <a:lnTo>
                    <a:pt x="425488" y="214629"/>
                  </a:lnTo>
                  <a:lnTo>
                    <a:pt x="426720" y="213359"/>
                  </a:lnTo>
                  <a:lnTo>
                    <a:pt x="340487" y="132079"/>
                  </a:lnTo>
                  <a:close/>
                </a:path>
                <a:path w="553085" h="538479">
                  <a:moveTo>
                    <a:pt x="260985" y="215900"/>
                  </a:moveTo>
                  <a:lnTo>
                    <a:pt x="247142" y="231139"/>
                  </a:lnTo>
                  <a:lnTo>
                    <a:pt x="268639" y="231139"/>
                  </a:lnTo>
                  <a:lnTo>
                    <a:pt x="272414" y="227329"/>
                  </a:lnTo>
                  <a:lnTo>
                    <a:pt x="260985" y="215900"/>
                  </a:lnTo>
                  <a:close/>
                </a:path>
                <a:path w="553085" h="538479">
                  <a:moveTo>
                    <a:pt x="425488" y="214629"/>
                  </a:moveTo>
                  <a:lnTo>
                    <a:pt x="401700" y="214629"/>
                  </a:lnTo>
                  <a:lnTo>
                    <a:pt x="414400" y="226059"/>
                  </a:lnTo>
                  <a:lnTo>
                    <a:pt x="425488" y="214629"/>
                  </a:lnTo>
                  <a:close/>
                </a:path>
                <a:path w="553085" h="538479">
                  <a:moveTo>
                    <a:pt x="373888" y="96519"/>
                  </a:moveTo>
                  <a:lnTo>
                    <a:pt x="361442" y="109219"/>
                  </a:lnTo>
                  <a:lnTo>
                    <a:pt x="447675" y="190500"/>
                  </a:lnTo>
                  <a:lnTo>
                    <a:pt x="461518" y="176529"/>
                  </a:lnTo>
                  <a:lnTo>
                    <a:pt x="416433" y="133350"/>
                  </a:lnTo>
                  <a:lnTo>
                    <a:pt x="410210" y="128269"/>
                  </a:lnTo>
                  <a:lnTo>
                    <a:pt x="405257" y="121919"/>
                  </a:lnTo>
                  <a:lnTo>
                    <a:pt x="401574" y="115569"/>
                  </a:lnTo>
                  <a:lnTo>
                    <a:pt x="399288" y="110489"/>
                  </a:lnTo>
                  <a:lnTo>
                    <a:pt x="398949" y="109219"/>
                  </a:lnTo>
                  <a:lnTo>
                    <a:pt x="386969" y="109219"/>
                  </a:lnTo>
                  <a:lnTo>
                    <a:pt x="373888" y="96519"/>
                  </a:lnTo>
                  <a:close/>
                </a:path>
                <a:path w="553085" h="538479">
                  <a:moveTo>
                    <a:pt x="483870" y="0"/>
                  </a:moveTo>
                  <a:lnTo>
                    <a:pt x="473178" y="0"/>
                  </a:lnTo>
                  <a:lnTo>
                    <a:pt x="463200" y="3809"/>
                  </a:lnTo>
                  <a:lnTo>
                    <a:pt x="433133" y="35559"/>
                  </a:lnTo>
                  <a:lnTo>
                    <a:pt x="430022" y="57150"/>
                  </a:lnTo>
                  <a:lnTo>
                    <a:pt x="431972" y="68579"/>
                  </a:lnTo>
                  <a:lnTo>
                    <a:pt x="453136" y="100329"/>
                  </a:lnTo>
                  <a:lnTo>
                    <a:pt x="496316" y="119379"/>
                  </a:lnTo>
                  <a:lnTo>
                    <a:pt x="507103" y="118109"/>
                  </a:lnTo>
                  <a:lnTo>
                    <a:pt x="517366" y="115569"/>
                  </a:lnTo>
                  <a:lnTo>
                    <a:pt x="527105" y="109219"/>
                  </a:lnTo>
                  <a:lnTo>
                    <a:pt x="536321" y="100329"/>
                  </a:lnTo>
                  <a:lnTo>
                    <a:pt x="499745" y="100329"/>
                  </a:lnTo>
                  <a:lnTo>
                    <a:pt x="485267" y="97789"/>
                  </a:lnTo>
                  <a:lnTo>
                    <a:pt x="477885" y="93979"/>
                  </a:lnTo>
                  <a:lnTo>
                    <a:pt x="470408" y="87629"/>
                  </a:lnTo>
                  <a:lnTo>
                    <a:pt x="481335" y="76200"/>
                  </a:lnTo>
                  <a:lnTo>
                    <a:pt x="459232" y="76200"/>
                  </a:lnTo>
                  <a:lnTo>
                    <a:pt x="448183" y="41909"/>
                  </a:lnTo>
                  <a:lnTo>
                    <a:pt x="451231" y="34289"/>
                  </a:lnTo>
                  <a:lnTo>
                    <a:pt x="457581" y="27939"/>
                  </a:lnTo>
                  <a:lnTo>
                    <a:pt x="463105" y="22859"/>
                  </a:lnTo>
                  <a:lnTo>
                    <a:pt x="469201" y="20319"/>
                  </a:lnTo>
                  <a:lnTo>
                    <a:pt x="475869" y="17779"/>
                  </a:lnTo>
                  <a:lnTo>
                    <a:pt x="524242" y="17779"/>
                  </a:lnTo>
                  <a:lnTo>
                    <a:pt x="516588" y="11429"/>
                  </a:lnTo>
                  <a:lnTo>
                    <a:pt x="505777" y="5079"/>
                  </a:lnTo>
                  <a:lnTo>
                    <a:pt x="494871" y="1269"/>
                  </a:lnTo>
                  <a:lnTo>
                    <a:pt x="483870" y="0"/>
                  </a:lnTo>
                  <a:close/>
                </a:path>
                <a:path w="553085" h="538479">
                  <a:moveTo>
                    <a:pt x="408432" y="64769"/>
                  </a:moveTo>
                  <a:lnTo>
                    <a:pt x="400558" y="67309"/>
                  </a:lnTo>
                  <a:lnTo>
                    <a:pt x="394208" y="71119"/>
                  </a:lnTo>
                  <a:lnTo>
                    <a:pt x="389636" y="76200"/>
                  </a:lnTo>
                  <a:lnTo>
                    <a:pt x="386334" y="78739"/>
                  </a:lnTo>
                  <a:lnTo>
                    <a:pt x="384429" y="83819"/>
                  </a:lnTo>
                  <a:lnTo>
                    <a:pt x="382905" y="92709"/>
                  </a:lnTo>
                  <a:lnTo>
                    <a:pt x="384048" y="99059"/>
                  </a:lnTo>
                  <a:lnTo>
                    <a:pt x="386969" y="109219"/>
                  </a:lnTo>
                  <a:lnTo>
                    <a:pt x="398949" y="109219"/>
                  </a:lnTo>
                  <a:lnTo>
                    <a:pt x="398272" y="106679"/>
                  </a:lnTo>
                  <a:lnTo>
                    <a:pt x="399288" y="97789"/>
                  </a:lnTo>
                  <a:lnTo>
                    <a:pt x="417322" y="82550"/>
                  </a:lnTo>
                  <a:lnTo>
                    <a:pt x="408432" y="64769"/>
                  </a:lnTo>
                  <a:close/>
                </a:path>
                <a:path w="553085" h="538479">
                  <a:moveTo>
                    <a:pt x="544195" y="36829"/>
                  </a:moveTo>
                  <a:lnTo>
                    <a:pt x="528066" y="49529"/>
                  </a:lnTo>
                  <a:lnTo>
                    <a:pt x="532130" y="58419"/>
                  </a:lnTo>
                  <a:lnTo>
                    <a:pt x="533781" y="64769"/>
                  </a:lnTo>
                  <a:lnTo>
                    <a:pt x="513111" y="97789"/>
                  </a:lnTo>
                  <a:lnTo>
                    <a:pt x="499745" y="100329"/>
                  </a:lnTo>
                  <a:lnTo>
                    <a:pt x="536321" y="100329"/>
                  </a:lnTo>
                  <a:lnTo>
                    <a:pt x="552463" y="60959"/>
                  </a:lnTo>
                  <a:lnTo>
                    <a:pt x="551164" y="53339"/>
                  </a:lnTo>
                  <a:lnTo>
                    <a:pt x="548411" y="44450"/>
                  </a:lnTo>
                  <a:lnTo>
                    <a:pt x="544195" y="36829"/>
                  </a:lnTo>
                  <a:close/>
                </a:path>
                <a:path w="553085" h="538479">
                  <a:moveTo>
                    <a:pt x="524242" y="17779"/>
                  </a:moveTo>
                  <a:lnTo>
                    <a:pt x="489585" y="17779"/>
                  </a:lnTo>
                  <a:lnTo>
                    <a:pt x="496824" y="21589"/>
                  </a:lnTo>
                  <a:lnTo>
                    <a:pt x="504571" y="27939"/>
                  </a:lnTo>
                  <a:lnTo>
                    <a:pt x="459232" y="76200"/>
                  </a:lnTo>
                  <a:lnTo>
                    <a:pt x="481335" y="76200"/>
                  </a:lnTo>
                  <a:lnTo>
                    <a:pt x="531113" y="24129"/>
                  </a:lnTo>
                  <a:lnTo>
                    <a:pt x="528193" y="20319"/>
                  </a:lnTo>
                  <a:lnTo>
                    <a:pt x="527304" y="20319"/>
                  </a:lnTo>
                  <a:lnTo>
                    <a:pt x="524242" y="17779"/>
                  </a:lnTo>
                  <a:close/>
                </a:path>
              </a:pathLst>
            </a:custGeom>
            <a:solidFill>
              <a:srgbClr val="2929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25932" y="2558923"/>
              <a:ext cx="713501" cy="80530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7161529" y="2549651"/>
              <a:ext cx="864869" cy="808990"/>
            </a:xfrm>
            <a:custGeom>
              <a:avLst/>
              <a:gdLst/>
              <a:ahLst/>
              <a:cxnLst/>
              <a:rect l="l" t="t" r="r" b="b"/>
              <a:pathLst>
                <a:path w="864870" h="808989">
                  <a:moveTo>
                    <a:pt x="15621" y="676910"/>
                  </a:moveTo>
                  <a:lnTo>
                    <a:pt x="0" y="692150"/>
                  </a:lnTo>
                  <a:lnTo>
                    <a:pt x="113792" y="808989"/>
                  </a:lnTo>
                  <a:lnTo>
                    <a:pt x="143205" y="781050"/>
                  </a:lnTo>
                  <a:lnTo>
                    <a:pt x="115950" y="781050"/>
                  </a:lnTo>
                  <a:lnTo>
                    <a:pt x="15621" y="676910"/>
                  </a:lnTo>
                  <a:close/>
                </a:path>
                <a:path w="864870" h="808989">
                  <a:moveTo>
                    <a:pt x="173863" y="725169"/>
                  </a:moveTo>
                  <a:lnTo>
                    <a:pt x="115950" y="781050"/>
                  </a:lnTo>
                  <a:lnTo>
                    <a:pt x="143205" y="781050"/>
                  </a:lnTo>
                  <a:lnTo>
                    <a:pt x="187325" y="739139"/>
                  </a:lnTo>
                  <a:lnTo>
                    <a:pt x="173863" y="725169"/>
                  </a:lnTo>
                  <a:close/>
                </a:path>
                <a:path w="864870" h="808989">
                  <a:moveTo>
                    <a:pt x="135636" y="623569"/>
                  </a:moveTo>
                  <a:lnTo>
                    <a:pt x="121158" y="637539"/>
                  </a:lnTo>
                  <a:lnTo>
                    <a:pt x="203580" y="722629"/>
                  </a:lnTo>
                  <a:lnTo>
                    <a:pt x="218059" y="708660"/>
                  </a:lnTo>
                  <a:lnTo>
                    <a:pt x="135636" y="623569"/>
                  </a:lnTo>
                  <a:close/>
                </a:path>
                <a:path w="864870" h="808989">
                  <a:moveTo>
                    <a:pt x="170179" y="590550"/>
                  </a:moveTo>
                  <a:lnTo>
                    <a:pt x="157225" y="603250"/>
                  </a:lnTo>
                  <a:lnTo>
                    <a:pt x="239649" y="688339"/>
                  </a:lnTo>
                  <a:lnTo>
                    <a:pt x="254126" y="674369"/>
                  </a:lnTo>
                  <a:lnTo>
                    <a:pt x="203835" y="622300"/>
                  </a:lnTo>
                  <a:lnTo>
                    <a:pt x="198881" y="614679"/>
                  </a:lnTo>
                  <a:lnTo>
                    <a:pt x="196469" y="609600"/>
                  </a:lnTo>
                  <a:lnTo>
                    <a:pt x="193928" y="604519"/>
                  </a:lnTo>
                  <a:lnTo>
                    <a:pt x="193725" y="601979"/>
                  </a:lnTo>
                  <a:lnTo>
                    <a:pt x="181737" y="601979"/>
                  </a:lnTo>
                  <a:lnTo>
                    <a:pt x="170179" y="590550"/>
                  </a:lnTo>
                  <a:close/>
                </a:path>
                <a:path w="864870" h="808989">
                  <a:moveTo>
                    <a:pt x="253450" y="571500"/>
                  </a:moveTo>
                  <a:lnTo>
                    <a:pt x="213741" y="571500"/>
                  </a:lnTo>
                  <a:lnTo>
                    <a:pt x="224663" y="574039"/>
                  </a:lnTo>
                  <a:lnTo>
                    <a:pt x="230504" y="576579"/>
                  </a:lnTo>
                  <a:lnTo>
                    <a:pt x="236727" y="582929"/>
                  </a:lnTo>
                  <a:lnTo>
                    <a:pt x="290322" y="638810"/>
                  </a:lnTo>
                  <a:lnTo>
                    <a:pt x="304673" y="624839"/>
                  </a:lnTo>
                  <a:lnTo>
                    <a:pt x="256794" y="575310"/>
                  </a:lnTo>
                  <a:lnTo>
                    <a:pt x="253450" y="571500"/>
                  </a:lnTo>
                  <a:close/>
                </a:path>
                <a:path w="864870" h="808989">
                  <a:moveTo>
                    <a:pt x="104267" y="591819"/>
                  </a:moveTo>
                  <a:lnTo>
                    <a:pt x="89789" y="605789"/>
                  </a:lnTo>
                  <a:lnTo>
                    <a:pt x="105918" y="622300"/>
                  </a:lnTo>
                  <a:lnTo>
                    <a:pt x="120269" y="608329"/>
                  </a:lnTo>
                  <a:lnTo>
                    <a:pt x="104267" y="591819"/>
                  </a:lnTo>
                  <a:close/>
                </a:path>
                <a:path w="864870" h="808989">
                  <a:moveTo>
                    <a:pt x="226441" y="551179"/>
                  </a:moveTo>
                  <a:lnTo>
                    <a:pt x="219964" y="551179"/>
                  </a:lnTo>
                  <a:lnTo>
                    <a:pt x="206883" y="553719"/>
                  </a:lnTo>
                  <a:lnTo>
                    <a:pt x="200405" y="557529"/>
                  </a:lnTo>
                  <a:lnTo>
                    <a:pt x="194055" y="563879"/>
                  </a:lnTo>
                  <a:lnTo>
                    <a:pt x="188468" y="568960"/>
                  </a:lnTo>
                  <a:lnTo>
                    <a:pt x="184658" y="575310"/>
                  </a:lnTo>
                  <a:lnTo>
                    <a:pt x="180594" y="588010"/>
                  </a:lnTo>
                  <a:lnTo>
                    <a:pt x="180340" y="595629"/>
                  </a:lnTo>
                  <a:lnTo>
                    <a:pt x="181737" y="601979"/>
                  </a:lnTo>
                  <a:lnTo>
                    <a:pt x="193725" y="601979"/>
                  </a:lnTo>
                  <a:lnTo>
                    <a:pt x="193421" y="598169"/>
                  </a:lnTo>
                  <a:lnTo>
                    <a:pt x="196215" y="588010"/>
                  </a:lnTo>
                  <a:lnTo>
                    <a:pt x="198881" y="582929"/>
                  </a:lnTo>
                  <a:lnTo>
                    <a:pt x="208279" y="574039"/>
                  </a:lnTo>
                  <a:lnTo>
                    <a:pt x="213741" y="571500"/>
                  </a:lnTo>
                  <a:lnTo>
                    <a:pt x="253450" y="571500"/>
                  </a:lnTo>
                  <a:lnTo>
                    <a:pt x="251221" y="568960"/>
                  </a:lnTo>
                  <a:lnTo>
                    <a:pt x="247269" y="562610"/>
                  </a:lnTo>
                  <a:lnTo>
                    <a:pt x="244935" y="556260"/>
                  </a:lnTo>
                  <a:lnTo>
                    <a:pt x="244756" y="554989"/>
                  </a:lnTo>
                  <a:lnTo>
                    <a:pt x="232537" y="554989"/>
                  </a:lnTo>
                  <a:lnTo>
                    <a:pt x="226441" y="551179"/>
                  </a:lnTo>
                  <a:close/>
                </a:path>
                <a:path w="864870" h="808989">
                  <a:moveTo>
                    <a:pt x="303375" y="523239"/>
                  </a:moveTo>
                  <a:lnTo>
                    <a:pt x="271906" y="523239"/>
                  </a:lnTo>
                  <a:lnTo>
                    <a:pt x="275336" y="525779"/>
                  </a:lnTo>
                  <a:lnTo>
                    <a:pt x="278765" y="527050"/>
                  </a:lnTo>
                  <a:lnTo>
                    <a:pt x="283210" y="530860"/>
                  </a:lnTo>
                  <a:lnTo>
                    <a:pt x="288798" y="535939"/>
                  </a:lnTo>
                  <a:lnTo>
                    <a:pt x="340741" y="590550"/>
                  </a:lnTo>
                  <a:lnTo>
                    <a:pt x="355092" y="576579"/>
                  </a:lnTo>
                  <a:lnTo>
                    <a:pt x="303375" y="523239"/>
                  </a:lnTo>
                  <a:close/>
                </a:path>
                <a:path w="864870" h="808989">
                  <a:moveTo>
                    <a:pt x="270764" y="502919"/>
                  </a:moveTo>
                  <a:lnTo>
                    <a:pt x="264048" y="502919"/>
                  </a:lnTo>
                  <a:lnTo>
                    <a:pt x="257428" y="505460"/>
                  </a:lnTo>
                  <a:lnTo>
                    <a:pt x="231705" y="543560"/>
                  </a:lnTo>
                  <a:lnTo>
                    <a:pt x="232537" y="554989"/>
                  </a:lnTo>
                  <a:lnTo>
                    <a:pt x="244756" y="554989"/>
                  </a:lnTo>
                  <a:lnTo>
                    <a:pt x="244221" y="551179"/>
                  </a:lnTo>
                  <a:lnTo>
                    <a:pt x="244348" y="542289"/>
                  </a:lnTo>
                  <a:lnTo>
                    <a:pt x="247396" y="535939"/>
                  </a:lnTo>
                  <a:lnTo>
                    <a:pt x="256667" y="527050"/>
                  </a:lnTo>
                  <a:lnTo>
                    <a:pt x="260350" y="524510"/>
                  </a:lnTo>
                  <a:lnTo>
                    <a:pt x="264287" y="524510"/>
                  </a:lnTo>
                  <a:lnTo>
                    <a:pt x="268224" y="523239"/>
                  </a:lnTo>
                  <a:lnTo>
                    <a:pt x="303375" y="523239"/>
                  </a:lnTo>
                  <a:lnTo>
                    <a:pt x="298450" y="518160"/>
                  </a:lnTo>
                  <a:lnTo>
                    <a:pt x="291427" y="511810"/>
                  </a:lnTo>
                  <a:lnTo>
                    <a:pt x="284464" y="506729"/>
                  </a:lnTo>
                  <a:lnTo>
                    <a:pt x="277572" y="504189"/>
                  </a:lnTo>
                  <a:lnTo>
                    <a:pt x="270764" y="502919"/>
                  </a:lnTo>
                  <a:close/>
                </a:path>
                <a:path w="864870" h="808989">
                  <a:moveTo>
                    <a:pt x="308610" y="455929"/>
                  </a:moveTo>
                  <a:lnTo>
                    <a:pt x="294259" y="469900"/>
                  </a:lnTo>
                  <a:lnTo>
                    <a:pt x="376681" y="554989"/>
                  </a:lnTo>
                  <a:lnTo>
                    <a:pt x="391033" y="541019"/>
                  </a:lnTo>
                  <a:lnTo>
                    <a:pt x="308610" y="455929"/>
                  </a:lnTo>
                  <a:close/>
                </a:path>
                <a:path w="864870" h="808989">
                  <a:moveTo>
                    <a:pt x="371715" y="444500"/>
                  </a:moveTo>
                  <a:lnTo>
                    <a:pt x="343789" y="444500"/>
                  </a:lnTo>
                  <a:lnTo>
                    <a:pt x="391160" y="492760"/>
                  </a:lnTo>
                  <a:lnTo>
                    <a:pt x="399542" y="501650"/>
                  </a:lnTo>
                  <a:lnTo>
                    <a:pt x="405638" y="506729"/>
                  </a:lnTo>
                  <a:lnTo>
                    <a:pt x="413258" y="509269"/>
                  </a:lnTo>
                  <a:lnTo>
                    <a:pt x="417449" y="510539"/>
                  </a:lnTo>
                  <a:lnTo>
                    <a:pt x="426339" y="508000"/>
                  </a:lnTo>
                  <a:lnTo>
                    <a:pt x="431292" y="504189"/>
                  </a:lnTo>
                  <a:lnTo>
                    <a:pt x="436499" y="499110"/>
                  </a:lnTo>
                  <a:lnTo>
                    <a:pt x="439674" y="496569"/>
                  </a:lnTo>
                  <a:lnTo>
                    <a:pt x="442849" y="492760"/>
                  </a:lnTo>
                  <a:lnTo>
                    <a:pt x="446150" y="487679"/>
                  </a:lnTo>
                  <a:lnTo>
                    <a:pt x="416433" y="487679"/>
                  </a:lnTo>
                  <a:lnTo>
                    <a:pt x="414781" y="486410"/>
                  </a:lnTo>
                  <a:lnTo>
                    <a:pt x="413130" y="486410"/>
                  </a:lnTo>
                  <a:lnTo>
                    <a:pt x="410337" y="483869"/>
                  </a:lnTo>
                  <a:lnTo>
                    <a:pt x="406273" y="480060"/>
                  </a:lnTo>
                  <a:lnTo>
                    <a:pt x="371715" y="444500"/>
                  </a:lnTo>
                  <a:close/>
                </a:path>
                <a:path w="864870" h="808989">
                  <a:moveTo>
                    <a:pt x="431673" y="477519"/>
                  </a:moveTo>
                  <a:lnTo>
                    <a:pt x="429514" y="480060"/>
                  </a:lnTo>
                  <a:lnTo>
                    <a:pt x="427481" y="482600"/>
                  </a:lnTo>
                  <a:lnTo>
                    <a:pt x="425958" y="483869"/>
                  </a:lnTo>
                  <a:lnTo>
                    <a:pt x="423799" y="485139"/>
                  </a:lnTo>
                  <a:lnTo>
                    <a:pt x="421767" y="486410"/>
                  </a:lnTo>
                  <a:lnTo>
                    <a:pt x="419989" y="487679"/>
                  </a:lnTo>
                  <a:lnTo>
                    <a:pt x="446150" y="487679"/>
                  </a:lnTo>
                  <a:lnTo>
                    <a:pt x="431673" y="477519"/>
                  </a:lnTo>
                  <a:close/>
                </a:path>
                <a:path w="864870" h="808989">
                  <a:moveTo>
                    <a:pt x="476976" y="356869"/>
                  </a:moveTo>
                  <a:lnTo>
                    <a:pt x="446150" y="356869"/>
                  </a:lnTo>
                  <a:lnTo>
                    <a:pt x="451485" y="359410"/>
                  </a:lnTo>
                  <a:lnTo>
                    <a:pt x="457200" y="365760"/>
                  </a:lnTo>
                  <a:lnTo>
                    <a:pt x="457708" y="365760"/>
                  </a:lnTo>
                  <a:lnTo>
                    <a:pt x="458850" y="367029"/>
                  </a:lnTo>
                  <a:lnTo>
                    <a:pt x="460755" y="369569"/>
                  </a:lnTo>
                  <a:lnTo>
                    <a:pt x="457374" y="374650"/>
                  </a:lnTo>
                  <a:lnTo>
                    <a:pt x="452754" y="382269"/>
                  </a:lnTo>
                  <a:lnTo>
                    <a:pt x="446897" y="389889"/>
                  </a:lnTo>
                  <a:lnTo>
                    <a:pt x="434721" y="405129"/>
                  </a:lnTo>
                  <a:lnTo>
                    <a:pt x="431165" y="410210"/>
                  </a:lnTo>
                  <a:lnTo>
                    <a:pt x="429133" y="414019"/>
                  </a:lnTo>
                  <a:lnTo>
                    <a:pt x="426212" y="419100"/>
                  </a:lnTo>
                  <a:lnTo>
                    <a:pt x="424306" y="422910"/>
                  </a:lnTo>
                  <a:lnTo>
                    <a:pt x="422275" y="433069"/>
                  </a:lnTo>
                  <a:lnTo>
                    <a:pt x="422401" y="438150"/>
                  </a:lnTo>
                  <a:lnTo>
                    <a:pt x="423799" y="444500"/>
                  </a:lnTo>
                  <a:lnTo>
                    <a:pt x="456565" y="468629"/>
                  </a:lnTo>
                  <a:lnTo>
                    <a:pt x="463613" y="467360"/>
                  </a:lnTo>
                  <a:lnTo>
                    <a:pt x="470662" y="464819"/>
                  </a:lnTo>
                  <a:lnTo>
                    <a:pt x="484759" y="454660"/>
                  </a:lnTo>
                  <a:lnTo>
                    <a:pt x="490474" y="448310"/>
                  </a:lnTo>
                  <a:lnTo>
                    <a:pt x="455422" y="448310"/>
                  </a:lnTo>
                  <a:lnTo>
                    <a:pt x="450850" y="447039"/>
                  </a:lnTo>
                  <a:lnTo>
                    <a:pt x="447040" y="443229"/>
                  </a:lnTo>
                  <a:lnTo>
                    <a:pt x="444626" y="440689"/>
                  </a:lnTo>
                  <a:lnTo>
                    <a:pt x="443102" y="436879"/>
                  </a:lnTo>
                  <a:lnTo>
                    <a:pt x="441833" y="430529"/>
                  </a:lnTo>
                  <a:lnTo>
                    <a:pt x="442214" y="426719"/>
                  </a:lnTo>
                  <a:lnTo>
                    <a:pt x="445008" y="420369"/>
                  </a:lnTo>
                  <a:lnTo>
                    <a:pt x="448310" y="415289"/>
                  </a:lnTo>
                  <a:lnTo>
                    <a:pt x="453390" y="408939"/>
                  </a:lnTo>
                  <a:lnTo>
                    <a:pt x="459605" y="400050"/>
                  </a:lnTo>
                  <a:lnTo>
                    <a:pt x="464724" y="392429"/>
                  </a:lnTo>
                  <a:lnTo>
                    <a:pt x="468749" y="386079"/>
                  </a:lnTo>
                  <a:lnTo>
                    <a:pt x="471677" y="381000"/>
                  </a:lnTo>
                  <a:lnTo>
                    <a:pt x="500770" y="381000"/>
                  </a:lnTo>
                  <a:lnTo>
                    <a:pt x="476976" y="356869"/>
                  </a:lnTo>
                  <a:close/>
                </a:path>
                <a:path w="864870" h="808989">
                  <a:moveTo>
                    <a:pt x="277241" y="424179"/>
                  </a:moveTo>
                  <a:lnTo>
                    <a:pt x="262890" y="438150"/>
                  </a:lnTo>
                  <a:lnTo>
                    <a:pt x="278892" y="454660"/>
                  </a:lnTo>
                  <a:lnTo>
                    <a:pt x="293370" y="440689"/>
                  </a:lnTo>
                  <a:lnTo>
                    <a:pt x="277241" y="424179"/>
                  </a:lnTo>
                  <a:close/>
                </a:path>
                <a:path w="864870" h="808989">
                  <a:moveTo>
                    <a:pt x="318516" y="388619"/>
                  </a:moveTo>
                  <a:lnTo>
                    <a:pt x="312547" y="411479"/>
                  </a:lnTo>
                  <a:lnTo>
                    <a:pt x="332867" y="433069"/>
                  </a:lnTo>
                  <a:lnTo>
                    <a:pt x="322325" y="443229"/>
                  </a:lnTo>
                  <a:lnTo>
                    <a:pt x="333248" y="453389"/>
                  </a:lnTo>
                  <a:lnTo>
                    <a:pt x="343789" y="444500"/>
                  </a:lnTo>
                  <a:lnTo>
                    <a:pt x="371715" y="444500"/>
                  </a:lnTo>
                  <a:lnTo>
                    <a:pt x="358140" y="430529"/>
                  </a:lnTo>
                  <a:lnTo>
                    <a:pt x="368998" y="419100"/>
                  </a:lnTo>
                  <a:lnTo>
                    <a:pt x="347218" y="419100"/>
                  </a:lnTo>
                  <a:lnTo>
                    <a:pt x="318516" y="388619"/>
                  </a:lnTo>
                  <a:close/>
                </a:path>
                <a:path w="864870" h="808989">
                  <a:moveTo>
                    <a:pt x="500770" y="381000"/>
                  </a:moveTo>
                  <a:lnTo>
                    <a:pt x="471677" y="381000"/>
                  </a:lnTo>
                  <a:lnTo>
                    <a:pt x="476885" y="386079"/>
                  </a:lnTo>
                  <a:lnTo>
                    <a:pt x="482980" y="392429"/>
                  </a:lnTo>
                  <a:lnTo>
                    <a:pt x="486918" y="397510"/>
                  </a:lnTo>
                  <a:lnTo>
                    <a:pt x="488442" y="402589"/>
                  </a:lnTo>
                  <a:lnTo>
                    <a:pt x="490474" y="408939"/>
                  </a:lnTo>
                  <a:lnTo>
                    <a:pt x="490600" y="415289"/>
                  </a:lnTo>
                  <a:lnTo>
                    <a:pt x="488569" y="421639"/>
                  </a:lnTo>
                  <a:lnTo>
                    <a:pt x="486664" y="427989"/>
                  </a:lnTo>
                  <a:lnTo>
                    <a:pt x="482853" y="434339"/>
                  </a:lnTo>
                  <a:lnTo>
                    <a:pt x="477266" y="439419"/>
                  </a:lnTo>
                  <a:lnTo>
                    <a:pt x="471677" y="445769"/>
                  </a:lnTo>
                  <a:lnTo>
                    <a:pt x="466217" y="448310"/>
                  </a:lnTo>
                  <a:lnTo>
                    <a:pt x="490474" y="448310"/>
                  </a:lnTo>
                  <a:lnTo>
                    <a:pt x="494792" y="443229"/>
                  </a:lnTo>
                  <a:lnTo>
                    <a:pt x="501142" y="429260"/>
                  </a:lnTo>
                  <a:lnTo>
                    <a:pt x="503174" y="421639"/>
                  </a:lnTo>
                  <a:lnTo>
                    <a:pt x="504063" y="411479"/>
                  </a:lnTo>
                  <a:lnTo>
                    <a:pt x="525387" y="411479"/>
                  </a:lnTo>
                  <a:lnTo>
                    <a:pt x="532256" y="405129"/>
                  </a:lnTo>
                  <a:lnTo>
                    <a:pt x="527303" y="402589"/>
                  </a:lnTo>
                  <a:lnTo>
                    <a:pt x="522731" y="401319"/>
                  </a:lnTo>
                  <a:lnTo>
                    <a:pt x="518668" y="397510"/>
                  </a:lnTo>
                  <a:lnTo>
                    <a:pt x="514786" y="394969"/>
                  </a:lnTo>
                  <a:lnTo>
                    <a:pt x="509238" y="389889"/>
                  </a:lnTo>
                  <a:lnTo>
                    <a:pt x="502023" y="382269"/>
                  </a:lnTo>
                  <a:lnTo>
                    <a:pt x="500770" y="381000"/>
                  </a:lnTo>
                  <a:close/>
                </a:path>
                <a:path w="864870" h="808989">
                  <a:moveTo>
                    <a:pt x="361823" y="405129"/>
                  </a:moveTo>
                  <a:lnTo>
                    <a:pt x="347218" y="419100"/>
                  </a:lnTo>
                  <a:lnTo>
                    <a:pt x="368998" y="419100"/>
                  </a:lnTo>
                  <a:lnTo>
                    <a:pt x="372618" y="415289"/>
                  </a:lnTo>
                  <a:lnTo>
                    <a:pt x="361823" y="405129"/>
                  </a:lnTo>
                  <a:close/>
                </a:path>
                <a:path w="864870" h="808989">
                  <a:moveTo>
                    <a:pt x="525387" y="411479"/>
                  </a:moveTo>
                  <a:lnTo>
                    <a:pt x="504063" y="411479"/>
                  </a:lnTo>
                  <a:lnTo>
                    <a:pt x="508380" y="415289"/>
                  </a:lnTo>
                  <a:lnTo>
                    <a:pt x="512825" y="417829"/>
                  </a:lnTo>
                  <a:lnTo>
                    <a:pt x="517144" y="419100"/>
                  </a:lnTo>
                  <a:lnTo>
                    <a:pt x="525387" y="411479"/>
                  </a:lnTo>
                  <a:close/>
                </a:path>
                <a:path w="864870" h="808989">
                  <a:moveTo>
                    <a:pt x="442214" y="335279"/>
                  </a:moveTo>
                  <a:lnTo>
                    <a:pt x="436879" y="336550"/>
                  </a:lnTo>
                  <a:lnTo>
                    <a:pt x="424434" y="341629"/>
                  </a:lnTo>
                  <a:lnTo>
                    <a:pt x="417702" y="346710"/>
                  </a:lnTo>
                  <a:lnTo>
                    <a:pt x="410464" y="354329"/>
                  </a:lnTo>
                  <a:lnTo>
                    <a:pt x="405294" y="359410"/>
                  </a:lnTo>
                  <a:lnTo>
                    <a:pt x="388874" y="389889"/>
                  </a:lnTo>
                  <a:lnTo>
                    <a:pt x="390144" y="402589"/>
                  </a:lnTo>
                  <a:lnTo>
                    <a:pt x="392811" y="410210"/>
                  </a:lnTo>
                  <a:lnTo>
                    <a:pt x="397383" y="417829"/>
                  </a:lnTo>
                  <a:lnTo>
                    <a:pt x="413385" y="405129"/>
                  </a:lnTo>
                  <a:lnTo>
                    <a:pt x="409067" y="397510"/>
                  </a:lnTo>
                  <a:lnTo>
                    <a:pt x="407416" y="391160"/>
                  </a:lnTo>
                  <a:lnTo>
                    <a:pt x="409194" y="381000"/>
                  </a:lnTo>
                  <a:lnTo>
                    <a:pt x="413130" y="374650"/>
                  </a:lnTo>
                  <a:lnTo>
                    <a:pt x="427227" y="360679"/>
                  </a:lnTo>
                  <a:lnTo>
                    <a:pt x="434213" y="356869"/>
                  </a:lnTo>
                  <a:lnTo>
                    <a:pt x="476976" y="356869"/>
                  </a:lnTo>
                  <a:lnTo>
                    <a:pt x="468249" y="347979"/>
                  </a:lnTo>
                  <a:lnTo>
                    <a:pt x="463803" y="344169"/>
                  </a:lnTo>
                  <a:lnTo>
                    <a:pt x="460883" y="341629"/>
                  </a:lnTo>
                  <a:lnTo>
                    <a:pt x="456184" y="339089"/>
                  </a:lnTo>
                  <a:lnTo>
                    <a:pt x="451612" y="336550"/>
                  </a:lnTo>
                  <a:lnTo>
                    <a:pt x="442214" y="335279"/>
                  </a:lnTo>
                  <a:close/>
                </a:path>
                <a:path w="864870" h="808989">
                  <a:moveTo>
                    <a:pt x="508282" y="311150"/>
                  </a:moveTo>
                  <a:lnTo>
                    <a:pt x="480695" y="311150"/>
                  </a:lnTo>
                  <a:lnTo>
                    <a:pt x="528066" y="360679"/>
                  </a:lnTo>
                  <a:lnTo>
                    <a:pt x="536448" y="369569"/>
                  </a:lnTo>
                  <a:lnTo>
                    <a:pt x="542544" y="374650"/>
                  </a:lnTo>
                  <a:lnTo>
                    <a:pt x="550164" y="377189"/>
                  </a:lnTo>
                  <a:lnTo>
                    <a:pt x="554354" y="377189"/>
                  </a:lnTo>
                  <a:lnTo>
                    <a:pt x="558800" y="375919"/>
                  </a:lnTo>
                  <a:lnTo>
                    <a:pt x="563245" y="375919"/>
                  </a:lnTo>
                  <a:lnTo>
                    <a:pt x="568198" y="372110"/>
                  </a:lnTo>
                  <a:lnTo>
                    <a:pt x="573404" y="367029"/>
                  </a:lnTo>
                  <a:lnTo>
                    <a:pt x="576579" y="364489"/>
                  </a:lnTo>
                  <a:lnTo>
                    <a:pt x="579754" y="360679"/>
                  </a:lnTo>
                  <a:lnTo>
                    <a:pt x="583056" y="355600"/>
                  </a:lnTo>
                  <a:lnTo>
                    <a:pt x="553339" y="355600"/>
                  </a:lnTo>
                  <a:lnTo>
                    <a:pt x="551688" y="354329"/>
                  </a:lnTo>
                  <a:lnTo>
                    <a:pt x="550037" y="354329"/>
                  </a:lnTo>
                  <a:lnTo>
                    <a:pt x="547243" y="351789"/>
                  </a:lnTo>
                  <a:lnTo>
                    <a:pt x="543178" y="347979"/>
                  </a:lnTo>
                  <a:lnTo>
                    <a:pt x="508282" y="311150"/>
                  </a:lnTo>
                  <a:close/>
                </a:path>
                <a:path w="864870" h="808989">
                  <a:moveTo>
                    <a:pt x="568578" y="344169"/>
                  </a:moveTo>
                  <a:lnTo>
                    <a:pt x="566420" y="347979"/>
                  </a:lnTo>
                  <a:lnTo>
                    <a:pt x="564388" y="349250"/>
                  </a:lnTo>
                  <a:lnTo>
                    <a:pt x="562864" y="351789"/>
                  </a:lnTo>
                  <a:lnTo>
                    <a:pt x="560704" y="353060"/>
                  </a:lnTo>
                  <a:lnTo>
                    <a:pt x="558673" y="354329"/>
                  </a:lnTo>
                  <a:lnTo>
                    <a:pt x="556895" y="355600"/>
                  </a:lnTo>
                  <a:lnTo>
                    <a:pt x="583056" y="355600"/>
                  </a:lnTo>
                  <a:lnTo>
                    <a:pt x="568578" y="344169"/>
                  </a:lnTo>
                  <a:close/>
                </a:path>
                <a:path w="864870" h="808989">
                  <a:moveTo>
                    <a:pt x="527685" y="243839"/>
                  </a:moveTo>
                  <a:lnTo>
                    <a:pt x="513206" y="257810"/>
                  </a:lnTo>
                  <a:lnTo>
                    <a:pt x="595629" y="342900"/>
                  </a:lnTo>
                  <a:lnTo>
                    <a:pt x="610108" y="328929"/>
                  </a:lnTo>
                  <a:lnTo>
                    <a:pt x="527685" y="243839"/>
                  </a:lnTo>
                  <a:close/>
                </a:path>
                <a:path w="864870" h="808989">
                  <a:moveTo>
                    <a:pt x="455422" y="256539"/>
                  </a:moveTo>
                  <a:lnTo>
                    <a:pt x="449452" y="279400"/>
                  </a:lnTo>
                  <a:lnTo>
                    <a:pt x="469773" y="299719"/>
                  </a:lnTo>
                  <a:lnTo>
                    <a:pt x="459231" y="309879"/>
                  </a:lnTo>
                  <a:lnTo>
                    <a:pt x="470153" y="321310"/>
                  </a:lnTo>
                  <a:lnTo>
                    <a:pt x="480695" y="311150"/>
                  </a:lnTo>
                  <a:lnTo>
                    <a:pt x="508282" y="311150"/>
                  </a:lnTo>
                  <a:lnTo>
                    <a:pt x="495046" y="297179"/>
                  </a:lnTo>
                  <a:lnTo>
                    <a:pt x="506891" y="285750"/>
                  </a:lnTo>
                  <a:lnTo>
                    <a:pt x="484124" y="285750"/>
                  </a:lnTo>
                  <a:lnTo>
                    <a:pt x="455422" y="256539"/>
                  </a:lnTo>
                  <a:close/>
                </a:path>
                <a:path w="864870" h="808989">
                  <a:moveTo>
                    <a:pt x="621919" y="171450"/>
                  </a:moveTo>
                  <a:lnTo>
                    <a:pt x="582041" y="187960"/>
                  </a:lnTo>
                  <a:lnTo>
                    <a:pt x="564388" y="223519"/>
                  </a:lnTo>
                  <a:lnTo>
                    <a:pt x="564890" y="234950"/>
                  </a:lnTo>
                  <a:lnTo>
                    <a:pt x="585089" y="270510"/>
                  </a:lnTo>
                  <a:lnTo>
                    <a:pt x="617164" y="292100"/>
                  </a:lnTo>
                  <a:lnTo>
                    <a:pt x="628142" y="293369"/>
                  </a:lnTo>
                  <a:lnTo>
                    <a:pt x="638929" y="292100"/>
                  </a:lnTo>
                  <a:lnTo>
                    <a:pt x="649192" y="289560"/>
                  </a:lnTo>
                  <a:lnTo>
                    <a:pt x="658931" y="284479"/>
                  </a:lnTo>
                  <a:lnTo>
                    <a:pt x="668147" y="276860"/>
                  </a:lnTo>
                  <a:lnTo>
                    <a:pt x="670742" y="274319"/>
                  </a:lnTo>
                  <a:lnTo>
                    <a:pt x="630809" y="274319"/>
                  </a:lnTo>
                  <a:lnTo>
                    <a:pt x="623236" y="273050"/>
                  </a:lnTo>
                  <a:lnTo>
                    <a:pt x="592992" y="248919"/>
                  </a:lnTo>
                  <a:lnTo>
                    <a:pt x="583438" y="224789"/>
                  </a:lnTo>
                  <a:lnTo>
                    <a:pt x="583793" y="218439"/>
                  </a:lnTo>
                  <a:lnTo>
                    <a:pt x="612011" y="190500"/>
                  </a:lnTo>
                  <a:lnTo>
                    <a:pt x="660978" y="190500"/>
                  </a:lnTo>
                  <a:lnTo>
                    <a:pt x="653851" y="184150"/>
                  </a:lnTo>
                  <a:lnTo>
                    <a:pt x="643540" y="177800"/>
                  </a:lnTo>
                  <a:lnTo>
                    <a:pt x="632896" y="172719"/>
                  </a:lnTo>
                  <a:lnTo>
                    <a:pt x="621919" y="171450"/>
                  </a:lnTo>
                  <a:close/>
                </a:path>
                <a:path w="864870" h="808989">
                  <a:moveTo>
                    <a:pt x="498728" y="271779"/>
                  </a:moveTo>
                  <a:lnTo>
                    <a:pt x="484124" y="285750"/>
                  </a:lnTo>
                  <a:lnTo>
                    <a:pt x="506891" y="285750"/>
                  </a:lnTo>
                  <a:lnTo>
                    <a:pt x="509524" y="283210"/>
                  </a:lnTo>
                  <a:lnTo>
                    <a:pt x="498728" y="271779"/>
                  </a:lnTo>
                  <a:close/>
                </a:path>
                <a:path w="864870" h="808989">
                  <a:moveTo>
                    <a:pt x="660978" y="190500"/>
                  </a:moveTo>
                  <a:lnTo>
                    <a:pt x="619251" y="190500"/>
                  </a:lnTo>
                  <a:lnTo>
                    <a:pt x="626852" y="191769"/>
                  </a:lnTo>
                  <a:lnTo>
                    <a:pt x="634428" y="195579"/>
                  </a:lnTo>
                  <a:lnTo>
                    <a:pt x="662019" y="223519"/>
                  </a:lnTo>
                  <a:lnTo>
                    <a:pt x="666623" y="240029"/>
                  </a:lnTo>
                  <a:lnTo>
                    <a:pt x="666289" y="246379"/>
                  </a:lnTo>
                  <a:lnTo>
                    <a:pt x="638071" y="274319"/>
                  </a:lnTo>
                  <a:lnTo>
                    <a:pt x="670742" y="274319"/>
                  </a:lnTo>
                  <a:lnTo>
                    <a:pt x="685974" y="237489"/>
                  </a:lnTo>
                  <a:lnTo>
                    <a:pt x="685464" y="229869"/>
                  </a:lnTo>
                  <a:lnTo>
                    <a:pt x="663828" y="193039"/>
                  </a:lnTo>
                  <a:lnTo>
                    <a:pt x="660978" y="190500"/>
                  </a:lnTo>
                  <a:close/>
                </a:path>
                <a:path w="864870" h="808989">
                  <a:moveTo>
                    <a:pt x="496316" y="212089"/>
                  </a:moveTo>
                  <a:lnTo>
                    <a:pt x="481838" y="226060"/>
                  </a:lnTo>
                  <a:lnTo>
                    <a:pt x="497967" y="242569"/>
                  </a:lnTo>
                  <a:lnTo>
                    <a:pt x="512445" y="228600"/>
                  </a:lnTo>
                  <a:lnTo>
                    <a:pt x="496316" y="212089"/>
                  </a:lnTo>
                  <a:close/>
                </a:path>
                <a:path w="864870" h="808989">
                  <a:moveTo>
                    <a:pt x="653161" y="123189"/>
                  </a:moveTo>
                  <a:lnTo>
                    <a:pt x="640206" y="135889"/>
                  </a:lnTo>
                  <a:lnTo>
                    <a:pt x="722629" y="220979"/>
                  </a:lnTo>
                  <a:lnTo>
                    <a:pt x="737108" y="207010"/>
                  </a:lnTo>
                  <a:lnTo>
                    <a:pt x="692023" y="160019"/>
                  </a:lnTo>
                  <a:lnTo>
                    <a:pt x="685166" y="152400"/>
                  </a:lnTo>
                  <a:lnTo>
                    <a:pt x="680418" y="144779"/>
                  </a:lnTo>
                  <a:lnTo>
                    <a:pt x="677789" y="137160"/>
                  </a:lnTo>
                  <a:lnTo>
                    <a:pt x="677589" y="134619"/>
                  </a:lnTo>
                  <a:lnTo>
                    <a:pt x="664972" y="134619"/>
                  </a:lnTo>
                  <a:lnTo>
                    <a:pt x="653161" y="123189"/>
                  </a:lnTo>
                  <a:close/>
                </a:path>
                <a:path w="864870" h="808989">
                  <a:moveTo>
                    <a:pt x="741172" y="101600"/>
                  </a:moveTo>
                  <a:lnTo>
                    <a:pt x="704596" y="101600"/>
                  </a:lnTo>
                  <a:lnTo>
                    <a:pt x="708914" y="102869"/>
                  </a:lnTo>
                  <a:lnTo>
                    <a:pt x="716788" y="105410"/>
                  </a:lnTo>
                  <a:lnTo>
                    <a:pt x="721614" y="109219"/>
                  </a:lnTo>
                  <a:lnTo>
                    <a:pt x="727328" y="115569"/>
                  </a:lnTo>
                  <a:lnTo>
                    <a:pt x="777494" y="167639"/>
                  </a:lnTo>
                  <a:lnTo>
                    <a:pt x="791845" y="153669"/>
                  </a:lnTo>
                  <a:lnTo>
                    <a:pt x="741172" y="101600"/>
                  </a:lnTo>
                  <a:close/>
                </a:path>
                <a:path w="864870" h="808989">
                  <a:moveTo>
                    <a:pt x="707009" y="81279"/>
                  </a:moveTo>
                  <a:lnTo>
                    <a:pt x="701421" y="81279"/>
                  </a:lnTo>
                  <a:lnTo>
                    <a:pt x="689228" y="86360"/>
                  </a:lnTo>
                  <a:lnTo>
                    <a:pt x="664235" y="123189"/>
                  </a:lnTo>
                  <a:lnTo>
                    <a:pt x="664972" y="134619"/>
                  </a:lnTo>
                  <a:lnTo>
                    <a:pt x="677589" y="134619"/>
                  </a:lnTo>
                  <a:lnTo>
                    <a:pt x="677291" y="130810"/>
                  </a:lnTo>
                  <a:lnTo>
                    <a:pt x="677926" y="123189"/>
                  </a:lnTo>
                  <a:lnTo>
                    <a:pt x="681354" y="115569"/>
                  </a:lnTo>
                  <a:lnTo>
                    <a:pt x="687577" y="110489"/>
                  </a:lnTo>
                  <a:lnTo>
                    <a:pt x="691388" y="106679"/>
                  </a:lnTo>
                  <a:lnTo>
                    <a:pt x="695578" y="104139"/>
                  </a:lnTo>
                  <a:lnTo>
                    <a:pt x="704596" y="101600"/>
                  </a:lnTo>
                  <a:lnTo>
                    <a:pt x="741172" y="101600"/>
                  </a:lnTo>
                  <a:lnTo>
                    <a:pt x="734695" y="93979"/>
                  </a:lnTo>
                  <a:lnTo>
                    <a:pt x="729869" y="90169"/>
                  </a:lnTo>
                  <a:lnTo>
                    <a:pt x="726821" y="87629"/>
                  </a:lnTo>
                  <a:lnTo>
                    <a:pt x="721995" y="85089"/>
                  </a:lnTo>
                  <a:lnTo>
                    <a:pt x="717042" y="82550"/>
                  </a:lnTo>
                  <a:lnTo>
                    <a:pt x="707009" y="81279"/>
                  </a:lnTo>
                  <a:close/>
                </a:path>
                <a:path w="864870" h="808989">
                  <a:moveTo>
                    <a:pt x="795274" y="96519"/>
                  </a:moveTo>
                  <a:lnTo>
                    <a:pt x="783209" y="113029"/>
                  </a:lnTo>
                  <a:lnTo>
                    <a:pt x="790924" y="118110"/>
                  </a:lnTo>
                  <a:lnTo>
                    <a:pt x="798639" y="120650"/>
                  </a:lnTo>
                  <a:lnTo>
                    <a:pt x="806354" y="121919"/>
                  </a:lnTo>
                  <a:lnTo>
                    <a:pt x="814070" y="121919"/>
                  </a:lnTo>
                  <a:lnTo>
                    <a:pt x="821856" y="120650"/>
                  </a:lnTo>
                  <a:lnTo>
                    <a:pt x="829786" y="116839"/>
                  </a:lnTo>
                  <a:lnTo>
                    <a:pt x="837858" y="111760"/>
                  </a:lnTo>
                  <a:lnTo>
                    <a:pt x="846074" y="104139"/>
                  </a:lnTo>
                  <a:lnTo>
                    <a:pt x="808101" y="104139"/>
                  </a:lnTo>
                  <a:lnTo>
                    <a:pt x="801624" y="101600"/>
                  </a:lnTo>
                  <a:lnTo>
                    <a:pt x="795274" y="96519"/>
                  </a:lnTo>
                  <a:close/>
                </a:path>
                <a:path w="864870" h="808989">
                  <a:moveTo>
                    <a:pt x="861949" y="55879"/>
                  </a:moveTo>
                  <a:lnTo>
                    <a:pt x="833881" y="55879"/>
                  </a:lnTo>
                  <a:lnTo>
                    <a:pt x="837819" y="57150"/>
                  </a:lnTo>
                  <a:lnTo>
                    <a:pt x="840994" y="60960"/>
                  </a:lnTo>
                  <a:lnTo>
                    <a:pt x="844423" y="64769"/>
                  </a:lnTo>
                  <a:lnTo>
                    <a:pt x="845947" y="68579"/>
                  </a:lnTo>
                  <a:lnTo>
                    <a:pt x="844676" y="80010"/>
                  </a:lnTo>
                  <a:lnTo>
                    <a:pt x="841121" y="86360"/>
                  </a:lnTo>
                  <a:lnTo>
                    <a:pt x="827913" y="99060"/>
                  </a:lnTo>
                  <a:lnTo>
                    <a:pt x="821309" y="102869"/>
                  </a:lnTo>
                  <a:lnTo>
                    <a:pt x="808101" y="104139"/>
                  </a:lnTo>
                  <a:lnTo>
                    <a:pt x="846074" y="104139"/>
                  </a:lnTo>
                  <a:lnTo>
                    <a:pt x="864616" y="69850"/>
                  </a:lnTo>
                  <a:lnTo>
                    <a:pt x="863219" y="62229"/>
                  </a:lnTo>
                  <a:lnTo>
                    <a:pt x="861949" y="55879"/>
                  </a:lnTo>
                  <a:close/>
                </a:path>
                <a:path w="864870" h="808989">
                  <a:moveTo>
                    <a:pt x="790828" y="0"/>
                  </a:moveTo>
                  <a:lnTo>
                    <a:pt x="752855" y="22860"/>
                  </a:lnTo>
                  <a:lnTo>
                    <a:pt x="749173" y="26669"/>
                  </a:lnTo>
                  <a:lnTo>
                    <a:pt x="746505" y="31750"/>
                  </a:lnTo>
                  <a:lnTo>
                    <a:pt x="743712" y="36829"/>
                  </a:lnTo>
                  <a:lnTo>
                    <a:pt x="741934" y="41910"/>
                  </a:lnTo>
                  <a:lnTo>
                    <a:pt x="741299" y="45719"/>
                  </a:lnTo>
                  <a:lnTo>
                    <a:pt x="740410" y="50800"/>
                  </a:lnTo>
                  <a:lnTo>
                    <a:pt x="740664" y="55879"/>
                  </a:lnTo>
                  <a:lnTo>
                    <a:pt x="742061" y="59689"/>
                  </a:lnTo>
                  <a:lnTo>
                    <a:pt x="743458" y="64769"/>
                  </a:lnTo>
                  <a:lnTo>
                    <a:pt x="745998" y="69850"/>
                  </a:lnTo>
                  <a:lnTo>
                    <a:pt x="749680" y="73660"/>
                  </a:lnTo>
                  <a:lnTo>
                    <a:pt x="753618" y="77469"/>
                  </a:lnTo>
                  <a:lnTo>
                    <a:pt x="758444" y="80010"/>
                  </a:lnTo>
                  <a:lnTo>
                    <a:pt x="769366" y="82550"/>
                  </a:lnTo>
                  <a:lnTo>
                    <a:pt x="775080" y="82550"/>
                  </a:lnTo>
                  <a:lnTo>
                    <a:pt x="781050" y="81279"/>
                  </a:lnTo>
                  <a:lnTo>
                    <a:pt x="786195" y="78739"/>
                  </a:lnTo>
                  <a:lnTo>
                    <a:pt x="792686" y="74929"/>
                  </a:lnTo>
                  <a:lnTo>
                    <a:pt x="800534" y="71119"/>
                  </a:lnTo>
                  <a:lnTo>
                    <a:pt x="809751" y="66039"/>
                  </a:lnTo>
                  <a:lnTo>
                    <a:pt x="817086" y="62229"/>
                  </a:lnTo>
                  <a:lnTo>
                    <a:pt x="771271" y="62229"/>
                  </a:lnTo>
                  <a:lnTo>
                    <a:pt x="765937" y="60960"/>
                  </a:lnTo>
                  <a:lnTo>
                    <a:pt x="763777" y="59689"/>
                  </a:lnTo>
                  <a:lnTo>
                    <a:pt x="759078" y="54610"/>
                  </a:lnTo>
                  <a:lnTo>
                    <a:pt x="758063" y="50800"/>
                  </a:lnTo>
                  <a:lnTo>
                    <a:pt x="758825" y="45719"/>
                  </a:lnTo>
                  <a:lnTo>
                    <a:pt x="759460" y="40639"/>
                  </a:lnTo>
                  <a:lnTo>
                    <a:pt x="763143" y="35560"/>
                  </a:lnTo>
                  <a:lnTo>
                    <a:pt x="769747" y="29210"/>
                  </a:lnTo>
                  <a:lnTo>
                    <a:pt x="775335" y="24129"/>
                  </a:lnTo>
                  <a:lnTo>
                    <a:pt x="780923" y="20319"/>
                  </a:lnTo>
                  <a:lnTo>
                    <a:pt x="805668" y="20319"/>
                  </a:lnTo>
                  <a:lnTo>
                    <a:pt x="814197" y="8889"/>
                  </a:lnTo>
                  <a:lnTo>
                    <a:pt x="807974" y="5079"/>
                  </a:lnTo>
                  <a:lnTo>
                    <a:pt x="802004" y="2539"/>
                  </a:lnTo>
                  <a:lnTo>
                    <a:pt x="790828" y="0"/>
                  </a:lnTo>
                  <a:close/>
                </a:path>
                <a:path w="864870" h="808989">
                  <a:moveTo>
                    <a:pt x="833374" y="34289"/>
                  </a:moveTo>
                  <a:lnTo>
                    <a:pt x="822071" y="36829"/>
                  </a:lnTo>
                  <a:lnTo>
                    <a:pt x="817118" y="39369"/>
                  </a:lnTo>
                  <a:lnTo>
                    <a:pt x="810831" y="41910"/>
                  </a:lnTo>
                  <a:lnTo>
                    <a:pt x="803211" y="45719"/>
                  </a:lnTo>
                  <a:lnTo>
                    <a:pt x="785241" y="55879"/>
                  </a:lnTo>
                  <a:lnTo>
                    <a:pt x="779779" y="58419"/>
                  </a:lnTo>
                  <a:lnTo>
                    <a:pt x="777875" y="59689"/>
                  </a:lnTo>
                  <a:lnTo>
                    <a:pt x="774446" y="60960"/>
                  </a:lnTo>
                  <a:lnTo>
                    <a:pt x="771271" y="62229"/>
                  </a:lnTo>
                  <a:lnTo>
                    <a:pt x="817086" y="62229"/>
                  </a:lnTo>
                  <a:lnTo>
                    <a:pt x="819530" y="60960"/>
                  </a:lnTo>
                  <a:lnTo>
                    <a:pt x="826008" y="57150"/>
                  </a:lnTo>
                  <a:lnTo>
                    <a:pt x="829183" y="57150"/>
                  </a:lnTo>
                  <a:lnTo>
                    <a:pt x="833881" y="55879"/>
                  </a:lnTo>
                  <a:lnTo>
                    <a:pt x="861949" y="55879"/>
                  </a:lnTo>
                  <a:lnTo>
                    <a:pt x="859027" y="49529"/>
                  </a:lnTo>
                  <a:lnTo>
                    <a:pt x="849502" y="39369"/>
                  </a:lnTo>
                  <a:lnTo>
                    <a:pt x="844423" y="36829"/>
                  </a:lnTo>
                  <a:lnTo>
                    <a:pt x="833374" y="34289"/>
                  </a:lnTo>
                  <a:close/>
                </a:path>
                <a:path w="864870" h="808989">
                  <a:moveTo>
                    <a:pt x="805668" y="20319"/>
                  </a:moveTo>
                  <a:lnTo>
                    <a:pt x="791845" y="20319"/>
                  </a:lnTo>
                  <a:lnTo>
                    <a:pt x="797051" y="21589"/>
                  </a:lnTo>
                  <a:lnTo>
                    <a:pt x="801877" y="25400"/>
                  </a:lnTo>
                  <a:lnTo>
                    <a:pt x="805668" y="20319"/>
                  </a:lnTo>
                  <a:close/>
                </a:path>
              </a:pathLst>
            </a:custGeom>
            <a:solidFill>
              <a:srgbClr val="2929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82057" y="2209474"/>
              <a:ext cx="227307" cy="35626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58403" y="2326839"/>
              <a:ext cx="192563" cy="34063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087257" y="2158674"/>
              <a:ext cx="227307" cy="356268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807212" y="345694"/>
            <a:ext cx="11976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70" dirty="0">
                <a:solidFill>
                  <a:srgbClr val="D2523B"/>
                </a:solidFill>
                <a:latin typeface="Arial"/>
                <a:cs typeface="Arial"/>
              </a:rPr>
              <a:t>Scope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4114800" y="228600"/>
            <a:ext cx="4800600" cy="6858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2800" i="0" spc="-10" dirty="0">
                <a:latin typeface="Arial"/>
                <a:cs typeface="Arial"/>
              </a:rPr>
              <a:t>Statistics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32829" y="6648094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914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336038" y="1246378"/>
            <a:ext cx="6363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scope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may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classified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into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following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3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parts-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200" y="3886200"/>
            <a:ext cx="990600" cy="9906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0"/>
              </a:spcBef>
            </a:pPr>
            <a:endParaRPr sz="2000">
              <a:latin typeface="Times New Roman"/>
              <a:cs typeface="Times New Roman"/>
            </a:endParaRPr>
          </a:p>
          <a:p>
            <a:pPr marL="11176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Nature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060450" y="3879850"/>
            <a:ext cx="698500" cy="1003300"/>
            <a:chOff x="1060450" y="3879850"/>
            <a:chExt cx="698500" cy="1003300"/>
          </a:xfrm>
        </p:grpSpPr>
        <p:sp>
          <p:nvSpPr>
            <p:cNvPr id="24" name="object 24"/>
            <p:cNvSpPr/>
            <p:nvPr/>
          </p:nvSpPr>
          <p:spPr>
            <a:xfrm>
              <a:off x="1066800" y="3886200"/>
              <a:ext cx="685800" cy="990600"/>
            </a:xfrm>
            <a:custGeom>
              <a:avLst/>
              <a:gdLst/>
              <a:ahLst/>
              <a:cxnLst/>
              <a:rect l="l" t="t" r="r" b="b"/>
              <a:pathLst>
                <a:path w="685800" h="990600">
                  <a:moveTo>
                    <a:pt x="0" y="0"/>
                  </a:moveTo>
                  <a:lnTo>
                    <a:pt x="0" y="990600"/>
                  </a:lnTo>
                  <a:lnTo>
                    <a:pt x="685800" y="495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66800" y="3886200"/>
              <a:ext cx="685800" cy="990600"/>
            </a:xfrm>
            <a:custGeom>
              <a:avLst/>
              <a:gdLst/>
              <a:ahLst/>
              <a:cxnLst/>
              <a:rect l="l" t="t" r="r" b="b"/>
              <a:pathLst>
                <a:path w="685800" h="990600">
                  <a:moveTo>
                    <a:pt x="0" y="0"/>
                  </a:moveTo>
                  <a:lnTo>
                    <a:pt x="685800" y="495300"/>
                  </a:lnTo>
                  <a:lnTo>
                    <a:pt x="0" y="9906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753361" y="3963161"/>
            <a:ext cx="7239000" cy="914400"/>
          </a:xfrm>
          <a:prstGeom prst="rect">
            <a:avLst/>
          </a:prstGeom>
          <a:ln w="26424">
            <a:solidFill>
              <a:srgbClr val="292934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 marR="307975">
              <a:lnSpc>
                <a:spcPct val="100000"/>
              </a:lnSpc>
              <a:spcBef>
                <a:spcPts val="310"/>
              </a:spcBef>
              <a:tabLst>
                <a:tab pos="2288540" algn="l"/>
              </a:tabLst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study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nature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find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out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whether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Science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1800" spc="-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Art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 a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science-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It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studies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Statistical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tabLst>
                <a:tab pos="2110105" algn="l"/>
              </a:tabLst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 a</a:t>
            </a:r>
            <a:r>
              <a:rPr sz="1800" spc="-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Art-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It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makes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use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solve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problems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real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life.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200" y="5257800"/>
            <a:ext cx="990600" cy="9906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72085" rIns="0" bIns="0" rtlCol="0">
            <a:spAutoFit/>
          </a:bodyPr>
          <a:lstStyle/>
          <a:p>
            <a:pPr marL="189230" marR="126364" indent="-56515">
              <a:lnSpc>
                <a:spcPct val="114100"/>
              </a:lnSpc>
              <a:spcBef>
                <a:spcPts val="1355"/>
              </a:spcBef>
            </a:pPr>
            <a:r>
              <a:rPr sz="1700" spc="-10" dirty="0">
                <a:solidFill>
                  <a:srgbClr val="FFFFFF"/>
                </a:solidFill>
                <a:latin typeface="Arial"/>
                <a:cs typeface="Arial"/>
              </a:rPr>
              <a:t>Subject Matter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060450" y="5251450"/>
            <a:ext cx="698500" cy="1003300"/>
            <a:chOff x="1060450" y="5251450"/>
            <a:chExt cx="698500" cy="1003300"/>
          </a:xfrm>
        </p:grpSpPr>
        <p:sp>
          <p:nvSpPr>
            <p:cNvPr id="29" name="object 29"/>
            <p:cNvSpPr/>
            <p:nvPr/>
          </p:nvSpPr>
          <p:spPr>
            <a:xfrm>
              <a:off x="1066800" y="5257800"/>
              <a:ext cx="685800" cy="990600"/>
            </a:xfrm>
            <a:custGeom>
              <a:avLst/>
              <a:gdLst/>
              <a:ahLst/>
              <a:cxnLst/>
              <a:rect l="l" t="t" r="r" b="b"/>
              <a:pathLst>
                <a:path w="685800" h="990600">
                  <a:moveTo>
                    <a:pt x="0" y="0"/>
                  </a:moveTo>
                  <a:lnTo>
                    <a:pt x="0" y="990600"/>
                  </a:lnTo>
                  <a:lnTo>
                    <a:pt x="685800" y="495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66800" y="5257800"/>
              <a:ext cx="685800" cy="990600"/>
            </a:xfrm>
            <a:custGeom>
              <a:avLst/>
              <a:gdLst/>
              <a:ahLst/>
              <a:cxnLst/>
              <a:rect l="l" t="t" r="r" b="b"/>
              <a:pathLst>
                <a:path w="685800" h="990600">
                  <a:moveTo>
                    <a:pt x="0" y="0"/>
                  </a:moveTo>
                  <a:lnTo>
                    <a:pt x="685800" y="495300"/>
                  </a:lnTo>
                  <a:lnTo>
                    <a:pt x="0" y="9906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831594" y="4982336"/>
            <a:ext cx="48063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subject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matter of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divided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into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2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parts-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31594" y="5226558"/>
            <a:ext cx="705802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9690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Descriptive</a:t>
            </a:r>
            <a:r>
              <a:rPr sz="1600" b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describes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consists</a:t>
            </a:r>
            <a:r>
              <a:rPr sz="1600" spc="-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methods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techniques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explain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characteristics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data.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methods</a:t>
            </a:r>
            <a:r>
              <a:rPr sz="16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either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be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graphical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computational.</a:t>
            </a:r>
            <a:endParaRPr sz="16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Inferential</a:t>
            </a:r>
            <a:r>
              <a:rPr sz="1600" b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deals</a:t>
            </a:r>
            <a:r>
              <a:rPr sz="16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methods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which</a:t>
            </a:r>
            <a:r>
              <a:rPr sz="16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describe</a:t>
            </a:r>
            <a:r>
              <a:rPr sz="1600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the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characteristics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population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16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making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decisions</a:t>
            </a:r>
            <a:r>
              <a:rPr sz="1600" spc="-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concerning</a:t>
            </a:r>
            <a:r>
              <a:rPr sz="16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population</a:t>
            </a:r>
            <a:r>
              <a:rPr sz="1600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74494" y="6470091"/>
            <a:ext cx="24866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6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basis</a:t>
            </a:r>
            <a:r>
              <a:rPr sz="16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292934"/>
                </a:solidFill>
                <a:latin typeface="Arial"/>
                <a:cs typeface="Arial"/>
              </a:rPr>
              <a:t>sample</a:t>
            </a:r>
            <a:r>
              <a:rPr sz="16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results.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97318" y="6444183"/>
            <a:ext cx="925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Contd….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7161" y="991361"/>
            <a:ext cx="7315200" cy="5638800"/>
          </a:xfrm>
          <a:custGeom>
            <a:avLst/>
            <a:gdLst/>
            <a:ahLst/>
            <a:cxnLst/>
            <a:rect l="l" t="t" r="r" b="b"/>
            <a:pathLst>
              <a:path w="7315200" h="5638800">
                <a:moveTo>
                  <a:pt x="0" y="5638800"/>
                </a:moveTo>
                <a:lnTo>
                  <a:pt x="7315200" y="5638800"/>
                </a:lnTo>
                <a:lnTo>
                  <a:pt x="73152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ln w="2642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7212" y="345694"/>
            <a:ext cx="11976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70" dirty="0">
                <a:solidFill>
                  <a:srgbClr val="D2523B"/>
                </a:solidFill>
                <a:latin typeface="Arial"/>
                <a:cs typeface="Arial"/>
              </a:rPr>
              <a:t>Scope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14800" y="228600"/>
            <a:ext cx="4800600" cy="6858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2800" i="0" spc="-10" dirty="0">
                <a:latin typeface="Arial"/>
                <a:cs typeface="Arial"/>
              </a:rPr>
              <a:t>Statistics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2829" y="6648094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914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5394" y="1017778"/>
            <a:ext cx="715899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Study</a:t>
            </a:r>
            <a:r>
              <a:rPr sz="1800" b="1" spc="4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spc="4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800" b="1" spc="4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facts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4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4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4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study</a:t>
            </a:r>
            <a:r>
              <a:rPr sz="1800" spc="4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such</a:t>
            </a:r>
            <a:r>
              <a:rPr sz="1800" spc="4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facts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which can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expressed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numerical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terms.</a:t>
            </a:r>
            <a:endParaRPr sz="1800">
              <a:latin typeface="Arial"/>
              <a:cs typeface="Arial"/>
            </a:endParaRPr>
          </a:p>
          <a:p>
            <a:pPr marL="355600" marR="762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Study</a:t>
            </a:r>
            <a:r>
              <a:rPr sz="1800" b="1" spc="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spc="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Aggregates</a:t>
            </a:r>
            <a:r>
              <a:rPr sz="1800" b="1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studies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aggregates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particular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unit.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conclusion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possible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from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single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piece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data.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b="1" spc="2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b="1" spc="2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b="1" spc="229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method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2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2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2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2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2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method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study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many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time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does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suggest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best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solution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each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problem.</a:t>
            </a:r>
            <a:endParaRPr sz="1800">
              <a:latin typeface="Arial"/>
              <a:cs typeface="Arial"/>
            </a:endParaRPr>
          </a:p>
          <a:p>
            <a:pPr marL="354965" indent="-342265" algn="just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Homogeneity</a:t>
            </a:r>
            <a:r>
              <a:rPr sz="1800" b="1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Quantitative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has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consistent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homogeneous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otherwise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will not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possible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draw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conclusions.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Results</a:t>
            </a:r>
            <a:r>
              <a:rPr sz="1800" b="1" spc="4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are</a:t>
            </a:r>
            <a:r>
              <a:rPr sz="1800" b="1" spc="4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true</a:t>
            </a:r>
            <a:r>
              <a:rPr sz="1800" b="1" spc="4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b="1" spc="4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on</a:t>
            </a:r>
            <a:r>
              <a:rPr sz="1800" b="1" spc="4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an  average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Statistical</a:t>
            </a:r>
            <a:r>
              <a:rPr sz="1800" spc="4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results 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only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express tendencies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are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true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average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absolutely.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 startAt="5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Without</a:t>
            </a:r>
            <a:r>
              <a:rPr sz="1800" b="1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reference</a:t>
            </a:r>
            <a:r>
              <a:rPr sz="1800" b="1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results</a:t>
            </a:r>
            <a:r>
              <a:rPr sz="1800" b="1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may</a:t>
            </a:r>
            <a:r>
              <a:rPr sz="1800" b="1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prove</a:t>
            </a:r>
            <a:r>
              <a:rPr sz="1800" b="1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wrong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Circumstances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  conditions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under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which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conclusions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are  made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have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be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studied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otherwise the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results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may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give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wrong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impression.</a:t>
            </a:r>
            <a:endParaRPr sz="1800">
              <a:latin typeface="Arial"/>
              <a:cs typeface="Arial"/>
            </a:endParaRPr>
          </a:p>
          <a:p>
            <a:pPr marL="354330" indent="-341630" algn="just">
              <a:lnSpc>
                <a:spcPct val="100000"/>
              </a:lnSpc>
              <a:buAutoNum type="arabicPeriod" startAt="5"/>
              <a:tabLst>
                <a:tab pos="35433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b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b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used</a:t>
            </a:r>
            <a:r>
              <a:rPr sz="1800" b="1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800" b="1" spc="1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experts</a:t>
            </a:r>
            <a:r>
              <a:rPr sz="1800" b="1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experts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make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good</a:t>
            </a:r>
            <a:r>
              <a:rPr sz="1800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use</a:t>
            </a:r>
            <a:endParaRPr sz="180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unqualified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would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find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difficult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apply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it.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 startAt="8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Misuse</a:t>
            </a:r>
            <a:r>
              <a:rPr sz="1800" b="1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b="1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b="1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possible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misuse</a:t>
            </a:r>
            <a:r>
              <a:rPr sz="18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seek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particular</a:t>
            </a:r>
            <a:r>
              <a:rPr sz="1800" spc="4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results</a:t>
            </a:r>
            <a:r>
              <a:rPr sz="1800" spc="4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43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4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possibility,</a:t>
            </a:r>
            <a:r>
              <a:rPr sz="1800" spc="4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more</a:t>
            </a:r>
            <a:r>
              <a:rPr sz="1800" spc="43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so</a:t>
            </a:r>
            <a:r>
              <a:rPr sz="1800" spc="4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when</a:t>
            </a:r>
            <a:r>
              <a:rPr sz="1800" spc="4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spc="4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4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not</a:t>
            </a:r>
            <a:r>
              <a:rPr sz="1800" spc="459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easily understood.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200" y="3276600"/>
            <a:ext cx="990600" cy="990600"/>
          </a:xfrm>
          <a:prstGeom prst="rect">
            <a:avLst/>
          </a:prstGeom>
          <a:solidFill>
            <a:srgbClr val="A40020"/>
          </a:solidFill>
          <a:ln w="9525">
            <a:solidFill>
              <a:srgbClr val="292934"/>
            </a:solidFill>
          </a:ln>
        </p:spPr>
        <p:txBody>
          <a:bodyPr vert="horz" wrap="square" lIns="0" tIns="1841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50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Limitati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ons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060450" y="3270250"/>
            <a:ext cx="546100" cy="1003300"/>
            <a:chOff x="1060450" y="3270250"/>
            <a:chExt cx="546100" cy="1003300"/>
          </a:xfrm>
        </p:grpSpPr>
        <p:sp>
          <p:nvSpPr>
            <p:cNvPr id="10" name="object 10"/>
            <p:cNvSpPr/>
            <p:nvPr/>
          </p:nvSpPr>
          <p:spPr>
            <a:xfrm>
              <a:off x="1066800" y="3276600"/>
              <a:ext cx="533400" cy="990600"/>
            </a:xfrm>
            <a:custGeom>
              <a:avLst/>
              <a:gdLst/>
              <a:ahLst/>
              <a:cxnLst/>
              <a:rect l="l" t="t" r="r" b="b"/>
              <a:pathLst>
                <a:path w="533400" h="990600">
                  <a:moveTo>
                    <a:pt x="0" y="0"/>
                  </a:moveTo>
                  <a:lnTo>
                    <a:pt x="0" y="990600"/>
                  </a:lnTo>
                  <a:lnTo>
                    <a:pt x="533400" y="495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00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66800" y="3276600"/>
              <a:ext cx="533400" cy="990600"/>
            </a:xfrm>
            <a:custGeom>
              <a:avLst/>
              <a:gdLst/>
              <a:ahLst/>
              <a:cxnLst/>
              <a:rect l="l" t="t" r="r" b="b"/>
              <a:pathLst>
                <a:path w="533400" h="990600">
                  <a:moveTo>
                    <a:pt x="0" y="0"/>
                  </a:moveTo>
                  <a:lnTo>
                    <a:pt x="533400" y="495300"/>
                  </a:lnTo>
                  <a:lnTo>
                    <a:pt x="0" y="9906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3361" y="991361"/>
            <a:ext cx="7239000" cy="5638800"/>
          </a:xfrm>
          <a:custGeom>
            <a:avLst/>
            <a:gdLst/>
            <a:ahLst/>
            <a:cxnLst/>
            <a:rect l="l" t="t" r="r" b="b"/>
            <a:pathLst>
              <a:path w="7239000" h="5638800">
                <a:moveTo>
                  <a:pt x="0" y="5638800"/>
                </a:moveTo>
                <a:lnTo>
                  <a:pt x="7239000" y="5638800"/>
                </a:lnTo>
                <a:lnTo>
                  <a:pt x="7239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ln w="2642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7212" y="345694"/>
            <a:ext cx="18675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85" dirty="0">
                <a:solidFill>
                  <a:srgbClr val="D2523B"/>
                </a:solidFill>
                <a:latin typeface="Arial"/>
                <a:cs typeface="Arial"/>
              </a:rPr>
              <a:t>Functions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14800" y="228600"/>
            <a:ext cx="4800600" cy="6858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2800" i="0" spc="-10" dirty="0">
                <a:latin typeface="Arial"/>
                <a:cs typeface="Arial"/>
              </a:rPr>
              <a:t>Statistics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914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55394" y="1017778"/>
            <a:ext cx="7157084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Expression</a:t>
            </a:r>
            <a:r>
              <a:rPr sz="1800" b="1" spc="4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b="1" spc="48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facts</a:t>
            </a:r>
            <a:r>
              <a:rPr sz="1800" b="1" spc="4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48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92934"/>
                </a:solidFill>
                <a:latin typeface="Arial"/>
                <a:cs typeface="Arial"/>
              </a:rPr>
              <a:t>numbers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One</a:t>
            </a:r>
            <a:r>
              <a:rPr sz="1800" spc="4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48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4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main</a:t>
            </a:r>
            <a:r>
              <a:rPr sz="1800" spc="4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function</a:t>
            </a:r>
            <a:r>
              <a:rPr sz="1800" spc="4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of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 express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numbers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easily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understandable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language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interpret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results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certainty.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Simple</a:t>
            </a:r>
            <a:r>
              <a:rPr sz="1800" b="1" spc="2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presentation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229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2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enables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presentation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2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complex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27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2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2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simple</a:t>
            </a:r>
            <a:r>
              <a:rPr sz="1800" spc="2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format</a:t>
            </a:r>
            <a:r>
              <a:rPr sz="1800" spc="2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2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terms</a:t>
            </a:r>
            <a:r>
              <a:rPr sz="1800" spc="2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2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aggregate,</a:t>
            </a:r>
            <a:r>
              <a:rPr sz="1800" spc="2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average,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percentage,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graphs,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diagrams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etc.</a:t>
            </a:r>
            <a:endParaRPr sz="1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Enlarges</a:t>
            </a:r>
            <a:r>
              <a:rPr sz="1800" b="1" spc="254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individual</a:t>
            </a:r>
            <a:r>
              <a:rPr sz="1800" b="1" spc="26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knowledge</a:t>
            </a:r>
            <a:r>
              <a:rPr sz="1800" b="1" spc="26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b="1" spc="26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experience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254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expands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horizons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individual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knowledge and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understanding.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b="1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compares</a:t>
            </a:r>
            <a:r>
              <a:rPr sz="1800" b="1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facts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spc="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facilitates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comparison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identifying</a:t>
            </a:r>
            <a:r>
              <a:rPr sz="18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interrelations</a:t>
            </a:r>
            <a:r>
              <a:rPr sz="1800" spc="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between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large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sets</a:t>
            </a:r>
            <a:r>
              <a:rPr sz="1800" spc="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drawing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suitable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inferences.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5394" y="4035932"/>
            <a:ext cx="39503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1707514" algn="l"/>
                <a:tab pos="1905635" algn="l"/>
                <a:tab pos="2313940" algn="l"/>
                <a:tab pos="2602230" algn="l"/>
                <a:tab pos="3039110" algn="l"/>
              </a:tabLst>
            </a:pP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5.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Facilitates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policy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formulation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- interpretation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data,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precise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33669" y="4035932"/>
            <a:ext cx="31794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15925">
              <a:lnSpc>
                <a:spcPct val="100000"/>
              </a:lnSpc>
              <a:spcBef>
                <a:spcPts val="100"/>
              </a:spcBef>
              <a:tabLst>
                <a:tab pos="876300" algn="l"/>
                <a:tab pos="929640" algn="l"/>
                <a:tab pos="1283335" algn="l"/>
                <a:tab pos="1722755" algn="l"/>
                <a:tab pos="2326005" algn="l"/>
                <a:tab pos="2783205" algn="l"/>
                <a:tab pos="2909570" algn="l"/>
              </a:tabLst>
            </a:pP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	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doing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analysis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and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nature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problem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		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55394" y="4584572"/>
            <a:ext cx="7157720" cy="2303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ascertained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thus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assisting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policy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formulation.</a:t>
            </a:r>
            <a:endParaRPr sz="1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buAutoNum type="arabicPeriod" startAt="6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b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helps</a:t>
            </a:r>
            <a:r>
              <a:rPr sz="1800" b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other</a:t>
            </a: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science</a:t>
            </a:r>
            <a:r>
              <a:rPr sz="18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testing</a:t>
            </a:r>
            <a:r>
              <a:rPr sz="1800" b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their</a:t>
            </a:r>
            <a:r>
              <a:rPr sz="1800" b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laws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helps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other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laws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establishing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their</a:t>
            </a:r>
            <a:r>
              <a:rPr sz="1800" spc="204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assumptions.</a:t>
            </a:r>
            <a:r>
              <a:rPr sz="1800" spc="2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E.g.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Many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laws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of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economics</a:t>
            </a:r>
            <a:r>
              <a:rPr sz="1800" spc="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namely</a:t>
            </a:r>
            <a:r>
              <a:rPr sz="1800" spc="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law of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demand,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law of</a:t>
            </a:r>
            <a:r>
              <a:rPr sz="1800" spc="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supply,</a:t>
            </a:r>
            <a:r>
              <a:rPr sz="1800" spc="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Keynes</a:t>
            </a:r>
            <a:r>
              <a:rPr sz="1800" spc="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theory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of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employment can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verified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 startAt="6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1800" b="1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helps</a:t>
            </a:r>
            <a:r>
              <a:rPr sz="1800" b="1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1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forecasting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Extrapolating</a:t>
            </a:r>
            <a:r>
              <a:rPr sz="1800" spc="17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present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aids</a:t>
            </a:r>
            <a:r>
              <a:rPr sz="1800" spc="17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in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forecasting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likely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changes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that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expected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future.</a:t>
            </a:r>
            <a:endParaRPr sz="1800">
              <a:latin typeface="Arial"/>
              <a:cs typeface="Arial"/>
            </a:endParaRPr>
          </a:p>
          <a:p>
            <a:pPr marR="2160270" algn="r">
              <a:lnSpc>
                <a:spcPct val="100000"/>
              </a:lnSpc>
              <a:spcBef>
                <a:spcPts val="1130"/>
              </a:spcBef>
            </a:pP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90600"/>
            <a:ext cx="1752599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16349" y="978149"/>
            <a:ext cx="7341870" cy="5894070"/>
            <a:chOff x="1816349" y="978149"/>
            <a:chExt cx="7341870" cy="5894070"/>
          </a:xfrm>
        </p:grpSpPr>
        <p:sp>
          <p:nvSpPr>
            <p:cNvPr id="3" name="object 3"/>
            <p:cNvSpPr/>
            <p:nvPr/>
          </p:nvSpPr>
          <p:spPr>
            <a:xfrm>
              <a:off x="1829562" y="991362"/>
              <a:ext cx="7315200" cy="914400"/>
            </a:xfrm>
            <a:custGeom>
              <a:avLst/>
              <a:gdLst/>
              <a:ahLst/>
              <a:cxnLst/>
              <a:rect l="l" t="t" r="r" b="b"/>
              <a:pathLst>
                <a:path w="7315200" h="914400">
                  <a:moveTo>
                    <a:pt x="0" y="914400"/>
                  </a:moveTo>
                  <a:lnTo>
                    <a:pt x="7315200" y="914400"/>
                  </a:lnTo>
                  <a:lnTo>
                    <a:pt x="7315200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29562" y="1905762"/>
              <a:ext cx="7315200" cy="1295400"/>
            </a:xfrm>
            <a:custGeom>
              <a:avLst/>
              <a:gdLst/>
              <a:ahLst/>
              <a:cxnLst/>
              <a:rect l="l" t="t" r="r" b="b"/>
              <a:pathLst>
                <a:path w="7315200" h="1295400">
                  <a:moveTo>
                    <a:pt x="7315200" y="0"/>
                  </a:moveTo>
                  <a:lnTo>
                    <a:pt x="0" y="0"/>
                  </a:lnTo>
                  <a:lnTo>
                    <a:pt x="0" y="1295400"/>
                  </a:lnTo>
                  <a:lnTo>
                    <a:pt x="7315200" y="1295400"/>
                  </a:lnTo>
                  <a:lnTo>
                    <a:pt x="7315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29562" y="1905762"/>
              <a:ext cx="7315200" cy="1295400"/>
            </a:xfrm>
            <a:custGeom>
              <a:avLst/>
              <a:gdLst/>
              <a:ahLst/>
              <a:cxnLst/>
              <a:rect l="l" t="t" r="r" b="b"/>
              <a:pathLst>
                <a:path w="7315200" h="1295400">
                  <a:moveTo>
                    <a:pt x="0" y="1295400"/>
                  </a:moveTo>
                  <a:lnTo>
                    <a:pt x="7315200" y="1295400"/>
                  </a:lnTo>
                  <a:lnTo>
                    <a:pt x="7315200" y="0"/>
                  </a:lnTo>
                  <a:lnTo>
                    <a:pt x="0" y="0"/>
                  </a:lnTo>
                  <a:lnTo>
                    <a:pt x="0" y="1295400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29562" y="3201161"/>
              <a:ext cx="7315200" cy="838200"/>
            </a:xfrm>
            <a:custGeom>
              <a:avLst/>
              <a:gdLst/>
              <a:ahLst/>
              <a:cxnLst/>
              <a:rect l="l" t="t" r="r" b="b"/>
              <a:pathLst>
                <a:path w="7315200" h="838200">
                  <a:moveTo>
                    <a:pt x="7315200" y="0"/>
                  </a:moveTo>
                  <a:lnTo>
                    <a:pt x="0" y="0"/>
                  </a:lnTo>
                  <a:lnTo>
                    <a:pt x="0" y="838200"/>
                  </a:lnTo>
                  <a:lnTo>
                    <a:pt x="7315200" y="838200"/>
                  </a:lnTo>
                  <a:lnTo>
                    <a:pt x="7315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29562" y="3201161"/>
              <a:ext cx="7315200" cy="838200"/>
            </a:xfrm>
            <a:custGeom>
              <a:avLst/>
              <a:gdLst/>
              <a:ahLst/>
              <a:cxnLst/>
              <a:rect l="l" t="t" r="r" b="b"/>
              <a:pathLst>
                <a:path w="7315200" h="838200">
                  <a:moveTo>
                    <a:pt x="0" y="838200"/>
                  </a:moveTo>
                  <a:lnTo>
                    <a:pt x="7315200" y="838200"/>
                  </a:lnTo>
                  <a:lnTo>
                    <a:pt x="7315200" y="0"/>
                  </a:lnTo>
                  <a:lnTo>
                    <a:pt x="0" y="0"/>
                  </a:lnTo>
                  <a:lnTo>
                    <a:pt x="0" y="838200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29562" y="4039361"/>
              <a:ext cx="7315200" cy="1676400"/>
            </a:xfrm>
            <a:custGeom>
              <a:avLst/>
              <a:gdLst/>
              <a:ahLst/>
              <a:cxnLst/>
              <a:rect l="l" t="t" r="r" b="b"/>
              <a:pathLst>
                <a:path w="7315200" h="1676400">
                  <a:moveTo>
                    <a:pt x="7315200" y="0"/>
                  </a:moveTo>
                  <a:lnTo>
                    <a:pt x="0" y="0"/>
                  </a:lnTo>
                  <a:lnTo>
                    <a:pt x="0" y="1676400"/>
                  </a:lnTo>
                  <a:lnTo>
                    <a:pt x="7315200" y="1676400"/>
                  </a:lnTo>
                  <a:lnTo>
                    <a:pt x="7315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29562" y="4039361"/>
              <a:ext cx="7315200" cy="1676400"/>
            </a:xfrm>
            <a:custGeom>
              <a:avLst/>
              <a:gdLst/>
              <a:ahLst/>
              <a:cxnLst/>
              <a:rect l="l" t="t" r="r" b="b"/>
              <a:pathLst>
                <a:path w="7315200" h="1676400">
                  <a:moveTo>
                    <a:pt x="0" y="1676400"/>
                  </a:moveTo>
                  <a:lnTo>
                    <a:pt x="7315200" y="1676400"/>
                  </a:lnTo>
                  <a:lnTo>
                    <a:pt x="7315200" y="0"/>
                  </a:lnTo>
                  <a:lnTo>
                    <a:pt x="0" y="0"/>
                  </a:lnTo>
                  <a:lnTo>
                    <a:pt x="0" y="1676400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29562" y="5715761"/>
              <a:ext cx="7315200" cy="1143000"/>
            </a:xfrm>
            <a:custGeom>
              <a:avLst/>
              <a:gdLst/>
              <a:ahLst/>
              <a:cxnLst/>
              <a:rect l="l" t="t" r="r" b="b"/>
              <a:pathLst>
                <a:path w="7315200" h="1143000">
                  <a:moveTo>
                    <a:pt x="73152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7315200" y="1143000"/>
                  </a:lnTo>
                  <a:lnTo>
                    <a:pt x="7315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29562" y="5715761"/>
              <a:ext cx="7315200" cy="1143000"/>
            </a:xfrm>
            <a:custGeom>
              <a:avLst/>
              <a:gdLst/>
              <a:ahLst/>
              <a:cxnLst/>
              <a:rect l="l" t="t" r="r" b="b"/>
              <a:pathLst>
                <a:path w="7315200" h="1143000">
                  <a:moveTo>
                    <a:pt x="0" y="1143000"/>
                  </a:moveTo>
                  <a:lnTo>
                    <a:pt x="7315200" y="1143000"/>
                  </a:lnTo>
                  <a:lnTo>
                    <a:pt x="73152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6424">
              <a:solidFill>
                <a:srgbClr val="2929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8739" y="345694"/>
            <a:ext cx="35045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85" dirty="0">
                <a:solidFill>
                  <a:srgbClr val="D2523B"/>
                </a:solidFill>
                <a:latin typeface="Arial"/>
                <a:cs typeface="Arial"/>
              </a:rPr>
              <a:t>Uses</a:t>
            </a:r>
            <a:r>
              <a:rPr sz="3200" b="1" spc="-220" dirty="0">
                <a:solidFill>
                  <a:srgbClr val="D2523B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D2523B"/>
                </a:solidFill>
                <a:latin typeface="Arial"/>
                <a:cs typeface="Arial"/>
              </a:rPr>
              <a:t>&amp;</a:t>
            </a:r>
            <a:r>
              <a:rPr sz="3200" b="1" spc="-185" dirty="0">
                <a:solidFill>
                  <a:srgbClr val="D2523B"/>
                </a:solidFill>
                <a:latin typeface="Arial"/>
                <a:cs typeface="Arial"/>
              </a:rPr>
              <a:t> </a:t>
            </a:r>
            <a:r>
              <a:rPr sz="3200" b="1" spc="-85" dirty="0">
                <a:solidFill>
                  <a:srgbClr val="D2523B"/>
                </a:solidFill>
                <a:latin typeface="Arial"/>
                <a:cs typeface="Arial"/>
              </a:rPr>
              <a:t>Importance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114800" y="228600"/>
            <a:ext cx="4800600" cy="685800"/>
          </a:xfrm>
          <a:prstGeom prst="rect">
            <a:avLst/>
          </a:prstGeom>
          <a:solidFill>
            <a:srgbClr val="A40020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2800" i="0" spc="-10" dirty="0">
                <a:latin typeface="Arial"/>
                <a:cs typeface="Arial"/>
              </a:rPr>
              <a:t>Statistics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32829" y="6648094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914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9525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983994" y="1017778"/>
            <a:ext cx="708279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Importance</a:t>
            </a:r>
            <a:r>
              <a:rPr sz="1800" b="1" spc="11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b="1" spc="12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administrators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Administrators</a:t>
            </a:r>
            <a:r>
              <a:rPr sz="1800" spc="12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use</a:t>
            </a:r>
            <a:r>
              <a:rPr sz="1800" spc="12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12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for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varied</a:t>
            </a:r>
            <a:r>
              <a:rPr sz="1800" spc="3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purposes</a:t>
            </a:r>
            <a:r>
              <a:rPr sz="1800" spc="3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3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3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provide</a:t>
            </a:r>
            <a:r>
              <a:rPr sz="1800" spc="3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useful</a:t>
            </a:r>
            <a:r>
              <a:rPr sz="1800" spc="3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tools</a:t>
            </a:r>
            <a:r>
              <a:rPr sz="1800" spc="3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3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decision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making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support.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Importance</a:t>
            </a:r>
            <a:r>
              <a:rPr sz="1800" b="1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b="1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business,</a:t>
            </a:r>
            <a:r>
              <a:rPr sz="1800" b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industry</a:t>
            </a:r>
            <a:r>
              <a:rPr sz="1800" b="1" spc="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b="1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agriculture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Estimating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demand</a:t>
            </a:r>
            <a:r>
              <a:rPr sz="1800" spc="3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3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supply,</a:t>
            </a:r>
            <a:r>
              <a:rPr sz="1800" spc="3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studying</a:t>
            </a:r>
            <a:r>
              <a:rPr sz="1800" spc="3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seasonal</a:t>
            </a:r>
            <a:r>
              <a:rPr sz="1800" spc="3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changes,</a:t>
            </a:r>
            <a:r>
              <a:rPr sz="1800" spc="3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understanding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trade</a:t>
            </a:r>
            <a:r>
              <a:rPr sz="1800" spc="3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cycles,</a:t>
            </a:r>
            <a:r>
              <a:rPr sz="1800" spc="3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consumer</a:t>
            </a:r>
            <a:r>
              <a:rPr sz="1800" spc="3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profiling,</a:t>
            </a:r>
            <a:r>
              <a:rPr sz="1800" spc="3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product</a:t>
            </a:r>
            <a:r>
              <a:rPr sz="1800" spc="3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life</a:t>
            </a:r>
            <a:r>
              <a:rPr sz="1800" spc="3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cycle</a:t>
            </a:r>
            <a:r>
              <a:rPr sz="1800" spc="3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analysis</a:t>
            </a:r>
            <a:r>
              <a:rPr sz="1800" spc="3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are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examples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some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functions</a:t>
            </a:r>
            <a:r>
              <a:rPr sz="1800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that</a:t>
            </a:r>
            <a:r>
              <a:rPr sz="1800" spc="1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perform</a:t>
            </a:r>
            <a:r>
              <a:rPr sz="1800" spc="1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for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business,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industry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agriculture.</a:t>
            </a:r>
            <a:endParaRPr sz="18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Importance</a:t>
            </a:r>
            <a:r>
              <a:rPr sz="1800" b="1" spc="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Economics-</a:t>
            </a:r>
            <a:r>
              <a:rPr sz="1800" b="1" spc="8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basis</a:t>
            </a:r>
            <a:r>
              <a:rPr sz="1800" spc="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Economics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it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helps</a:t>
            </a:r>
            <a:r>
              <a:rPr sz="1800" spc="8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establishing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assumptions.</a:t>
            </a:r>
            <a:r>
              <a:rPr sz="1800" spc="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Almost</a:t>
            </a:r>
            <a:r>
              <a:rPr sz="1800" spc="9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all</a:t>
            </a:r>
            <a:r>
              <a:rPr sz="1800" spc="8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9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economic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aggregates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are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measured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1800" spc="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help</a:t>
            </a:r>
            <a:r>
              <a:rPr sz="1800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Statistics.</a:t>
            </a:r>
            <a:endParaRPr sz="1800">
              <a:latin typeface="Arial"/>
              <a:cs typeface="Arial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Importance</a:t>
            </a:r>
            <a:r>
              <a:rPr sz="1800" b="1" spc="1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b="1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Politicians</a:t>
            </a:r>
            <a:r>
              <a:rPr sz="1800" b="1" spc="20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b="1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1800" b="1" spc="1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Social</a:t>
            </a:r>
            <a:r>
              <a:rPr sz="1800" b="1" spc="1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field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19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formulating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social,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economic,</a:t>
            </a:r>
            <a:r>
              <a:rPr sz="1800" spc="24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educational,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industrial</a:t>
            </a:r>
            <a:r>
              <a:rPr sz="1800" spc="24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23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other</a:t>
            </a:r>
            <a:r>
              <a:rPr sz="1800" spc="24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policies,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politicians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draw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great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support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from</a:t>
            </a:r>
            <a:r>
              <a:rPr sz="1800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discipline.</a:t>
            </a:r>
            <a:endParaRPr sz="1800">
              <a:latin typeface="Arial"/>
              <a:cs typeface="Arial"/>
            </a:endParaRPr>
          </a:p>
          <a:p>
            <a:pPr marL="355600" marR="5715" indent="-24765" algn="just">
              <a:lnSpc>
                <a:spcPct val="100000"/>
              </a:lnSpc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Existing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social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problems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only</a:t>
            </a:r>
            <a:r>
              <a:rPr sz="1800" spc="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brought</a:t>
            </a:r>
            <a:r>
              <a:rPr sz="1800" spc="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fore</a:t>
            </a:r>
            <a:r>
              <a:rPr sz="1800" spc="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front</a:t>
            </a:r>
            <a:r>
              <a:rPr sz="1800" spc="1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1800" spc="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help</a:t>
            </a:r>
            <a:r>
              <a:rPr sz="1800" spc="3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38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data</a:t>
            </a:r>
            <a:r>
              <a:rPr sz="1800" spc="3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analysis.</a:t>
            </a:r>
            <a:r>
              <a:rPr sz="1800" spc="3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1800" spc="3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effectiveness</a:t>
            </a:r>
            <a:r>
              <a:rPr sz="1800" spc="3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1800" spc="3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existing</a:t>
            </a:r>
            <a:r>
              <a:rPr sz="1800" spc="3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policies</a:t>
            </a:r>
            <a:r>
              <a:rPr sz="1800" spc="3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for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social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change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can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be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measured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statistical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tools.</a:t>
            </a:r>
            <a:endParaRPr sz="1800">
              <a:latin typeface="Arial"/>
              <a:cs typeface="Arial"/>
            </a:endParaRPr>
          </a:p>
          <a:p>
            <a:pPr marL="300355" marR="5715" indent="-287655" algn="just">
              <a:lnSpc>
                <a:spcPct val="100000"/>
              </a:lnSpc>
              <a:buFont typeface="Arial"/>
              <a:buAutoNum type="arabicPeriod" startAt="5"/>
              <a:tabLst>
                <a:tab pos="355600" algn="l"/>
              </a:tabLst>
            </a:pP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Importance</a:t>
            </a:r>
            <a:r>
              <a:rPr sz="1800" b="1" spc="2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b="1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banking</a:t>
            </a:r>
            <a:r>
              <a:rPr sz="1800" b="1" spc="2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b="1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insurance</a:t>
            </a:r>
            <a:r>
              <a:rPr sz="1800" b="1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92934"/>
                </a:solidFill>
                <a:latin typeface="Arial"/>
                <a:cs typeface="Arial"/>
              </a:rPr>
              <a:t>industry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Bankers</a:t>
            </a:r>
            <a:r>
              <a:rPr sz="1800" spc="2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292934"/>
                </a:solidFill>
                <a:latin typeface="Arial"/>
                <a:cs typeface="Arial"/>
              </a:rPr>
              <a:t>use 	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statistics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estimating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credit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growth,</a:t>
            </a:r>
            <a:r>
              <a:rPr sz="1800" spc="14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risk</a:t>
            </a:r>
            <a:r>
              <a:rPr sz="1800" spc="15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analysis,</a:t>
            </a:r>
            <a:r>
              <a:rPr sz="1800" spc="14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portfolio 	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management</a:t>
            </a:r>
            <a:r>
              <a:rPr sz="1800" spc="18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1800" spc="18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insurers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for</a:t>
            </a:r>
            <a:r>
              <a:rPr sz="1800" spc="20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establishing</a:t>
            </a:r>
            <a:r>
              <a:rPr sz="1800" spc="19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appropriate</a:t>
            </a:r>
            <a:r>
              <a:rPr sz="1800" spc="20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premiums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26894" y="6505143"/>
            <a:ext cx="2816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looking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at</a:t>
            </a:r>
            <a:r>
              <a:rPr sz="1800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life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 expectancies.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990600"/>
            <a:ext cx="1600200" cy="563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1171</Words>
  <Application>Microsoft Office PowerPoint</Application>
  <PresentationFormat>On-screen Show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Business Statistics  B.Com 1st Semester  BB.COM IST</vt:lpstr>
      <vt:lpstr>Statistics</vt:lpstr>
      <vt:lpstr>Statistics</vt:lpstr>
      <vt:lpstr>Statistics</vt:lpstr>
      <vt:lpstr>Statistics</vt:lpstr>
      <vt:lpstr>Statistics</vt:lpstr>
      <vt:lpstr>Statistics</vt:lpstr>
      <vt:lpstr>Statistics</vt:lpstr>
      <vt:lpstr>Statistics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Statistics</dc:title>
  <dc:creator>HCPG PRINCIPAL OFF</dc:creator>
  <cp:lastModifiedBy>acer</cp:lastModifiedBy>
  <cp:revision>2</cp:revision>
  <dcterms:created xsi:type="dcterms:W3CDTF">2024-01-22T13:58:00Z</dcterms:created>
  <dcterms:modified xsi:type="dcterms:W3CDTF">2024-02-17T06:36:47Z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2024-01-22T00:00:00Z</vt:filetime>
  </property>
  <property fmtid="{D5CDD505-2E9C-101B-9397-08002B2CF9AE}" pid="5" name="Producer">
    <vt:lpwstr>3-Heights(TM) PDF Security Shell 4.8.25.2 (http://www.pdf-tools.com)</vt:lpwstr>
  </property>
</Properties>
</file>