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386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641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3097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7840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53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9845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501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2338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9244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834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4964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0258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9219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6802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0901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69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D1A80-6E0A-4AEA-9661-38D81388F914}" type="datetimeFigureOut">
              <a:rPr lang="en-IN" smtClean="0"/>
              <a:pPr/>
              <a:t>28/09/2020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06239D-DA4B-42FF-BEAD-E9B44EF4E5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326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1BCE41-2263-EC4B-A744-9F6300A3F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139" y="813270"/>
            <a:ext cx="9144000" cy="2387600"/>
          </a:xfrm>
        </p:spPr>
        <p:txBody>
          <a:bodyPr anchor="ctr"/>
          <a:lstStyle/>
          <a:p>
            <a:pPr algn="l"/>
            <a:r>
              <a:rPr lang="en-GB" dirty="0"/>
              <a:t>परिचर्चा विधि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DEDC7F1-97DF-1248-A5A4-84E0674D7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191" y="3531204"/>
            <a:ext cx="9352661" cy="2446515"/>
          </a:xfrm>
        </p:spPr>
        <p:txBody>
          <a:bodyPr>
            <a:normAutofit/>
          </a:bodyPr>
          <a:lstStyle/>
          <a:p>
            <a:pPr algn="r"/>
            <a:r>
              <a:rPr lang="en-US" b="1" i="1" dirty="0" err="1" smtClean="0">
                <a:latin typeface="Baskerville Old Face" panose="02020602080505020303" pitchFamily="18" charset="0"/>
              </a:rPr>
              <a:t>Dr</a:t>
            </a:r>
            <a:r>
              <a:rPr lang="en-US" b="1" i="1" dirty="0" smtClean="0">
                <a:latin typeface="Baskerville Old Face" panose="02020602080505020303" pitchFamily="18" charset="0"/>
              </a:rPr>
              <a:t> .</a:t>
            </a:r>
            <a:r>
              <a:rPr lang="en-US" b="1" i="1" dirty="0" err="1" smtClean="0">
                <a:latin typeface="Baskerville Old Face" panose="02020602080505020303" pitchFamily="18" charset="0"/>
              </a:rPr>
              <a:t>Anuradha</a:t>
            </a:r>
            <a:r>
              <a:rPr lang="en-US" b="1" i="1" dirty="0" smtClean="0">
                <a:latin typeface="Baskerville Old Face" panose="02020602080505020303" pitchFamily="18" charset="0"/>
              </a:rPr>
              <a:t> </a:t>
            </a:r>
            <a:r>
              <a:rPr lang="en-US" b="1" i="1" dirty="0" err="1" smtClean="0">
                <a:latin typeface="Baskerville Old Face" panose="02020602080505020303" pitchFamily="18" charset="0"/>
              </a:rPr>
              <a:t>Rai</a:t>
            </a:r>
            <a:endParaRPr lang="en-US" b="1" i="1" dirty="0" smtClean="0">
              <a:latin typeface="Baskerville Old Face" panose="02020602080505020303" pitchFamily="18" charset="0"/>
            </a:endParaRPr>
          </a:p>
          <a:p>
            <a:pPr algn="r"/>
            <a:r>
              <a:rPr lang="en-US" dirty="0" smtClean="0">
                <a:latin typeface="Baskerville Old Face" panose="02020602080505020303" pitchFamily="18" charset="0"/>
              </a:rPr>
              <a:t>Associate professor </a:t>
            </a:r>
          </a:p>
          <a:p>
            <a:pPr algn="r">
              <a:spcBef>
                <a:spcPts val="0"/>
              </a:spcBef>
            </a:pPr>
            <a:r>
              <a:rPr lang="en-US" dirty="0" smtClean="0">
                <a:latin typeface="Baskerville Old Face" panose="02020602080505020303" pitchFamily="18" charset="0"/>
              </a:rPr>
              <a:t>B.Ed. department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askerville Old Face" panose="02020602080505020303" pitchFamily="18" charset="0"/>
              </a:rPr>
              <a:t>Harish Chandra P G. College</a:t>
            </a:r>
          </a:p>
          <a:p>
            <a:pPr algn="r">
              <a:spcBef>
                <a:spcPts val="0"/>
              </a:spcBef>
            </a:pPr>
            <a:r>
              <a:rPr lang="en-US" dirty="0" err="1" smtClean="0">
                <a:latin typeface="Baskerville Old Face" panose="02020602080505020303" pitchFamily="18" charset="0"/>
              </a:rPr>
              <a:t>varanasi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</a:p>
          <a:p>
            <a:pPr algn="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3846" y="5608387"/>
            <a:ext cx="40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</a:t>
            </a:r>
            <a:r>
              <a:rPr lang="en-US" dirty="0" smtClean="0"/>
              <a:t>nuradha.hcpg@gmail.com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466" y="908644"/>
            <a:ext cx="3076426" cy="18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0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450329" y="2127739"/>
            <a:ext cx="4866364" cy="1018252"/>
          </a:xfrm>
        </p:spPr>
        <p:txBody>
          <a:bodyPr anchor="ctr"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b.Buzz</a:t>
            </a:r>
            <a:r>
              <a:rPr lang="en-US" b="1" dirty="0" smtClean="0">
                <a:solidFill>
                  <a:srgbClr val="002060"/>
                </a:solidFill>
              </a:rPr>
              <a:t> Group Discussion 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40" b="21140"/>
          <a:stretch>
            <a:fillRect/>
          </a:stretch>
        </p:blipFill>
        <p:spPr>
          <a:xfrm>
            <a:off x="5978768" y="1010047"/>
            <a:ext cx="7043226" cy="4271888"/>
          </a:xfrm>
        </p:spPr>
      </p:pic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133351" cy="338141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Class is divided in various groups </a:t>
            </a:r>
            <a:r>
              <a:rPr lang="en-IN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dirty="0" smtClean="0"/>
              <a:t>each group will discuss within their group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And finally the leader will present the view  on behalf of their group.</a:t>
            </a:r>
            <a:endParaRPr lang="en-IN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423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60" y="1270307"/>
            <a:ext cx="4152313" cy="976312"/>
          </a:xfrm>
        </p:spPr>
        <p:txBody>
          <a:bodyPr anchor="ctr">
            <a:norm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c.Focused</a:t>
            </a:r>
            <a:r>
              <a:rPr lang="en-US" sz="2400" b="1" dirty="0" smtClean="0">
                <a:solidFill>
                  <a:srgbClr val="002060"/>
                </a:solidFill>
              </a:rPr>
              <a:t> Group Discussion 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069146"/>
            <a:ext cx="5566117" cy="43845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1758" y="2595564"/>
            <a:ext cx="3505199" cy="42624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the members  of the focused group participate in the discussion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26647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C3FD29-0FFC-3648-892B-4039EFF9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sz="4000" b="1" dirty="0" err="1"/>
              <a:t>संक्षेप</a:t>
            </a:r>
            <a:r>
              <a:rPr lang="en-GB" sz="4000" b="1" dirty="0"/>
              <a:t> </a:t>
            </a:r>
            <a:r>
              <a:rPr lang="en-GB" sz="4000" b="1" dirty="0" err="1"/>
              <a:t>में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C287DE-C121-2948-8113-F3EDB236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/>
              <a:t> </a:t>
            </a:r>
            <a:r>
              <a:rPr lang="en-GB" sz="3200" dirty="0" err="1"/>
              <a:t>इस</a:t>
            </a:r>
            <a:r>
              <a:rPr lang="en-GB" sz="3200" dirty="0"/>
              <a:t> </a:t>
            </a:r>
            <a:r>
              <a:rPr lang="en-GB" sz="3200" dirty="0" err="1"/>
              <a:t>प्रकार</a:t>
            </a:r>
            <a:r>
              <a:rPr lang="en-GB" sz="3200" dirty="0"/>
              <a:t> </a:t>
            </a:r>
            <a:r>
              <a:rPr lang="en-GB" sz="3200" dirty="0" err="1"/>
              <a:t>शिक्षण</a:t>
            </a:r>
            <a:r>
              <a:rPr lang="en-GB" sz="3200" dirty="0"/>
              <a:t> </a:t>
            </a:r>
            <a:r>
              <a:rPr lang="en-GB" sz="3200" dirty="0" err="1"/>
              <a:t>की</a:t>
            </a:r>
            <a:r>
              <a:rPr lang="en-GB" sz="3200" dirty="0"/>
              <a:t> </a:t>
            </a:r>
            <a:r>
              <a:rPr lang="en-GB" sz="3200" dirty="0" err="1"/>
              <a:t>विधि</a:t>
            </a:r>
            <a:r>
              <a:rPr lang="en-GB" sz="3200" dirty="0"/>
              <a:t> </a:t>
            </a:r>
            <a:r>
              <a:rPr lang="en-GB" sz="3200" dirty="0" err="1"/>
              <a:t>के</a:t>
            </a:r>
            <a:r>
              <a:rPr lang="en-GB" sz="3200" dirty="0"/>
              <a:t> </a:t>
            </a:r>
            <a:r>
              <a:rPr lang="en-GB" sz="3200" dirty="0" err="1"/>
              <a:t>रूप</a:t>
            </a:r>
            <a:r>
              <a:rPr lang="en-GB" sz="3200" dirty="0"/>
              <a:t> </a:t>
            </a:r>
            <a:r>
              <a:rPr lang="en-GB" sz="3200" dirty="0" err="1"/>
              <a:t>में</a:t>
            </a:r>
            <a:r>
              <a:rPr lang="en-GB" sz="3200" dirty="0"/>
              <a:t> </a:t>
            </a:r>
            <a:r>
              <a:rPr lang="en-GB" sz="3200" dirty="0" err="1"/>
              <a:t>परिचर्चा</a:t>
            </a:r>
            <a:r>
              <a:rPr lang="en-GB" sz="3200" dirty="0"/>
              <a:t> </a:t>
            </a:r>
            <a:r>
              <a:rPr lang="en-GB" sz="3200" dirty="0" err="1"/>
              <a:t>विद्यार्थियों</a:t>
            </a:r>
            <a:r>
              <a:rPr lang="en-GB" sz="3200" dirty="0"/>
              <a:t> </a:t>
            </a:r>
            <a:r>
              <a:rPr lang="en-GB" sz="3200" dirty="0" err="1"/>
              <a:t>को</a:t>
            </a:r>
            <a:r>
              <a:rPr lang="en-GB" sz="3200" dirty="0"/>
              <a:t> </a:t>
            </a:r>
            <a:r>
              <a:rPr lang="en-GB" sz="3200" dirty="0" err="1"/>
              <a:t>समूहों</a:t>
            </a:r>
            <a:r>
              <a:rPr lang="en-GB" sz="3200" dirty="0"/>
              <a:t> </a:t>
            </a:r>
            <a:r>
              <a:rPr lang="en-GB" sz="3200" dirty="0" err="1"/>
              <a:t>में</a:t>
            </a:r>
            <a:r>
              <a:rPr lang="en-GB" sz="3200" dirty="0"/>
              <a:t> </a:t>
            </a:r>
            <a:r>
              <a:rPr lang="en-GB" sz="3200" dirty="0" err="1"/>
              <a:t>बांटकर</a:t>
            </a:r>
            <a:r>
              <a:rPr lang="en-GB" sz="3200" dirty="0"/>
              <a:t> </a:t>
            </a:r>
            <a:r>
              <a:rPr lang="en-GB" sz="3200" dirty="0" err="1"/>
              <a:t>विषय</a:t>
            </a:r>
            <a:r>
              <a:rPr lang="en-GB" sz="3200" dirty="0"/>
              <a:t> </a:t>
            </a:r>
            <a:r>
              <a:rPr lang="en-GB" sz="3200" dirty="0" err="1"/>
              <a:t>विशेष</a:t>
            </a:r>
            <a:r>
              <a:rPr lang="en-GB" sz="3200" dirty="0"/>
              <a:t> </a:t>
            </a:r>
            <a:r>
              <a:rPr lang="en-GB" sz="3200" dirty="0" err="1"/>
              <a:t>पर</a:t>
            </a:r>
            <a:r>
              <a:rPr lang="en-GB" sz="3200" dirty="0"/>
              <a:t> </a:t>
            </a:r>
            <a:r>
              <a:rPr lang="en-GB" sz="3200" dirty="0" err="1"/>
              <a:t>परिचर्चा</a:t>
            </a:r>
            <a:r>
              <a:rPr lang="en-GB" sz="3200" dirty="0"/>
              <a:t> </a:t>
            </a:r>
            <a:r>
              <a:rPr lang="en-GB" sz="3200" dirty="0" err="1"/>
              <a:t>कराकर</a:t>
            </a:r>
            <a:r>
              <a:rPr lang="en-GB" sz="3200" dirty="0"/>
              <a:t> </a:t>
            </a:r>
            <a:r>
              <a:rPr lang="en-GB" sz="3200" dirty="0" err="1"/>
              <a:t>अधिगम</a:t>
            </a:r>
            <a:r>
              <a:rPr lang="en-GB" sz="3200" dirty="0"/>
              <a:t> </a:t>
            </a:r>
            <a:r>
              <a:rPr lang="en-GB" sz="3200" dirty="0" err="1"/>
              <a:t>के</a:t>
            </a:r>
            <a:r>
              <a:rPr lang="en-GB" sz="3200" dirty="0"/>
              <a:t> </a:t>
            </a:r>
            <a:r>
              <a:rPr lang="en-GB" sz="3200" dirty="0" err="1"/>
              <a:t>उद्देश्यों</a:t>
            </a:r>
            <a:r>
              <a:rPr lang="en-GB" sz="3200" dirty="0"/>
              <a:t> </a:t>
            </a:r>
            <a:r>
              <a:rPr lang="en-GB" sz="3200" dirty="0" err="1"/>
              <a:t>को</a:t>
            </a:r>
            <a:r>
              <a:rPr lang="en-GB" sz="3200" dirty="0"/>
              <a:t> </a:t>
            </a:r>
            <a:r>
              <a:rPr lang="en-GB" sz="3200" dirty="0" err="1"/>
              <a:t>प्राप्त</a:t>
            </a:r>
            <a:r>
              <a:rPr lang="en-GB" sz="3200" dirty="0"/>
              <a:t> </a:t>
            </a:r>
            <a:r>
              <a:rPr lang="en-GB" sz="3200" dirty="0" err="1"/>
              <a:t>करने</a:t>
            </a:r>
            <a:r>
              <a:rPr lang="en-GB" sz="3200" dirty="0"/>
              <a:t> </a:t>
            </a:r>
            <a:r>
              <a:rPr lang="en-GB" sz="3200" dirty="0" err="1"/>
              <a:t>की</a:t>
            </a:r>
            <a:r>
              <a:rPr lang="en-GB" sz="3200" dirty="0"/>
              <a:t> </a:t>
            </a:r>
            <a:r>
              <a:rPr lang="en-GB" sz="3200" dirty="0" err="1"/>
              <a:t>विधि</a:t>
            </a:r>
            <a:r>
              <a:rPr lang="en-GB" sz="3200" dirty="0"/>
              <a:t> </a:t>
            </a:r>
            <a:r>
              <a:rPr lang="en-GB" sz="3200" dirty="0" err="1" smtClean="0"/>
              <a:t>है</a:t>
            </a:r>
            <a:r>
              <a:rPr lang="en-GB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5586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783" y="4187597"/>
            <a:ext cx="818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Continued in </a:t>
            </a:r>
          </a:p>
          <a:p>
            <a:pPr algn="ctr"/>
            <a:r>
              <a:rPr lang="hi-IN" sz="3600" b="1" dirty="0" smtClean="0"/>
              <a:t>परिचर्चा विधि</a:t>
            </a:r>
            <a:r>
              <a:rPr lang="en-US" sz="3600" b="1" dirty="0" smtClean="0"/>
              <a:t> part II </a:t>
            </a:r>
            <a:endParaRPr lang="en-IN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75914" y="4572000"/>
            <a:ext cx="8384344" cy="163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4249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CD51E-9B49-F740-9EAA-DD3DA5B4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8" y="917059"/>
            <a:ext cx="10790634" cy="1049235"/>
          </a:xfrm>
        </p:spPr>
        <p:txBody>
          <a:bodyPr/>
          <a:lstStyle/>
          <a:p>
            <a:r>
              <a:rPr lang="en-GB" b="1" dirty="0"/>
              <a:t> </a:t>
            </a:r>
            <a:r>
              <a:rPr lang="en-GB" sz="4400" b="1" dirty="0"/>
              <a:t>परिचर्चा  विधि </a:t>
            </a:r>
            <a:r>
              <a:rPr lang="en-GB" sz="4400" b="1" dirty="0" err="1"/>
              <a:t>किसे</a:t>
            </a:r>
            <a:r>
              <a:rPr lang="en-GB" sz="4400" b="1" dirty="0"/>
              <a:t> कहते </a:t>
            </a:r>
            <a:r>
              <a:rPr lang="en-GB" sz="4400" b="1" dirty="0" smtClean="0"/>
              <a:t>हैं ?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116570-8B3A-D248-9D7B-D4002846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58" y="2124220"/>
            <a:ext cx="11197883" cy="4529797"/>
          </a:xfrm>
        </p:spPr>
        <p:txBody>
          <a:bodyPr anchor="ctr">
            <a:normAutofit/>
          </a:bodyPr>
          <a:lstStyle/>
          <a:p>
            <a:r>
              <a:rPr lang="en-GB" dirty="0" smtClean="0"/>
              <a:t> </a:t>
            </a:r>
            <a:r>
              <a:rPr lang="en-GB" sz="3200" b="1" dirty="0">
                <a:latin typeface="Baskerville Old Face" panose="02020602080505020303" pitchFamily="18" charset="0"/>
              </a:rPr>
              <a:t>नाम से ही स्पष्ट है </a:t>
            </a:r>
            <a:r>
              <a:rPr lang="en-GB" sz="3200" b="1" i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इसमें किसी विषय पर चर्चा</a:t>
            </a:r>
            <a:r>
              <a:rPr lang="en-GB" sz="3200" b="1" dirty="0">
                <a:latin typeface="Baskerville Old Face" panose="02020602080505020303" pitchFamily="18" charset="0"/>
              </a:rPr>
              <a:t> की जाती है </a:t>
            </a:r>
            <a:endParaRPr lang="en-GB" sz="3200" b="1" dirty="0" smtClean="0">
              <a:latin typeface="Baskerville Old Face" panose="020206020805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 smtClean="0">
                <a:latin typeface="Baskerville Old Face" panose="02020602080505020303" pitchFamily="18" charset="0"/>
              </a:rPr>
              <a:t>जब </a:t>
            </a:r>
            <a:r>
              <a:rPr lang="en-GB" sz="3200" b="1" dirty="0">
                <a:latin typeface="Baskerville Old Face" panose="02020602080505020303" pitchFamily="18" charset="0"/>
              </a:rPr>
              <a:t>परस्पर </a:t>
            </a:r>
            <a:r>
              <a:rPr lang="en-GB" sz="32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विद्यार्थी</a:t>
            </a:r>
            <a:r>
              <a:rPr lang="en-GB" sz="3200" b="1" dirty="0">
                <a:latin typeface="Baskerville Old Face" panose="02020602080505020303" pitchFamily="18" charset="0"/>
              </a:rPr>
              <a:t> और </a:t>
            </a:r>
            <a:r>
              <a:rPr lang="en-GB" sz="32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अध्यापक</a:t>
            </a:r>
            <a:r>
              <a:rPr lang="en-GB" sz="3200" b="1" dirty="0">
                <a:latin typeface="Baskerville Old Face" panose="02020602080505020303" pitchFamily="18" charset="0"/>
              </a:rPr>
              <a:t> के बीच </a:t>
            </a:r>
            <a:r>
              <a:rPr lang="en-GB" sz="32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चर्चा </a:t>
            </a:r>
            <a:r>
              <a:rPr lang="en-GB" sz="3200" b="1" dirty="0">
                <a:latin typeface="Baskerville Old Face" panose="02020602080505020303" pitchFamily="18" charset="0"/>
              </a:rPr>
              <a:t>होती है किसी विषय पर और चर्चा के माध्यम से अधिगम लक्ष्य की प्राप्ति सुनिश्चित की जाती है तो हम उसे परिचर्चा विधि कहते </a:t>
            </a:r>
            <a:r>
              <a:rPr lang="en-GB" sz="3200" b="1" dirty="0" smtClean="0">
                <a:latin typeface="Baskerville Old Face" panose="02020602080505020303" pitchFamily="18" charset="0"/>
              </a:rPr>
              <a:t>हैं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32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Meaning of Discussion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b="1" dirty="0" smtClean="0"/>
              <a:t>The word has been originated from Latin root - </a:t>
            </a:r>
            <a:r>
              <a:rPr lang="en-US" sz="3600" b="1" dirty="0" smtClean="0">
                <a:solidFill>
                  <a:srgbClr val="FF0000"/>
                </a:solidFill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</a:rPr>
              <a:t>Discutere</a:t>
            </a:r>
            <a:r>
              <a:rPr lang="en-US" sz="3600" b="1" dirty="0" smtClean="0"/>
              <a:t>” means </a:t>
            </a:r>
            <a:r>
              <a:rPr lang="en-US" sz="3600" b="1" u="sng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shake</a:t>
            </a:r>
            <a:r>
              <a:rPr lang="en-US" sz="3600" b="1" dirty="0" smtClean="0"/>
              <a:t> or </a:t>
            </a:r>
            <a:r>
              <a:rPr lang="en-US" sz="3600" b="1" u="sng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strike</a:t>
            </a:r>
            <a:endParaRPr lang="en-IN" sz="3600" b="1" u="sng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7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50FC67-87DC-C54E-ABEC-C3E10133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err="1"/>
              <a:t>परिभाषा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0360A9-01D3-7746-B284-FAE519FC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 err="1"/>
              <a:t>दो</a:t>
            </a:r>
            <a:r>
              <a:rPr lang="en-GB" sz="3200" dirty="0"/>
              <a:t> </a:t>
            </a:r>
            <a:r>
              <a:rPr lang="en-GB" sz="3200" dirty="0" err="1"/>
              <a:t>या</a:t>
            </a:r>
            <a:r>
              <a:rPr lang="en-GB" sz="3200" dirty="0"/>
              <a:t> </a:t>
            </a:r>
            <a:r>
              <a:rPr lang="en-GB" sz="3200" dirty="0" err="1"/>
              <a:t>दो</a:t>
            </a:r>
            <a:r>
              <a:rPr lang="en-GB" sz="3200" dirty="0"/>
              <a:t> </a:t>
            </a:r>
            <a:r>
              <a:rPr lang="en-GB" sz="3200" dirty="0" err="1"/>
              <a:t>से</a:t>
            </a:r>
            <a:r>
              <a:rPr lang="en-GB" sz="3200" dirty="0"/>
              <a:t> </a:t>
            </a:r>
            <a:r>
              <a:rPr lang="en-GB" sz="3200" dirty="0" err="1"/>
              <a:t>अधिक</a:t>
            </a:r>
            <a:r>
              <a:rPr lang="en-GB" sz="3200" dirty="0"/>
              <a:t> </a:t>
            </a:r>
            <a:r>
              <a:rPr lang="en-GB" sz="3200" dirty="0" err="1"/>
              <a:t>व्यक्तियों</a:t>
            </a:r>
            <a:r>
              <a:rPr lang="en-GB" sz="3200" dirty="0"/>
              <a:t> </a:t>
            </a:r>
            <a:r>
              <a:rPr lang="en-GB" sz="3200" dirty="0" err="1"/>
              <a:t>के</a:t>
            </a:r>
            <a:r>
              <a:rPr lang="en-GB" sz="3200" dirty="0"/>
              <a:t> </a:t>
            </a:r>
            <a:r>
              <a:rPr lang="en-GB" sz="3200" dirty="0" err="1"/>
              <a:t>बीच</a:t>
            </a:r>
            <a:r>
              <a:rPr lang="en-GB" sz="3200" dirty="0"/>
              <a:t> </a:t>
            </a:r>
            <a:r>
              <a:rPr lang="en-GB" sz="3200" dirty="0" err="1"/>
              <a:t>मैत्रीपूर्ण</a:t>
            </a:r>
            <a:r>
              <a:rPr lang="en-GB" sz="3200" dirty="0"/>
              <a:t> </a:t>
            </a:r>
            <a:r>
              <a:rPr lang="en-GB" sz="3200" dirty="0" err="1"/>
              <a:t>तथा</a:t>
            </a:r>
            <a:r>
              <a:rPr lang="en-GB" sz="3200" dirty="0"/>
              <a:t> </a:t>
            </a:r>
            <a:r>
              <a:rPr lang="en-GB" sz="3200" dirty="0" err="1"/>
              <a:t>अनौपचारिक</a:t>
            </a:r>
            <a:r>
              <a:rPr lang="en-GB" sz="3200" dirty="0"/>
              <a:t> </a:t>
            </a:r>
            <a:r>
              <a:rPr lang="en-GB" sz="3200" dirty="0" err="1"/>
              <a:t>रूप</a:t>
            </a:r>
            <a:r>
              <a:rPr lang="en-GB" sz="3200" dirty="0"/>
              <a:t> </a:t>
            </a:r>
            <a:r>
              <a:rPr lang="en-GB" sz="3200" dirty="0" err="1"/>
              <a:t>से</a:t>
            </a:r>
            <a:r>
              <a:rPr lang="en-GB" sz="3200" dirty="0"/>
              <a:t> </a:t>
            </a:r>
            <a:r>
              <a:rPr lang="en-GB" sz="3200" dirty="0" err="1"/>
              <a:t>बातचीत</a:t>
            </a:r>
            <a:r>
              <a:rPr lang="en-GB" sz="3200" dirty="0"/>
              <a:t> </a:t>
            </a:r>
            <a:r>
              <a:rPr lang="en-GB" sz="3200" dirty="0" err="1"/>
              <a:t>करना</a:t>
            </a:r>
            <a:r>
              <a:rPr lang="en-GB" sz="3200" dirty="0"/>
              <a:t> </a:t>
            </a:r>
            <a:r>
              <a:rPr lang="en-GB" sz="3200" dirty="0" err="1"/>
              <a:t>ही</a:t>
            </a:r>
            <a:r>
              <a:rPr lang="en-GB" sz="3200" dirty="0"/>
              <a:t> </a:t>
            </a:r>
            <a:r>
              <a:rPr lang="en-GB" sz="3200" dirty="0" err="1"/>
              <a:t>परिचर्चा</a:t>
            </a:r>
            <a:r>
              <a:rPr lang="en-GB" sz="3200" dirty="0"/>
              <a:t> </a:t>
            </a:r>
            <a:r>
              <a:rPr lang="en-GB" sz="3200" dirty="0" err="1"/>
              <a:t>है</a:t>
            </a:r>
            <a:r>
              <a:rPr lang="en-GB" sz="3200" dirty="0"/>
              <a:t> </a:t>
            </a:r>
            <a:endParaRPr lang="en-GB" sz="3200" dirty="0" smtClean="0"/>
          </a:p>
          <a:p>
            <a:pPr algn="just"/>
            <a:r>
              <a:rPr lang="en-GB" sz="3200" dirty="0" smtClean="0"/>
              <a:t>Discussion </a:t>
            </a:r>
            <a:r>
              <a:rPr lang="en-GB" sz="3200" dirty="0"/>
              <a:t>may be defined as a </a:t>
            </a:r>
            <a:r>
              <a:rPr lang="en-GB" sz="3200" dirty="0" smtClean="0"/>
              <a:t>friendly </a:t>
            </a:r>
            <a:r>
              <a:rPr lang="en-GB" sz="3200" dirty="0"/>
              <a:t>informal </a:t>
            </a:r>
            <a:r>
              <a:rPr lang="en-GB" sz="3200" dirty="0" smtClean="0"/>
              <a:t>discourse </a:t>
            </a:r>
            <a:r>
              <a:rPr lang="en-GB" sz="3200" dirty="0"/>
              <a:t>carried on between two or more individual </a:t>
            </a:r>
            <a:endParaRPr lang="en-GB" sz="3200" dirty="0" smtClean="0"/>
          </a:p>
          <a:p>
            <a:pPr marL="0" indent="0" algn="r">
              <a:buNone/>
            </a:pPr>
            <a:r>
              <a:rPr lang="en-GB" sz="3200" b="1" i="1" dirty="0" err="1" smtClean="0"/>
              <a:t>Yoakam</a:t>
            </a:r>
            <a:r>
              <a:rPr lang="en-GB" sz="3200" b="1" i="1" dirty="0" smtClean="0"/>
              <a:t> and </a:t>
            </a:r>
            <a:r>
              <a:rPr lang="en-GB" sz="3200" b="1" i="1" dirty="0"/>
              <a:t>Simpson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95853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88" y="624110"/>
            <a:ext cx="9844623" cy="1280890"/>
          </a:xfrm>
        </p:spPr>
        <p:txBody>
          <a:bodyPr/>
          <a:lstStyle/>
          <a:p>
            <a:r>
              <a:rPr lang="en-US" dirty="0" smtClean="0"/>
              <a:t>Discussion as Method of Teaching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0"/>
            <a:ext cx="4645152" cy="695516"/>
          </a:xfrm>
        </p:spPr>
        <p:txBody>
          <a:bodyPr anchor="ctr"/>
          <a:lstStyle/>
          <a:p>
            <a:r>
              <a:rPr lang="en-US" dirty="0" smtClean="0">
                <a:solidFill>
                  <a:srgbClr val="FF0000"/>
                </a:solidFill>
              </a:rPr>
              <a:t>Method of verbal exchange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9" t="15811" r="-929" b="3338"/>
          <a:stretch/>
        </p:blipFill>
        <p:spPr>
          <a:xfrm>
            <a:off x="1447191" y="2715065"/>
            <a:ext cx="4544176" cy="306735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3759416"/>
          </a:xfrm>
        </p:spPr>
        <p:txBody>
          <a:bodyPr anchor="ctr"/>
          <a:lstStyle/>
          <a:p>
            <a:r>
              <a:rPr lang="en-US" dirty="0" smtClean="0">
                <a:solidFill>
                  <a:srgbClr val="00B0F0"/>
                </a:solidFill>
              </a:rPr>
              <a:t>An activity of sitting and talking about a specific topic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Method of sharing experiences idea 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attitude.</a:t>
            </a:r>
            <a:endParaRPr lang="en-IN" dirty="0">
              <a:solidFill>
                <a:srgbClr val="C00000"/>
              </a:solidFill>
            </a:endParaRPr>
          </a:p>
          <a:p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53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DC02C5-A1CE-7B4F-9D34-4F1AFAD1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06437"/>
            <a:ext cx="9929184" cy="1744394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b="1" dirty="0"/>
              <a:t>परिचर्चा विधि की </a:t>
            </a:r>
            <a:r>
              <a:rPr lang="en-GB" b="1" dirty="0" err="1" smtClean="0"/>
              <a:t>विशेषताएं</a:t>
            </a:r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dirty="0" smtClean="0"/>
              <a:t>(</a:t>
            </a:r>
            <a:r>
              <a:rPr lang="en-GB" sz="3600" i="1" cap="none" dirty="0" smtClean="0"/>
              <a:t>Characteristics Of Discussion Method</a:t>
            </a:r>
            <a:r>
              <a:rPr lang="en-GB" sz="3600" cap="none" dirty="0" smtClean="0"/>
              <a:t>)</a:t>
            </a:r>
            <a:endParaRPr lang="en-US" sz="36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5CD11A-004B-8E4E-8783-93502BC9E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30193"/>
            <a:ext cx="9574233" cy="4153486"/>
          </a:xfrm>
        </p:spPr>
        <p:txBody>
          <a:bodyPr>
            <a:normAutofit lnSpcReduction="10000"/>
          </a:bodyPr>
          <a:lstStyle/>
          <a:p>
            <a:r>
              <a:rPr lang="en-GB" sz="2600" dirty="0" err="1"/>
              <a:t>इस</a:t>
            </a:r>
            <a:r>
              <a:rPr lang="en-GB" sz="2600" dirty="0"/>
              <a:t> विधि के </a:t>
            </a:r>
            <a:r>
              <a:rPr lang="en-GB" sz="2600" dirty="0" err="1"/>
              <a:t>द्वारा</a:t>
            </a:r>
            <a:r>
              <a:rPr lang="en-GB" sz="2600" dirty="0"/>
              <a:t> </a:t>
            </a:r>
            <a:r>
              <a:rPr lang="en-GB" sz="2600" dirty="0" err="1"/>
              <a:t>विद्यार्थियों</a:t>
            </a:r>
            <a:r>
              <a:rPr lang="en-GB" sz="2600" dirty="0"/>
              <a:t> </a:t>
            </a:r>
            <a:r>
              <a:rPr lang="en-GB" sz="2600" dirty="0" err="1"/>
              <a:t>में</a:t>
            </a:r>
            <a:r>
              <a:rPr lang="en-GB" sz="2600" dirty="0"/>
              <a:t> </a:t>
            </a:r>
            <a:endParaRPr lang="en-GB" sz="2600" dirty="0" smtClean="0"/>
          </a:p>
          <a:p>
            <a:pPr>
              <a:lnSpc>
                <a:spcPct val="170000"/>
              </a:lnSpc>
            </a:pPr>
            <a:r>
              <a:rPr lang="en-GB" sz="3200" b="1" dirty="0" err="1" smtClean="0"/>
              <a:t>सृजनात्मकता</a:t>
            </a:r>
            <a:r>
              <a:rPr lang="en-GB" sz="3200" b="1" dirty="0" smtClean="0"/>
              <a:t> </a:t>
            </a:r>
          </a:p>
          <a:p>
            <a:pPr>
              <a:lnSpc>
                <a:spcPct val="170000"/>
              </a:lnSpc>
            </a:pPr>
            <a:r>
              <a:rPr lang="en-GB" sz="3200" b="1" dirty="0" err="1" smtClean="0"/>
              <a:t>विचार</a:t>
            </a:r>
            <a:r>
              <a:rPr lang="en-GB" sz="3200" b="1" dirty="0" smtClean="0"/>
              <a:t> </a:t>
            </a:r>
            <a:r>
              <a:rPr lang="en-GB" sz="3200" b="1" dirty="0" err="1"/>
              <a:t>संप्रेषण</a:t>
            </a:r>
            <a:r>
              <a:rPr lang="en-GB" sz="3200" b="1" dirty="0"/>
              <a:t> की </a:t>
            </a:r>
            <a:r>
              <a:rPr lang="en-GB" sz="3200" b="1" dirty="0" err="1"/>
              <a:t>योग्यता</a:t>
            </a:r>
            <a:r>
              <a:rPr lang="en-GB" sz="3200" b="1" dirty="0"/>
              <a:t> </a:t>
            </a:r>
            <a:endParaRPr lang="en-GB" sz="3200" b="1" dirty="0" smtClean="0"/>
          </a:p>
          <a:p>
            <a:pPr>
              <a:lnSpc>
                <a:spcPct val="170000"/>
              </a:lnSpc>
            </a:pPr>
            <a:r>
              <a:rPr lang="en-GB" sz="3200" b="1" dirty="0" err="1" smtClean="0"/>
              <a:t>सामाजिक</a:t>
            </a:r>
            <a:r>
              <a:rPr lang="en-GB" sz="3200" b="1" dirty="0" smtClean="0"/>
              <a:t> </a:t>
            </a:r>
            <a:r>
              <a:rPr lang="en-GB" sz="3200" b="1" dirty="0" err="1"/>
              <a:t>कौशल</a:t>
            </a:r>
            <a:r>
              <a:rPr lang="en-GB" sz="3200" b="1" dirty="0"/>
              <a:t> </a:t>
            </a:r>
            <a:r>
              <a:rPr lang="en-GB" sz="3200" b="1" dirty="0" err="1"/>
              <a:t>का</a:t>
            </a:r>
            <a:r>
              <a:rPr lang="en-GB" sz="3200" b="1" dirty="0"/>
              <a:t> </a:t>
            </a:r>
            <a:r>
              <a:rPr lang="en-GB" sz="3200" b="1" dirty="0" err="1"/>
              <a:t>विकास</a:t>
            </a:r>
            <a:r>
              <a:rPr lang="en-GB" sz="3200" b="1" dirty="0"/>
              <a:t>  </a:t>
            </a:r>
            <a:r>
              <a:rPr lang="en-GB" sz="3200" b="1" dirty="0" err="1"/>
              <a:t>आदि</a:t>
            </a:r>
            <a:r>
              <a:rPr lang="en-GB" sz="3200" b="1" dirty="0"/>
              <a:t> </a:t>
            </a:r>
            <a:r>
              <a:rPr lang="en-GB" sz="3200" b="1" dirty="0" err="1"/>
              <a:t>किया</a:t>
            </a:r>
            <a:r>
              <a:rPr lang="en-GB" sz="3200" b="1" dirty="0"/>
              <a:t> </a:t>
            </a:r>
            <a:r>
              <a:rPr lang="en-GB" sz="3200" b="1" dirty="0" err="1"/>
              <a:t>जा</a:t>
            </a:r>
            <a:r>
              <a:rPr lang="en-GB" sz="3200" b="1" dirty="0"/>
              <a:t> </a:t>
            </a:r>
            <a:r>
              <a:rPr lang="en-GB" sz="3200" b="1" dirty="0" err="1"/>
              <a:t>सकता</a:t>
            </a:r>
            <a:r>
              <a:rPr lang="en-GB" sz="3200" b="1" dirty="0"/>
              <a:t> </a:t>
            </a:r>
            <a:r>
              <a:rPr lang="en-GB" sz="3200" b="1" dirty="0" err="1"/>
              <a:t>है</a:t>
            </a:r>
            <a:r>
              <a:rPr lang="en-GB" sz="3200" b="1" dirty="0"/>
              <a:t> </a:t>
            </a:r>
            <a:endParaRPr lang="en-GB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358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3600" b="1" dirty="0"/>
              <a:t>विशेषताएं </a:t>
            </a:r>
            <a:r>
              <a:rPr lang="en-US" sz="3600" b="1" dirty="0" smtClean="0"/>
              <a:t>…..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311" y="2133600"/>
            <a:ext cx="9985301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i-IN" sz="3200" dirty="0"/>
              <a:t>यह विधि छोटे कक्षा में (अर्थात कम विद्यार्थियों </a:t>
            </a:r>
            <a:r>
              <a:rPr lang="en-GB" sz="3200" dirty="0" err="1">
                <a:latin typeface="Baskerville Old Face" panose="02020602080505020303" pitchFamily="18" charset="0"/>
              </a:rPr>
              <a:t>से</a:t>
            </a:r>
            <a:r>
              <a:rPr lang="hi-IN" sz="3200" dirty="0" smtClean="0"/>
              <a:t> </a:t>
            </a:r>
            <a:r>
              <a:rPr lang="hi-IN" sz="3200" dirty="0"/>
              <a:t>युक्त कक्षा) में ज्यादा उपयोगी होती है परंतु बड़ी कक्षा में भी उप समूह बनाकर इस विधि का प्रयोग किया जा सकता है </a:t>
            </a:r>
          </a:p>
          <a:p>
            <a:r>
              <a:rPr lang="hi-IN" sz="3200" dirty="0"/>
              <a:t>इस विधि का प्रयोग गणित के अतिरिक्त सभी विषयों में किया जा सकता है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1157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5D9A4C-6795-CB4B-9593-4A24ACD3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/>
              <a:t>परिचर्चा विधि के </a:t>
            </a:r>
            <a:r>
              <a:rPr lang="en-GB" b="1" dirty="0" err="1"/>
              <a:t>विभिन्न</a:t>
            </a:r>
            <a:r>
              <a:rPr lang="en-GB" b="1" dirty="0"/>
              <a:t> </a:t>
            </a:r>
            <a:r>
              <a:rPr lang="en-GB" b="1" dirty="0" err="1"/>
              <a:t>स्वरूप</a:t>
            </a:r>
            <a:endParaRPr lang="en-US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451579" y="1905000"/>
            <a:ext cx="8733430" cy="30608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Structured Method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     (</a:t>
            </a:r>
            <a:r>
              <a:rPr lang="hi-IN" sz="3200" b="1" dirty="0"/>
              <a:t>संरचनात्मक </a:t>
            </a:r>
            <a:r>
              <a:rPr lang="hi-IN" sz="3200" b="1" dirty="0" smtClean="0"/>
              <a:t>परिचर्चा</a:t>
            </a:r>
            <a:r>
              <a:rPr lang="en-US" sz="32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Unstructured Method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      (</a:t>
            </a:r>
            <a:r>
              <a:rPr lang="hi-IN" sz="3200" b="1" dirty="0" smtClean="0"/>
              <a:t>मुक्त परिचर्चा</a:t>
            </a:r>
            <a:r>
              <a:rPr lang="en-US" sz="3200" b="1" dirty="0" smtClean="0"/>
              <a:t>)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62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2" y="1871003"/>
            <a:ext cx="4881488" cy="1089093"/>
          </a:xfrm>
        </p:spPr>
        <p:txBody>
          <a:bodyPr anchor="ctr"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a.Fish</a:t>
            </a:r>
            <a:r>
              <a:rPr lang="en-US" b="1" dirty="0" smtClean="0">
                <a:solidFill>
                  <a:srgbClr val="002060"/>
                </a:solidFill>
              </a:rPr>
              <a:t> Bowl Group Discussion 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56" b="21656"/>
          <a:stretch>
            <a:fillRect/>
          </a:stretch>
        </p:blipFill>
        <p:spPr>
          <a:xfrm>
            <a:off x="5613009" y="252164"/>
            <a:ext cx="6471140" cy="63033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913" y="2960097"/>
            <a:ext cx="4079630" cy="200374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Discussion within group  but any one can join in between</a:t>
            </a:r>
            <a:endParaRPr lang="en-IN" sz="28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912" y="365760"/>
            <a:ext cx="573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Types of Groups</a:t>
            </a:r>
          </a:p>
          <a:p>
            <a:pPr algn="ctr"/>
            <a:r>
              <a:rPr lang="en-US" sz="3200" b="1" dirty="0" smtClean="0"/>
              <a:t> in Discussion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504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</TotalTime>
  <Words>356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परिचर्चा विधि</vt:lpstr>
      <vt:lpstr> परिचर्चा  विधि किसे कहते हैं ?</vt:lpstr>
      <vt:lpstr>Meaning of Discussion </vt:lpstr>
      <vt:lpstr>परिभाषा</vt:lpstr>
      <vt:lpstr>Discussion as Method of Teaching </vt:lpstr>
      <vt:lpstr>परिचर्चा विधि की विशेषताएं   (Characteristics Of Discussion Method)</vt:lpstr>
      <vt:lpstr>विशेषताएं …..</vt:lpstr>
      <vt:lpstr> परिचर्चा विधि के विभिन्न स्वरूप</vt:lpstr>
      <vt:lpstr>a.Fish Bowl Group Discussion </vt:lpstr>
      <vt:lpstr>b.Buzz Group Discussion </vt:lpstr>
      <vt:lpstr>c.Focused Group Discussion </vt:lpstr>
      <vt:lpstr> संक्षेप में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abc</cp:lastModifiedBy>
  <cp:revision>8</cp:revision>
  <dcterms:created xsi:type="dcterms:W3CDTF">2020-09-26T14:38:45Z</dcterms:created>
  <dcterms:modified xsi:type="dcterms:W3CDTF">2020-09-28T04:32:12Z</dcterms:modified>
</cp:coreProperties>
</file>