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6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311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70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733D-69F8-45CE-987F-1E3A67C77C5D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3FB42-312D-429D-A89D-91E21C85F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6154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DC3DB-9C0B-4EEA-BE0C-C823D6258BF2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09D77-6270-417D-B912-9E40620F0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523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43399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9831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9831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7163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12805" y="1828800"/>
            <a:ext cx="5388864" cy="34292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785"/>
            <a:ext cx="5384800" cy="3429015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28/09/2020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0825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453473"/>
            <a:ext cx="5388864" cy="28340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840825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01237" y="2453474"/>
            <a:ext cx="5388864" cy="28337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2"/>
            <a:ext cx="6661151" cy="49847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281939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579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28/09/2020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28/09/2020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descr="Shrubs on seashore">
            <a:extLst>
              <a:ext uri="{FF2B5EF4-FFF2-40B4-BE49-F238E27FC236}">
                <a16:creationId xmlns=""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Oval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chemeClr val="tx2"/>
                </a:solidFill>
              </a:endParaRPr>
            </a:p>
          </p:txBody>
        </p:sp>
        <p:sp>
          <p:nvSpPr>
            <p:cNvPr id="10" name="Freeform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6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7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7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0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6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7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0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2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5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6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5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1BCE41-2263-EC4B-A744-9F6300A3F6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GB" dirty="0"/>
              <a:t>परिचर्चा विधि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DEDC7F1-97DF-1248-A5A4-84E0674D7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2191" y="3531204"/>
            <a:ext cx="9352661" cy="2446515"/>
          </a:xfrm>
        </p:spPr>
        <p:txBody>
          <a:bodyPr>
            <a:normAutofit/>
          </a:bodyPr>
          <a:lstStyle/>
          <a:p>
            <a:pPr algn="r"/>
            <a:r>
              <a:rPr lang="en-US" b="1" i="1" dirty="0" err="1" smtClean="0">
                <a:latin typeface="Baskerville Old Face" panose="02020602080505020303" pitchFamily="18" charset="0"/>
              </a:rPr>
              <a:t>Dr</a:t>
            </a:r>
            <a:r>
              <a:rPr lang="en-US" b="1" i="1" dirty="0" smtClean="0">
                <a:latin typeface="Baskerville Old Face" panose="02020602080505020303" pitchFamily="18" charset="0"/>
              </a:rPr>
              <a:t> .</a:t>
            </a:r>
            <a:r>
              <a:rPr lang="en-US" b="1" i="1" dirty="0" err="1" smtClean="0">
                <a:latin typeface="Baskerville Old Face" panose="02020602080505020303" pitchFamily="18" charset="0"/>
              </a:rPr>
              <a:t>Anuradha</a:t>
            </a:r>
            <a:r>
              <a:rPr lang="en-US" b="1" i="1" dirty="0" smtClean="0">
                <a:latin typeface="Baskerville Old Face" panose="02020602080505020303" pitchFamily="18" charset="0"/>
              </a:rPr>
              <a:t> </a:t>
            </a:r>
            <a:r>
              <a:rPr lang="en-US" b="1" i="1" dirty="0" err="1" smtClean="0">
                <a:latin typeface="Baskerville Old Face" panose="02020602080505020303" pitchFamily="18" charset="0"/>
              </a:rPr>
              <a:t>Rai</a:t>
            </a:r>
            <a:endParaRPr lang="en-US" b="1" i="1" dirty="0" smtClean="0">
              <a:latin typeface="Baskerville Old Face" panose="02020602080505020303" pitchFamily="18" charset="0"/>
            </a:endParaRPr>
          </a:p>
          <a:p>
            <a:pPr algn="r"/>
            <a:r>
              <a:rPr lang="en-US" dirty="0" smtClean="0">
                <a:latin typeface="Baskerville Old Face" panose="02020602080505020303" pitchFamily="18" charset="0"/>
              </a:rPr>
              <a:t>Associate professor </a:t>
            </a:r>
          </a:p>
          <a:p>
            <a:pPr algn="r">
              <a:spcBef>
                <a:spcPts val="0"/>
              </a:spcBef>
            </a:pPr>
            <a:r>
              <a:rPr lang="en-US" dirty="0" smtClean="0">
                <a:latin typeface="Baskerville Old Face" panose="02020602080505020303" pitchFamily="18" charset="0"/>
              </a:rPr>
              <a:t>B.Ed. department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Baskerville Old Face" panose="02020602080505020303" pitchFamily="18" charset="0"/>
              </a:rPr>
              <a:t>Harish Chandra P G. College</a:t>
            </a:r>
          </a:p>
          <a:p>
            <a:pPr algn="r">
              <a:spcBef>
                <a:spcPts val="0"/>
              </a:spcBef>
            </a:pPr>
            <a:r>
              <a:rPr lang="en-US" dirty="0" err="1" smtClean="0">
                <a:latin typeface="Baskerville Old Face" panose="02020602080505020303" pitchFamily="18" charset="0"/>
              </a:rPr>
              <a:t>varanasi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</a:p>
          <a:p>
            <a:pPr algn="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33846" y="5608387"/>
            <a:ext cx="4021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a</a:t>
            </a:r>
            <a:r>
              <a:rPr lang="en-US" dirty="0" smtClean="0"/>
              <a:t>nuradha.hcpg@gmail.com</a:t>
            </a:r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856" y="1288562"/>
            <a:ext cx="3076426" cy="180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642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286637-B46A-D04F-874B-4926D076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sz="3600" b="1" dirty="0"/>
              <a:t>परिचर्चा विधि की </a:t>
            </a:r>
            <a:r>
              <a:rPr lang="en-GB" sz="3600" b="1" dirty="0" err="1"/>
              <a:t>सीमाएं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242297-A5BB-9945-AE52-24724AB4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 </a:t>
            </a:r>
            <a:r>
              <a:rPr lang="en-GB" sz="3200" b="1" dirty="0"/>
              <a:t>विद्यार्थी </a:t>
            </a:r>
            <a:r>
              <a:rPr lang="en-GB" sz="3200" b="1" dirty="0" err="1"/>
              <a:t>केंद्रित</a:t>
            </a:r>
            <a:r>
              <a:rPr lang="en-GB" sz="3200" b="1" dirty="0"/>
              <a:t> विधि </a:t>
            </a:r>
            <a:r>
              <a:rPr lang="en-GB" sz="3200" b="1" dirty="0" err="1"/>
              <a:t>में</a:t>
            </a:r>
            <a:r>
              <a:rPr lang="en-GB" sz="3200" b="1" dirty="0"/>
              <a:t> </a:t>
            </a:r>
            <a:r>
              <a:rPr lang="en-GB" sz="3200" b="1" dirty="0" err="1"/>
              <a:t>भी</a:t>
            </a:r>
            <a:r>
              <a:rPr lang="en-GB" sz="3200" b="1" dirty="0"/>
              <a:t> अध्यापक की </a:t>
            </a:r>
            <a:r>
              <a:rPr lang="en-GB" sz="3200" b="1" dirty="0" err="1"/>
              <a:t>भूमिका</a:t>
            </a:r>
            <a:r>
              <a:rPr lang="en-GB" sz="3200" b="1" dirty="0"/>
              <a:t> </a:t>
            </a:r>
            <a:r>
              <a:rPr lang="en-GB" sz="3200" b="1" dirty="0" err="1"/>
              <a:t>अत्यंत</a:t>
            </a:r>
            <a:r>
              <a:rPr lang="en-GB" sz="3200" b="1" dirty="0"/>
              <a:t> </a:t>
            </a:r>
            <a:r>
              <a:rPr lang="en-GB" sz="3200" b="1" dirty="0" err="1"/>
              <a:t>महत्वपूर्ण</a:t>
            </a:r>
            <a:r>
              <a:rPr lang="en-GB" sz="3200" b="1" dirty="0"/>
              <a:t> </a:t>
            </a:r>
            <a:endParaRPr lang="hi-IN" sz="3200" b="1" dirty="0"/>
          </a:p>
          <a:p>
            <a:r>
              <a:rPr lang="en-GB" sz="3200" b="1" dirty="0"/>
              <a:t>अध्यापक की </a:t>
            </a:r>
            <a:r>
              <a:rPr lang="en-GB" sz="3200" b="1" dirty="0" err="1"/>
              <a:t>सक्रियता</a:t>
            </a:r>
            <a:r>
              <a:rPr lang="en-GB" sz="3200" b="1" dirty="0"/>
              <a:t> </a:t>
            </a:r>
            <a:r>
              <a:rPr lang="en-GB" sz="3200" b="1" dirty="0" err="1"/>
              <a:t>एवं</a:t>
            </a:r>
            <a:r>
              <a:rPr lang="en-GB" sz="3200" b="1" dirty="0"/>
              <a:t>  </a:t>
            </a:r>
            <a:r>
              <a:rPr lang="hi-IN" sz="3200" b="1" dirty="0"/>
              <a:t>सजीवता</a:t>
            </a:r>
            <a:r>
              <a:rPr lang="en-GB" sz="3200" b="1" dirty="0"/>
              <a:t> </a:t>
            </a:r>
            <a:r>
              <a:rPr lang="hi-IN" sz="3200" b="1" dirty="0"/>
              <a:t> </a:t>
            </a:r>
            <a:r>
              <a:rPr lang="en-GB" sz="3200" b="1" dirty="0"/>
              <a:t> </a:t>
            </a:r>
            <a:r>
              <a:rPr lang="en-GB" sz="3200" b="1" dirty="0" err="1"/>
              <a:t>आवश्यक</a:t>
            </a:r>
            <a:endParaRPr lang="hi-IN" sz="3200" b="1" dirty="0"/>
          </a:p>
          <a:p>
            <a:r>
              <a:rPr lang="en-GB" sz="3200" b="1" dirty="0"/>
              <a:t> परिचर्चा के </a:t>
            </a:r>
            <a:r>
              <a:rPr lang="en-GB" sz="3200" b="1" dirty="0" err="1"/>
              <a:t>समय</a:t>
            </a:r>
            <a:r>
              <a:rPr lang="en-GB" sz="3200" b="1" dirty="0"/>
              <a:t> </a:t>
            </a:r>
            <a:r>
              <a:rPr lang="en-GB" sz="3200" b="1" dirty="0" err="1"/>
              <a:t>सौहार्द</a:t>
            </a:r>
            <a:r>
              <a:rPr lang="en-GB" sz="3200" b="1" dirty="0"/>
              <a:t> </a:t>
            </a:r>
            <a:r>
              <a:rPr lang="en-GB" sz="3200" b="1" dirty="0" err="1" smtClean="0"/>
              <a:t>एवं</a:t>
            </a:r>
            <a:r>
              <a:rPr lang="en-GB" sz="3200" b="1" dirty="0" smtClean="0"/>
              <a:t> </a:t>
            </a:r>
            <a:r>
              <a:rPr lang="en-GB" sz="3200" b="1" dirty="0" err="1"/>
              <a:t>सहयोग</a:t>
            </a:r>
            <a:r>
              <a:rPr lang="en-GB" sz="3200" b="1" dirty="0"/>
              <a:t> </a:t>
            </a:r>
            <a:r>
              <a:rPr lang="en-GB" sz="3200" b="1" dirty="0" err="1"/>
              <a:t>बनाए</a:t>
            </a:r>
            <a:r>
              <a:rPr lang="en-GB" sz="3200" b="1" dirty="0"/>
              <a:t>  </a:t>
            </a:r>
            <a:r>
              <a:rPr lang="en-GB" sz="3200" b="1" dirty="0" err="1"/>
              <a:t>रखना</a:t>
            </a:r>
            <a:r>
              <a:rPr lang="en-GB" sz="3200" b="1" dirty="0"/>
              <a:t> </a:t>
            </a:r>
            <a:r>
              <a:rPr lang="en-GB" sz="3200" b="1" dirty="0" err="1"/>
              <a:t>एक</a:t>
            </a:r>
            <a:r>
              <a:rPr lang="en-GB" sz="3200" b="1" dirty="0"/>
              <a:t> </a:t>
            </a:r>
            <a:r>
              <a:rPr lang="en-GB" sz="3200" b="1" dirty="0" err="1"/>
              <a:t>चुनौती</a:t>
            </a:r>
            <a:r>
              <a:rPr lang="en-GB" sz="3200" b="1" dirty="0"/>
              <a:t> </a:t>
            </a:r>
            <a:endParaRPr lang="en-GB" sz="3200" b="1" dirty="0" smtClean="0"/>
          </a:p>
          <a:p>
            <a:r>
              <a:rPr lang="en-GB" sz="3200" b="1" dirty="0" smtClean="0"/>
              <a:t>परिचर्चा </a:t>
            </a:r>
            <a:r>
              <a:rPr lang="en-GB" sz="3200" b="1" dirty="0" err="1"/>
              <a:t>को</a:t>
            </a:r>
            <a:r>
              <a:rPr lang="en-GB" sz="3200" b="1" dirty="0"/>
              <a:t> </a:t>
            </a:r>
            <a:r>
              <a:rPr lang="en-GB" sz="3200" b="1" dirty="0" err="1"/>
              <a:t>समय</a:t>
            </a:r>
            <a:r>
              <a:rPr lang="en-GB" sz="3200" b="1" dirty="0"/>
              <a:t> के </a:t>
            </a:r>
            <a:r>
              <a:rPr lang="en-GB" sz="3200" b="1" dirty="0" err="1"/>
              <a:t>अंदर</a:t>
            </a:r>
            <a:r>
              <a:rPr lang="en-GB" sz="3200" b="1" dirty="0"/>
              <a:t> </a:t>
            </a:r>
            <a:r>
              <a:rPr lang="en-GB" sz="3200" b="1" dirty="0" err="1"/>
              <a:t>समाप्त</a:t>
            </a:r>
            <a:r>
              <a:rPr lang="en-GB" sz="3200" b="1" dirty="0"/>
              <a:t> </a:t>
            </a:r>
            <a:r>
              <a:rPr lang="en-GB" sz="3200" b="1" dirty="0" err="1"/>
              <a:t>करना</a:t>
            </a:r>
            <a:r>
              <a:rPr lang="en-GB" sz="3200" b="1" dirty="0"/>
              <a:t> </a:t>
            </a:r>
            <a:r>
              <a:rPr lang="en-GB" sz="3200" b="1" dirty="0" err="1"/>
              <a:t>एक</a:t>
            </a:r>
            <a:r>
              <a:rPr lang="en-GB" sz="3200" b="1" dirty="0"/>
              <a:t> </a:t>
            </a:r>
            <a:r>
              <a:rPr lang="en-GB" sz="3200" b="1" dirty="0" err="1"/>
              <a:t>चुनौती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415137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453" y="675248"/>
            <a:ext cx="5908566" cy="5078437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outerShdw blurRad="50800" dist="50800" dir="5400000" algn="ctr" rotWithShape="0">
              <a:schemeClr val="bg2">
                <a:alpha val="91000"/>
              </a:scheme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258929" y="1097278"/>
            <a:ext cx="3910818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8800" dirty="0" smtClean="0">
                <a:latin typeface="Edwardian Script ITC" panose="030303020407070D0804" pitchFamily="66" charset="0"/>
              </a:rPr>
              <a:t>Thank you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7258929" y="3024554"/>
            <a:ext cx="4192173" cy="2489981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192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60F148-60D2-B745-8864-43D3955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805998" y="362959"/>
            <a:ext cx="10166801" cy="1124647"/>
          </a:xfrm>
        </p:spPr>
        <p:txBody>
          <a:bodyPr anchor="t"/>
          <a:lstStyle/>
          <a:p>
            <a:pPr algn="l"/>
            <a:r>
              <a:rPr lang="en-GB" sz="4000" b="1" dirty="0" err="1" smtClean="0"/>
              <a:t>परिचर्चा</a:t>
            </a:r>
            <a:r>
              <a:rPr lang="en-GB" sz="4000" b="1" dirty="0" smtClean="0"/>
              <a:t>:</a:t>
            </a:r>
            <a:r>
              <a:rPr lang="en-GB" b="1" dirty="0" smtClean="0"/>
              <a:t> </a:t>
            </a:r>
            <a:r>
              <a:rPr lang="en-GB" sz="4000" b="1" dirty="0" err="1"/>
              <a:t>शिक्षण</a:t>
            </a:r>
            <a:r>
              <a:rPr lang="en-GB" sz="4000" b="1" dirty="0"/>
              <a:t> </a:t>
            </a:r>
            <a:r>
              <a:rPr lang="en-GB" sz="4000" b="1" dirty="0" err="1"/>
              <a:t>की</a:t>
            </a:r>
            <a:r>
              <a:rPr lang="en-GB" sz="4000" b="1" dirty="0"/>
              <a:t> </a:t>
            </a:r>
            <a:r>
              <a:rPr lang="en-GB" sz="4000" b="1" dirty="0" err="1"/>
              <a:t>विधि</a:t>
            </a:r>
            <a:r>
              <a:rPr lang="en-GB" sz="4000" b="1" dirty="0"/>
              <a:t> </a:t>
            </a:r>
            <a:r>
              <a:rPr lang="en-GB" sz="4000" b="1" dirty="0" err="1"/>
              <a:t>के</a:t>
            </a:r>
            <a:r>
              <a:rPr lang="en-GB" sz="4000" b="1" dirty="0"/>
              <a:t> </a:t>
            </a:r>
            <a:r>
              <a:rPr lang="en-GB" sz="4000" b="1" dirty="0" err="1"/>
              <a:t>रूप</a:t>
            </a:r>
            <a:r>
              <a:rPr lang="en-GB" sz="4000" b="1" dirty="0"/>
              <a:t> </a:t>
            </a:r>
            <a:r>
              <a:rPr lang="en-GB" sz="4000" b="1" dirty="0" err="1"/>
              <a:t>में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28CCC51-3765-EC42-A41C-0BB17385F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805998" y="1600200"/>
            <a:ext cx="9969155" cy="4736206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GB" dirty="0" err="1" smtClean="0"/>
              <a:t>शिक्षण</a:t>
            </a:r>
            <a:r>
              <a:rPr lang="en-GB" dirty="0" smtClean="0"/>
              <a:t> </a:t>
            </a:r>
            <a:r>
              <a:rPr lang="en-GB" dirty="0" err="1"/>
              <a:t>की</a:t>
            </a:r>
            <a:r>
              <a:rPr lang="en-GB" dirty="0"/>
              <a:t> </a:t>
            </a:r>
            <a:r>
              <a:rPr lang="en-GB" dirty="0" err="1"/>
              <a:t>विधि</a:t>
            </a:r>
            <a:r>
              <a:rPr lang="en-GB" dirty="0"/>
              <a:t> </a:t>
            </a:r>
            <a:r>
              <a:rPr lang="en-GB" dirty="0" err="1"/>
              <a:t>के</a:t>
            </a:r>
            <a:r>
              <a:rPr lang="en-GB" dirty="0"/>
              <a:t> </a:t>
            </a:r>
            <a:r>
              <a:rPr lang="en-GB" dirty="0" err="1"/>
              <a:t>रूप</a:t>
            </a:r>
            <a:r>
              <a:rPr lang="en-GB" dirty="0"/>
              <a:t> </a:t>
            </a:r>
            <a:r>
              <a:rPr lang="en-GB" dirty="0" err="1"/>
              <a:t>में</a:t>
            </a:r>
            <a:r>
              <a:rPr lang="en-GB" dirty="0"/>
              <a:t> </a:t>
            </a:r>
            <a:r>
              <a:rPr lang="en-GB" dirty="0" err="1"/>
              <a:t>परिचर्चा</a:t>
            </a:r>
            <a:r>
              <a:rPr lang="en-GB" dirty="0"/>
              <a:t> </a:t>
            </a:r>
            <a:r>
              <a:rPr lang="en-GB" dirty="0" err="1"/>
              <a:t>महज</a:t>
            </a:r>
            <a:r>
              <a:rPr lang="en-GB" dirty="0"/>
              <a:t> </a:t>
            </a:r>
            <a:r>
              <a:rPr lang="en-GB" dirty="0" err="1"/>
              <a:t>बहस</a:t>
            </a:r>
            <a:r>
              <a:rPr lang="en-GB" dirty="0"/>
              <a:t> </a:t>
            </a:r>
            <a:r>
              <a:rPr lang="en-GB" dirty="0" err="1"/>
              <a:t>नहीं</a:t>
            </a:r>
            <a:r>
              <a:rPr lang="en-GB" dirty="0"/>
              <a:t> </a:t>
            </a:r>
            <a:r>
              <a:rPr lang="en-GB" dirty="0" err="1"/>
              <a:t>है</a:t>
            </a:r>
            <a:r>
              <a:rPr lang="en-GB" dirty="0"/>
              <a:t> </a:t>
            </a:r>
            <a:r>
              <a:rPr lang="en-GB" dirty="0" err="1"/>
              <a:t>बल्कि</a:t>
            </a:r>
            <a:r>
              <a:rPr lang="en-GB" dirty="0"/>
              <a:t> </a:t>
            </a:r>
            <a:r>
              <a:rPr lang="en-GB" dirty="0" err="1"/>
              <a:t>यह</a:t>
            </a:r>
            <a:r>
              <a:rPr lang="en-GB" dirty="0"/>
              <a:t> </a:t>
            </a:r>
            <a:r>
              <a:rPr lang="en-GB" dirty="0" err="1"/>
              <a:t>एक</a:t>
            </a:r>
            <a:r>
              <a:rPr lang="en-GB" dirty="0"/>
              <a:t> </a:t>
            </a:r>
            <a:r>
              <a:rPr lang="en-GB" dirty="0" err="1"/>
              <a:t>उद्देश्य</a:t>
            </a:r>
            <a:r>
              <a:rPr lang="en-GB" dirty="0"/>
              <a:t> </a:t>
            </a:r>
            <a:r>
              <a:rPr lang="en-GB" dirty="0" err="1"/>
              <a:t>पूर्ण</a:t>
            </a:r>
            <a:r>
              <a:rPr lang="en-GB" dirty="0"/>
              <a:t> </a:t>
            </a:r>
            <a:r>
              <a:rPr lang="en-GB" dirty="0" err="1"/>
              <a:t>किया</a:t>
            </a:r>
            <a:r>
              <a:rPr lang="en-GB" dirty="0"/>
              <a:t> </a:t>
            </a:r>
            <a:r>
              <a:rPr lang="en-GB" dirty="0" err="1"/>
              <a:t>है</a:t>
            </a:r>
            <a:r>
              <a:rPr lang="en-GB" dirty="0"/>
              <a:t> </a:t>
            </a:r>
            <a:r>
              <a:rPr lang="en-GB" dirty="0" err="1"/>
              <a:t>जिसमें</a:t>
            </a:r>
            <a:r>
              <a:rPr lang="en-IN" dirty="0"/>
              <a:t> </a:t>
            </a:r>
            <a:r>
              <a:rPr lang="en-GB" dirty="0"/>
              <a:t> </a:t>
            </a:r>
            <a:r>
              <a:rPr lang="en-GB" dirty="0" err="1"/>
              <a:t>किसी</a:t>
            </a:r>
            <a:r>
              <a:rPr lang="en-GB" dirty="0"/>
              <a:t> </a:t>
            </a:r>
            <a:r>
              <a:rPr lang="en-GB" dirty="0" err="1"/>
              <a:t>विषय</a:t>
            </a:r>
            <a:r>
              <a:rPr lang="en-GB" dirty="0"/>
              <a:t> </a:t>
            </a:r>
            <a:r>
              <a:rPr lang="en-GB" dirty="0" err="1"/>
              <a:t>पर</a:t>
            </a:r>
            <a:r>
              <a:rPr lang="en-GB" dirty="0"/>
              <a:t>  </a:t>
            </a:r>
            <a:r>
              <a:rPr lang="en-GB" dirty="0" err="1"/>
              <a:t>कम</a:t>
            </a:r>
            <a:r>
              <a:rPr lang="en-GB" dirty="0"/>
              <a:t> </a:t>
            </a:r>
            <a:r>
              <a:rPr lang="en-GB" dirty="0" err="1"/>
              <a:t>से</a:t>
            </a:r>
            <a:r>
              <a:rPr lang="en-GB" dirty="0"/>
              <a:t> </a:t>
            </a:r>
            <a:r>
              <a:rPr lang="en-GB" dirty="0" err="1"/>
              <a:t>कम</a:t>
            </a:r>
            <a:r>
              <a:rPr lang="en-GB" dirty="0"/>
              <a:t> </a:t>
            </a:r>
            <a:r>
              <a:rPr lang="en-GB" dirty="0" err="1"/>
              <a:t>विवाद</a:t>
            </a:r>
            <a:r>
              <a:rPr lang="en-GB" dirty="0"/>
              <a:t> </a:t>
            </a:r>
            <a:r>
              <a:rPr lang="en-GB" dirty="0" err="1"/>
              <a:t>एवं</a:t>
            </a:r>
            <a:r>
              <a:rPr lang="en-GB" dirty="0"/>
              <a:t> </a:t>
            </a:r>
            <a:r>
              <a:rPr lang="en-GB" dirty="0" err="1"/>
              <a:t>मनमुटाव</a:t>
            </a:r>
            <a:r>
              <a:rPr lang="en-GB" dirty="0"/>
              <a:t> </a:t>
            </a:r>
            <a:r>
              <a:rPr lang="en-GB" dirty="0" err="1"/>
              <a:t>के</a:t>
            </a:r>
            <a:r>
              <a:rPr lang="en-GB" dirty="0"/>
              <a:t> </a:t>
            </a:r>
            <a:r>
              <a:rPr lang="en-GB" dirty="0" err="1"/>
              <a:t>साथ</a:t>
            </a:r>
            <a:r>
              <a:rPr lang="en-GB" dirty="0"/>
              <a:t> </a:t>
            </a:r>
            <a:r>
              <a:rPr lang="en-GB" dirty="0" err="1"/>
              <a:t>सार्थक</a:t>
            </a:r>
            <a:r>
              <a:rPr lang="en-GB" dirty="0"/>
              <a:t> </a:t>
            </a:r>
            <a:r>
              <a:rPr lang="en-GB" dirty="0" err="1"/>
              <a:t>विमर्श</a:t>
            </a:r>
            <a:r>
              <a:rPr lang="en-GB" dirty="0"/>
              <a:t> </a:t>
            </a:r>
            <a:r>
              <a:rPr lang="en-GB" dirty="0" err="1"/>
              <a:t>होता</a:t>
            </a:r>
            <a:r>
              <a:rPr lang="en-GB" dirty="0"/>
              <a:t> </a:t>
            </a:r>
            <a:r>
              <a:rPr lang="en-GB" dirty="0" err="1" smtClean="0"/>
              <a:t>है</a:t>
            </a:r>
            <a:endParaRPr lang="en-GB" dirty="0" smtClean="0"/>
          </a:p>
          <a:p>
            <a:pPr algn="just"/>
            <a:r>
              <a:rPr lang="en-GB" sz="3200" dirty="0" smtClean="0">
                <a:solidFill>
                  <a:srgbClr val="00B0F0"/>
                </a:solidFill>
                <a:latin typeface="+mj-lt"/>
              </a:rPr>
              <a:t>Discussion </a:t>
            </a:r>
            <a:r>
              <a:rPr lang="en-GB" sz="3200" dirty="0">
                <a:solidFill>
                  <a:srgbClr val="00B0F0"/>
                </a:solidFill>
                <a:latin typeface="+mj-lt"/>
              </a:rPr>
              <a:t>is more than a</a:t>
            </a:r>
            <a:r>
              <a:rPr lang="hi-IN" sz="3200" dirty="0">
                <a:solidFill>
                  <a:srgbClr val="00B0F0"/>
                </a:solidFill>
                <a:latin typeface="+mj-lt"/>
              </a:rPr>
              <a:t> bull</a:t>
            </a:r>
            <a:r>
              <a:rPr lang="en-GB" sz="3200" dirty="0">
                <a:solidFill>
                  <a:srgbClr val="00B0F0"/>
                </a:solidFill>
                <a:latin typeface="+mj-lt"/>
              </a:rPr>
              <a:t> session or argument it is purposeful and it is proceeds toward some goal with a minimum of rambling and </a:t>
            </a:r>
            <a:r>
              <a:rPr lang="en-GB" sz="3200" dirty="0" smtClean="0">
                <a:solidFill>
                  <a:srgbClr val="00B0F0"/>
                </a:solidFill>
                <a:latin typeface="+mj-lt"/>
              </a:rPr>
              <a:t>bickering.</a:t>
            </a:r>
            <a:endParaRPr lang="en-GB" sz="3200" dirty="0">
              <a:solidFill>
                <a:srgbClr val="00B0F0"/>
              </a:solidFill>
              <a:latin typeface="+mj-lt"/>
            </a:endParaRPr>
          </a:p>
          <a:p>
            <a:pPr algn="r"/>
            <a:r>
              <a:rPr lang="en-GB" sz="3200" dirty="0"/>
              <a:t> </a:t>
            </a:r>
            <a:r>
              <a:rPr lang="en-GB" sz="3200" dirty="0" smtClean="0"/>
              <a:t> </a:t>
            </a:r>
            <a:r>
              <a:rPr lang="en-GB" sz="3200" b="1" dirty="0" smtClean="0">
                <a:solidFill>
                  <a:srgbClr val="C00000"/>
                </a:solidFill>
              </a:rPr>
              <a:t>Clark </a:t>
            </a:r>
            <a:r>
              <a:rPr lang="en-GB" sz="3200" b="1" dirty="0">
                <a:solidFill>
                  <a:srgbClr val="C00000"/>
                </a:solidFill>
              </a:rPr>
              <a:t>and </a:t>
            </a:r>
            <a:r>
              <a:rPr lang="hi-IN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smtClean="0">
                <a:solidFill>
                  <a:srgbClr val="C00000"/>
                </a:solidFill>
              </a:rPr>
              <a:t>Starr</a:t>
            </a:r>
            <a:r>
              <a:rPr lang="hi-IN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962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C75E52-6EBE-4243-A24C-B13E7575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sz="4000" b="1" dirty="0" err="1"/>
              <a:t>प्रमुख</a:t>
            </a:r>
            <a:r>
              <a:rPr lang="en-GB" sz="4000" b="1" dirty="0"/>
              <a:t> </a:t>
            </a:r>
            <a:r>
              <a:rPr lang="en-GB" sz="4000" b="1" dirty="0" err="1" smtClean="0"/>
              <a:t>चरण</a:t>
            </a:r>
            <a:r>
              <a:rPr lang="en-GB" sz="4000" b="1" dirty="0" smtClean="0"/>
              <a:t> (main steps )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ACB6FF-8D42-0341-B687-FBFF3DEF4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57949" cy="3450613"/>
          </a:xfrm>
        </p:spPr>
        <p:txBody>
          <a:bodyPr anchor="ctr">
            <a:normAutofit/>
          </a:bodyPr>
          <a:lstStyle/>
          <a:p>
            <a:pPr>
              <a:spcAft>
                <a:spcPts val="2400"/>
              </a:spcAft>
            </a:pPr>
            <a:r>
              <a:rPr lang="en-GB" sz="3200" b="1" dirty="0" err="1" smtClean="0"/>
              <a:t>योजना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बनाना</a:t>
            </a:r>
            <a:r>
              <a:rPr lang="en-GB" sz="3200" b="1" dirty="0" smtClean="0"/>
              <a:t> (</a:t>
            </a:r>
            <a:r>
              <a:rPr lang="en-GB" sz="3200" b="1" dirty="0" smtClean="0">
                <a:solidFill>
                  <a:srgbClr val="002060"/>
                </a:solidFill>
              </a:rPr>
              <a:t>Planning</a:t>
            </a:r>
            <a:r>
              <a:rPr lang="en-GB" sz="3200" b="1" dirty="0" smtClean="0"/>
              <a:t>) </a:t>
            </a:r>
          </a:p>
          <a:p>
            <a:pPr>
              <a:spcAft>
                <a:spcPts val="2400"/>
              </a:spcAft>
            </a:pPr>
            <a:r>
              <a:rPr lang="en-GB" sz="3200" b="1" dirty="0" err="1" smtClean="0"/>
              <a:t>परिचर्चा</a:t>
            </a:r>
            <a:r>
              <a:rPr lang="en-GB" sz="3200" b="1" dirty="0" smtClean="0"/>
              <a:t>  </a:t>
            </a:r>
            <a:r>
              <a:rPr lang="en-GB" sz="3200" b="1" dirty="0" err="1"/>
              <a:t>द्वारा</a:t>
            </a:r>
            <a:r>
              <a:rPr lang="en-GB" sz="3200" b="1" dirty="0"/>
              <a:t> </a:t>
            </a:r>
            <a:r>
              <a:rPr lang="en-GB" sz="3200" b="1" dirty="0" err="1"/>
              <a:t>शिक्षण</a:t>
            </a:r>
            <a:r>
              <a:rPr lang="en-GB" sz="3200" b="1" dirty="0"/>
              <a:t> </a:t>
            </a:r>
            <a:r>
              <a:rPr lang="en-GB" sz="3200" b="1" dirty="0" err="1"/>
              <a:t>कार्य</a:t>
            </a:r>
            <a:r>
              <a:rPr lang="en-GB" sz="3200" b="1" dirty="0"/>
              <a:t> </a:t>
            </a:r>
            <a:r>
              <a:rPr lang="en-GB" sz="3200" b="1" dirty="0" err="1"/>
              <a:t>करना</a:t>
            </a:r>
            <a:r>
              <a:rPr lang="en-GB" sz="3200" b="1" dirty="0"/>
              <a:t> </a:t>
            </a:r>
            <a:r>
              <a:rPr lang="en-GB" sz="3200" b="1" dirty="0" smtClean="0"/>
              <a:t>(</a:t>
            </a:r>
            <a:r>
              <a:rPr lang="en-GB" sz="3200" b="1" dirty="0" smtClean="0">
                <a:solidFill>
                  <a:srgbClr val="FF0000"/>
                </a:solidFill>
              </a:rPr>
              <a:t>Interaction</a:t>
            </a:r>
            <a:r>
              <a:rPr lang="en-GB" sz="3200" b="1" dirty="0" smtClean="0"/>
              <a:t>) </a:t>
            </a:r>
          </a:p>
          <a:p>
            <a:r>
              <a:rPr lang="en-GB" sz="3200" b="1" dirty="0" err="1" smtClean="0"/>
              <a:t>समापन</a:t>
            </a:r>
            <a:r>
              <a:rPr lang="en-GB" sz="3200" b="1" dirty="0" smtClean="0"/>
              <a:t> </a:t>
            </a:r>
            <a:r>
              <a:rPr lang="en-GB" sz="3200" b="1" dirty="0" err="1"/>
              <a:t>अथवा</a:t>
            </a:r>
            <a:r>
              <a:rPr lang="en-GB" sz="3200" b="1" dirty="0"/>
              <a:t> </a:t>
            </a:r>
            <a:r>
              <a:rPr lang="en-GB" sz="3200" b="1" dirty="0" err="1" smtClean="0"/>
              <a:t>मूल्यांकन</a:t>
            </a:r>
            <a:r>
              <a:rPr lang="en-GB" sz="3200" b="1" dirty="0" smtClean="0"/>
              <a:t> (</a:t>
            </a:r>
            <a:r>
              <a:rPr lang="en-GB" sz="3200" b="1" dirty="0" smtClean="0">
                <a:solidFill>
                  <a:srgbClr val="00B050"/>
                </a:solidFill>
              </a:rPr>
              <a:t>Evaluation</a:t>
            </a:r>
            <a:r>
              <a:rPr lang="en-GB" sz="3200" b="1" dirty="0" smtClean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9485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918" y="779564"/>
            <a:ext cx="9603275" cy="1049235"/>
          </a:xfrm>
        </p:spPr>
        <p:txBody>
          <a:bodyPr>
            <a:noAutofit/>
          </a:bodyPr>
          <a:lstStyle/>
          <a:p>
            <a:r>
              <a:rPr lang="hi-IN" sz="3600" b="1" dirty="0"/>
              <a:t>योजना बनाना</a:t>
            </a:r>
            <a:br>
              <a:rPr lang="hi-IN" sz="3600" b="1" dirty="0"/>
            </a:br>
            <a:r>
              <a:rPr lang="en-US" sz="3600" b="1" dirty="0" smtClean="0"/>
              <a:t>(</a:t>
            </a:r>
            <a:r>
              <a:rPr lang="en-US" sz="3600" cap="none" dirty="0" smtClean="0"/>
              <a:t>Planning in Discussion Method)</a:t>
            </a:r>
            <a:endParaRPr lang="en-IN" sz="36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8367" y="1828799"/>
            <a:ext cx="6591208" cy="4533364"/>
          </a:xfrm>
        </p:spPr>
        <p:txBody>
          <a:bodyPr>
            <a:normAutofit fontScale="92500"/>
          </a:bodyPr>
          <a:lstStyle/>
          <a:p>
            <a:r>
              <a:rPr lang="hi-IN" sz="2400" b="1" dirty="0"/>
              <a:t>किस विषय का शिक्षण करना </a:t>
            </a:r>
            <a:r>
              <a:rPr lang="hi-IN" sz="2400" b="1" dirty="0" smtClean="0"/>
              <a:t>है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(topic of discussion</a:t>
            </a:r>
            <a:r>
              <a:rPr lang="en-US" sz="2400" b="1" dirty="0" smtClean="0"/>
              <a:t>)</a:t>
            </a:r>
            <a:endParaRPr lang="hi-IN" sz="2400" b="1" dirty="0"/>
          </a:p>
          <a:p>
            <a:r>
              <a:rPr lang="hi-IN" sz="2400" b="1" dirty="0"/>
              <a:t> प्रमुख अधिगम बिंदु क्या </a:t>
            </a:r>
            <a:r>
              <a:rPr lang="hi-IN" sz="2400" b="1" dirty="0" smtClean="0"/>
              <a:t>होंगे</a:t>
            </a:r>
            <a:r>
              <a:rPr lang="en-US" sz="2400" b="1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key learning point)</a:t>
            </a:r>
          </a:p>
          <a:p>
            <a:r>
              <a:rPr lang="hi-IN" sz="2400" b="1" dirty="0" smtClean="0"/>
              <a:t> </a:t>
            </a:r>
            <a:r>
              <a:rPr lang="hi-IN" sz="2400" b="1" dirty="0"/>
              <a:t>परिचर्चा प्रारंभ करने के प्रश्न क्या </a:t>
            </a:r>
            <a:r>
              <a:rPr lang="hi-IN" sz="2400" b="1" dirty="0" smtClean="0"/>
              <a:t>होंगे</a:t>
            </a:r>
            <a:r>
              <a:rPr lang="en-US" sz="2400" b="1" dirty="0" smtClean="0"/>
              <a:t> (</a:t>
            </a:r>
            <a:r>
              <a:rPr lang="en-US" sz="2400" b="1" dirty="0" smtClean="0">
                <a:solidFill>
                  <a:srgbClr val="002060"/>
                </a:solidFill>
              </a:rPr>
              <a:t>questions to </a:t>
            </a:r>
            <a:r>
              <a:rPr lang="en-US" sz="2400" b="1" dirty="0" err="1" smtClean="0">
                <a:solidFill>
                  <a:srgbClr val="002060"/>
                </a:solidFill>
              </a:rPr>
              <a:t>intiate</a:t>
            </a:r>
            <a:r>
              <a:rPr lang="en-US" sz="2400" b="1" dirty="0" smtClean="0">
                <a:solidFill>
                  <a:srgbClr val="002060"/>
                </a:solidFill>
              </a:rPr>
              <a:t> discussion)</a:t>
            </a:r>
          </a:p>
          <a:p>
            <a:r>
              <a:rPr lang="hi-IN" sz="2400" b="1" dirty="0" smtClean="0"/>
              <a:t> </a:t>
            </a:r>
            <a:r>
              <a:rPr lang="hi-IN" sz="2400" b="1" dirty="0"/>
              <a:t>कितने समूह बनेंगे </a:t>
            </a:r>
            <a:r>
              <a:rPr lang="en-US" sz="2400" b="1" dirty="0" smtClean="0"/>
              <a:t>?(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Number groups</a:t>
            </a:r>
            <a:r>
              <a:rPr lang="en-US" sz="2400" b="1" dirty="0" smtClean="0"/>
              <a:t>)</a:t>
            </a:r>
          </a:p>
          <a:p>
            <a:r>
              <a:rPr lang="hi-IN" sz="2400" b="1" dirty="0" smtClean="0"/>
              <a:t>वक्ता </a:t>
            </a:r>
            <a:r>
              <a:rPr lang="hi-IN" sz="2400" b="1" dirty="0"/>
              <a:t>को कितना समय दिया </a:t>
            </a:r>
            <a:r>
              <a:rPr lang="hi-IN" sz="2400" b="1" dirty="0" smtClean="0"/>
              <a:t>जाएगा</a:t>
            </a:r>
            <a:r>
              <a:rPr lang="en-US" sz="2400" b="1" dirty="0" smtClean="0"/>
              <a:t>?( </a:t>
            </a:r>
            <a:r>
              <a:rPr lang="en-US" sz="2400" b="1" dirty="0" smtClean="0">
                <a:solidFill>
                  <a:srgbClr val="C00000"/>
                </a:solidFill>
              </a:rPr>
              <a:t>Time allotted to speakers )</a:t>
            </a:r>
          </a:p>
          <a:p>
            <a:r>
              <a:rPr lang="hi-IN" sz="2400" b="1" dirty="0" smtClean="0"/>
              <a:t> </a:t>
            </a:r>
            <a:r>
              <a:rPr lang="hi-IN" sz="2400" b="1" dirty="0"/>
              <a:t>कौन </a:t>
            </a:r>
            <a:r>
              <a:rPr lang="en-US" sz="2400" b="1" dirty="0" smtClean="0">
                <a:solidFill>
                  <a:srgbClr val="93111A"/>
                </a:solidFill>
              </a:rPr>
              <a:t>summarize</a:t>
            </a:r>
            <a:r>
              <a:rPr lang="en-US" sz="2400" b="1" dirty="0" smtClean="0"/>
              <a:t> </a:t>
            </a:r>
            <a:r>
              <a:rPr lang="hi-IN" sz="2400" b="1" dirty="0" smtClean="0"/>
              <a:t>करेगा </a:t>
            </a:r>
            <a:r>
              <a:rPr lang="en-US" sz="2400" b="1" dirty="0" smtClean="0"/>
              <a:t>?</a:t>
            </a:r>
          </a:p>
          <a:p>
            <a:r>
              <a:rPr lang="hi-IN" sz="2400" b="1" dirty="0" smtClean="0"/>
              <a:t>अधिगम </a:t>
            </a:r>
            <a:r>
              <a:rPr lang="hi-IN" sz="2400" b="1" dirty="0"/>
              <a:t>उद्देश्यों की प्राप्ति कैसे सुनिश्चित </a:t>
            </a:r>
            <a:r>
              <a:rPr lang="hi-IN" sz="2400" b="1" dirty="0" smtClean="0"/>
              <a:t>होगी</a:t>
            </a:r>
            <a:r>
              <a:rPr lang="en-US" sz="2400" b="1" dirty="0" smtClean="0"/>
              <a:t>?(</a:t>
            </a:r>
            <a:r>
              <a:rPr lang="en-US" sz="2400" b="1" dirty="0" smtClean="0">
                <a:solidFill>
                  <a:srgbClr val="002060"/>
                </a:solidFill>
              </a:rPr>
              <a:t>mode of assessing achievement of learning objectives</a:t>
            </a:r>
            <a:r>
              <a:rPr lang="en-US" sz="2400" b="1" dirty="0" smtClean="0"/>
              <a:t> )</a:t>
            </a:r>
            <a:endParaRPr lang="hi-IN" sz="2400" b="1" dirty="0"/>
          </a:p>
          <a:p>
            <a:endParaRPr lang="en-IN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149" y="1955407"/>
            <a:ext cx="3744205" cy="4121835"/>
          </a:xfrm>
          <a:prstGeom prst="rect">
            <a:avLst/>
          </a:prstGeom>
          <a:gradFill>
            <a:gsLst>
              <a:gs pos="9000">
                <a:srgbClr val="FFFFFF"/>
              </a:gs>
              <a:gs pos="100000">
                <a:schemeClr val="bg2">
                  <a:shade val="80000"/>
                </a:schemeClr>
              </a:gs>
            </a:gsLst>
            <a:path path="circle">
              <a:fillToRect l="50000" t="50000" r="50000" b="50000"/>
            </a:path>
          </a:gradFill>
          <a:effectLst>
            <a:outerShdw blurRad="50800" dist="50800" dir="5400000" algn="ctr" rotWithShape="0">
              <a:srgbClr val="FFFFFF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54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i-IN" sz="3600" b="1" dirty="0"/>
              <a:t>परिचर्चा द्वारा द्वारा शिक्षण कार्य करना </a:t>
            </a:r>
            <a:br>
              <a:rPr lang="hi-IN" sz="3600" b="1" dirty="0"/>
            </a:br>
            <a:endParaRPr lang="en-IN" sz="36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456090"/>
          </a:xfrm>
        </p:spPr>
        <p:txBody>
          <a:bodyPr>
            <a:normAutofit lnSpcReduction="10000"/>
          </a:bodyPr>
          <a:lstStyle/>
          <a:p>
            <a:r>
              <a:rPr lang="hi-IN" sz="3200" dirty="0" smtClean="0"/>
              <a:t>योजना </a:t>
            </a:r>
            <a:r>
              <a:rPr lang="hi-IN" sz="3200" dirty="0"/>
              <a:t>अनुसार </a:t>
            </a:r>
            <a:r>
              <a:rPr lang="hi-IN" sz="3200" dirty="0" smtClean="0"/>
              <a:t>भूमिका</a:t>
            </a:r>
            <a:r>
              <a:rPr lang="en-US" sz="3200" dirty="0" smtClean="0"/>
              <a:t> (</a:t>
            </a:r>
            <a:r>
              <a:rPr lang="hi-IN" sz="3200" dirty="0" smtClean="0"/>
              <a:t>विषय</a:t>
            </a:r>
            <a:r>
              <a:rPr lang="en-US" sz="3200" dirty="0" smtClean="0"/>
              <a:t>)</a:t>
            </a:r>
            <a:r>
              <a:rPr lang="hi-IN" sz="3200" dirty="0" smtClean="0"/>
              <a:t> रखना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b="1" dirty="0" smtClean="0"/>
              <a:t>     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00B0F0"/>
                </a:solidFill>
              </a:rPr>
              <a:t>Introducing the topic/issue as per planning</a:t>
            </a:r>
            <a:r>
              <a:rPr lang="en-US" sz="3200" b="1" dirty="0" smtClean="0"/>
              <a:t>)</a:t>
            </a:r>
          </a:p>
          <a:p>
            <a:r>
              <a:rPr lang="hi-IN" sz="3200" dirty="0" smtClean="0"/>
              <a:t>नियमों </a:t>
            </a:r>
            <a:r>
              <a:rPr lang="hi-IN" sz="3200" dirty="0"/>
              <a:t>की जानकारी देना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b="1" dirty="0" smtClean="0"/>
              <a:t>   (</a:t>
            </a:r>
            <a:r>
              <a:rPr lang="en-US" sz="3200" dirty="0" smtClean="0">
                <a:solidFill>
                  <a:srgbClr val="00B0F0"/>
                </a:solidFill>
              </a:rPr>
              <a:t>Describing  the rules of discussion </a:t>
            </a:r>
            <a:r>
              <a:rPr lang="en-US" sz="3200" dirty="0" smtClean="0"/>
              <a:t>)</a:t>
            </a:r>
          </a:p>
          <a:p>
            <a:r>
              <a:rPr lang="hi-IN" sz="3200" dirty="0" smtClean="0"/>
              <a:t>समूह </a:t>
            </a:r>
            <a:r>
              <a:rPr lang="hi-IN" sz="3200" dirty="0"/>
              <a:t>में विभिन्न भूमिकाएं बांटना </a:t>
            </a:r>
            <a:r>
              <a:rPr lang="en-US" sz="3200" dirty="0"/>
              <a:t>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b="1" dirty="0" smtClean="0"/>
              <a:t>   </a:t>
            </a:r>
            <a:r>
              <a:rPr lang="en-US" sz="3200" dirty="0" smtClean="0"/>
              <a:t>( </a:t>
            </a:r>
            <a:r>
              <a:rPr lang="en-US" sz="3200" dirty="0" smtClean="0">
                <a:solidFill>
                  <a:srgbClr val="00B0F0"/>
                </a:solidFill>
              </a:rPr>
              <a:t>Assigning the role .</a:t>
            </a:r>
            <a:r>
              <a:rPr lang="en-US" sz="3200" i="1" dirty="0" err="1" smtClean="0">
                <a:solidFill>
                  <a:srgbClr val="00B0F0"/>
                </a:solidFill>
              </a:rPr>
              <a:t>i.e.Who</a:t>
            </a:r>
            <a:r>
              <a:rPr lang="en-US" sz="3200" i="1" dirty="0" smtClean="0">
                <a:solidFill>
                  <a:srgbClr val="00B0F0"/>
                </a:solidFill>
              </a:rPr>
              <a:t> will report /lead</a:t>
            </a:r>
            <a:r>
              <a:rPr lang="en-US" sz="3200" dirty="0" smtClean="0">
                <a:solidFill>
                  <a:srgbClr val="00B0F0"/>
                </a:solidFill>
              </a:rPr>
              <a:t> </a:t>
            </a:r>
            <a:r>
              <a:rPr lang="en-US" sz="3200" dirty="0" smtClean="0"/>
              <a:t>)</a:t>
            </a:r>
          </a:p>
          <a:p>
            <a:r>
              <a:rPr lang="en-US" sz="3600" dirty="0" smtClean="0"/>
              <a:t>Starting and facilitating the discussion </a:t>
            </a:r>
          </a:p>
          <a:p>
            <a:r>
              <a:rPr lang="en-US" sz="3600" dirty="0" smtClean="0"/>
              <a:t>Active supervision through out the session </a:t>
            </a:r>
          </a:p>
          <a:p>
            <a:endParaRPr lang="hi-IN" sz="3600" dirty="0"/>
          </a:p>
          <a:p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315" y="90982"/>
            <a:ext cx="2867025" cy="175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46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375" y="1533377"/>
            <a:ext cx="9819249" cy="4164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2702" y="520505"/>
            <a:ext cx="9833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Active Supervision Need of Discussion Method 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31432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b="1" dirty="0"/>
              <a:t>समापन अथवा मूल्यांकन 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hi-IN" sz="3200" b="1" dirty="0" smtClean="0"/>
              <a:t>छात्रों </a:t>
            </a:r>
            <a:r>
              <a:rPr lang="hi-IN" sz="3200" b="1" dirty="0"/>
              <a:t>से परिचर्चा के उपरांत </a:t>
            </a:r>
            <a:r>
              <a:rPr lang="hi-IN" sz="3200" b="1" dirty="0" smtClean="0"/>
              <a:t>निष्कर्षत्मक </a:t>
            </a:r>
            <a:r>
              <a:rPr lang="hi-IN" sz="3200" b="1" dirty="0"/>
              <a:t>बिंदुओं को </a:t>
            </a:r>
            <a:r>
              <a:rPr lang="hi-IN" sz="3200" b="1" dirty="0" smtClean="0"/>
              <a:t>पूछना</a:t>
            </a:r>
            <a:endParaRPr lang="en-US" sz="3200" b="1" dirty="0" smtClean="0"/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hi-IN" sz="3200" b="1" dirty="0" smtClean="0"/>
              <a:t>अध्यापक </a:t>
            </a:r>
            <a:r>
              <a:rPr lang="hi-IN" sz="3200" b="1" dirty="0"/>
              <a:t>द्वारा पूरी कक्षा का समेकित निष्कर्ष बताना </a:t>
            </a:r>
            <a:endParaRPr lang="en-US" sz="3200" b="1" dirty="0" smtClean="0"/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hi-IN" sz="3200" b="1" dirty="0" smtClean="0"/>
              <a:t>तथा </a:t>
            </a:r>
            <a:r>
              <a:rPr lang="hi-IN" sz="3200" b="1" dirty="0"/>
              <a:t>गृह कार्य देना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360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E22A0F-AA7F-1B41-ACF4-205C8112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sz="4000" b="1" dirty="0"/>
              <a:t>परिचर्चा विधि के </a:t>
            </a:r>
            <a:r>
              <a:rPr lang="en-GB" sz="4000" b="1" dirty="0" err="1"/>
              <a:t>प्रमुख</a:t>
            </a:r>
            <a:r>
              <a:rPr lang="en-GB" sz="4000" b="1" dirty="0"/>
              <a:t> </a:t>
            </a:r>
            <a:r>
              <a:rPr lang="en-GB" sz="4000" b="1" dirty="0" err="1"/>
              <a:t>गुण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15ADE4-9882-E341-A821-F3237B83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2"/>
            <a:ext cx="10972800" cy="452878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 </a:t>
            </a:r>
            <a:r>
              <a:rPr lang="en-GB" sz="3200" b="1" dirty="0" err="1"/>
              <a:t>सक्रिय</a:t>
            </a:r>
            <a:r>
              <a:rPr lang="en-GB" sz="3200" b="1" dirty="0"/>
              <a:t> अधिगम की विधि </a:t>
            </a:r>
            <a:endParaRPr lang="en-GB" sz="32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b="1" dirty="0" err="1" smtClean="0"/>
              <a:t>संज्ञानात्मक</a:t>
            </a:r>
            <a:r>
              <a:rPr lang="en-GB" sz="3200" b="1" dirty="0" smtClean="0"/>
              <a:t> </a:t>
            </a:r>
            <a:r>
              <a:rPr lang="en-GB" sz="3200" b="1" dirty="0"/>
              <a:t>के </a:t>
            </a:r>
            <a:r>
              <a:rPr lang="en-GB" sz="3200" b="1" dirty="0" err="1"/>
              <a:t>साथ</a:t>
            </a:r>
            <a:r>
              <a:rPr lang="en-GB" sz="3200" b="1" dirty="0"/>
              <a:t> </a:t>
            </a:r>
            <a:r>
              <a:rPr lang="en-GB" sz="3200" b="1" dirty="0" err="1"/>
              <a:t>सामाजिक</a:t>
            </a:r>
            <a:r>
              <a:rPr lang="en-GB" sz="3200" b="1" dirty="0"/>
              <a:t> </a:t>
            </a:r>
            <a:r>
              <a:rPr lang="en-GB" sz="3200" b="1" dirty="0" err="1" smtClean="0"/>
              <a:t>विकास</a:t>
            </a:r>
            <a:endParaRPr lang="en-GB" sz="32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b="1" dirty="0" err="1" smtClean="0"/>
              <a:t>अंतर्मुखी</a:t>
            </a:r>
            <a:r>
              <a:rPr lang="en-GB" sz="3200" b="1" dirty="0" smtClean="0"/>
              <a:t> </a:t>
            </a:r>
            <a:r>
              <a:rPr lang="en-GB" sz="3200" b="1" dirty="0" err="1"/>
              <a:t>छात्रों</a:t>
            </a:r>
            <a:r>
              <a:rPr lang="en-GB" sz="3200" b="1" dirty="0"/>
              <a:t> के अधिगम के </a:t>
            </a:r>
            <a:r>
              <a:rPr lang="en-GB" sz="3200" b="1" dirty="0" err="1"/>
              <a:t>लिए</a:t>
            </a:r>
            <a:r>
              <a:rPr lang="en-GB" sz="3200" b="1" dirty="0"/>
              <a:t> </a:t>
            </a:r>
            <a:r>
              <a:rPr lang="en-GB" sz="3200" b="1" dirty="0" err="1"/>
              <a:t>अवसर</a:t>
            </a:r>
            <a:r>
              <a:rPr lang="en-GB" sz="3200" b="1" dirty="0"/>
              <a:t> </a:t>
            </a:r>
            <a:endParaRPr lang="en-GB" sz="32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b="1" dirty="0" err="1" smtClean="0"/>
              <a:t>अभिव्यक्ति</a:t>
            </a:r>
            <a:r>
              <a:rPr lang="en-GB" sz="3200" b="1" dirty="0" smtClean="0"/>
              <a:t> </a:t>
            </a:r>
            <a:r>
              <a:rPr lang="en-GB" sz="3200" b="1" dirty="0" err="1"/>
              <a:t>का</a:t>
            </a:r>
            <a:r>
              <a:rPr lang="en-GB" sz="3200" b="1" dirty="0"/>
              <a:t> </a:t>
            </a:r>
            <a:r>
              <a:rPr lang="en-GB" sz="3200" b="1" dirty="0" err="1" smtClean="0"/>
              <a:t>अवसर</a:t>
            </a:r>
            <a:endParaRPr lang="en-GB" sz="32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b="1" dirty="0" smtClean="0"/>
              <a:t> </a:t>
            </a:r>
            <a:r>
              <a:rPr lang="en-GB" sz="3200" b="1" dirty="0" err="1" smtClean="0"/>
              <a:t>प्रशिक्षण</a:t>
            </a:r>
            <a:r>
              <a:rPr lang="en-GB" sz="3200" b="1" dirty="0" smtClean="0"/>
              <a:t> </a:t>
            </a:r>
            <a:r>
              <a:rPr lang="en-GB" sz="3200" b="1" dirty="0" err="1"/>
              <a:t>वास्तविक</a:t>
            </a:r>
            <a:r>
              <a:rPr lang="en-GB" sz="3200" b="1" dirty="0"/>
              <a:t> </a:t>
            </a:r>
            <a:r>
              <a:rPr lang="en-GB" sz="3200" b="1" dirty="0" err="1"/>
              <a:t>जीवन</a:t>
            </a:r>
            <a:r>
              <a:rPr lang="en-GB" sz="3200" b="1" dirty="0"/>
              <a:t> के </a:t>
            </a:r>
            <a:r>
              <a:rPr lang="en-GB" sz="3200" b="1" dirty="0" err="1"/>
              <a:t>लिए</a:t>
            </a:r>
            <a:r>
              <a:rPr lang="en-GB" sz="3200" b="1" dirty="0"/>
              <a:t> </a:t>
            </a:r>
            <a:r>
              <a:rPr lang="en-GB" sz="3200" b="1" dirty="0" err="1"/>
              <a:t>आधार</a:t>
            </a:r>
            <a:r>
              <a:rPr lang="en-GB" sz="3200" b="1" dirty="0"/>
              <a:t> </a:t>
            </a:r>
            <a:endParaRPr lang="en-GB" sz="3200" b="1" dirty="0" smtClean="0"/>
          </a:p>
          <a:p>
            <a:endParaRPr lang="hi-IN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6849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……..</a:t>
            </a:r>
            <a:r>
              <a:rPr lang="hi-IN" b="1" dirty="0" smtClean="0"/>
              <a:t>के </a:t>
            </a:r>
            <a:r>
              <a:rPr lang="hi-IN" b="1" dirty="0"/>
              <a:t>प्रमुख गुण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i-IN" sz="3200" b="1" dirty="0"/>
              <a:t>नेतृत्व के गुणों का विकास</a:t>
            </a:r>
          </a:p>
          <a:p>
            <a:r>
              <a:rPr lang="hi-IN" sz="3200" b="1" dirty="0" smtClean="0"/>
              <a:t>छात्रों </a:t>
            </a:r>
            <a:r>
              <a:rPr lang="hi-IN" sz="3200" b="1" dirty="0"/>
              <a:t>में चिंतन एवं संप्रेषण की योग्यता का विकास </a:t>
            </a:r>
          </a:p>
          <a:p>
            <a:r>
              <a:rPr lang="hi-IN" sz="3200" b="1" dirty="0"/>
              <a:t>समस्या समाधान की प्रति प्रवृत्त करना </a:t>
            </a:r>
          </a:p>
          <a:p>
            <a:r>
              <a:rPr lang="hi-IN" sz="3200" b="1" dirty="0"/>
              <a:t>अधिगम प्रक्रिया में निरंतर  प्रेरणात्मक माहौल का सृजन </a:t>
            </a:r>
          </a:p>
          <a:p>
            <a:r>
              <a:rPr lang="hi-IN" sz="3200" b="1" dirty="0"/>
              <a:t>भावात्मक तथा संज्ञानात्मक उद्देश्यों की प्राप्तिश</a:t>
            </a:r>
          </a:p>
          <a:p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20400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ashore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Seashore design slides.potx" id="{C14410CA-75A1-4039-B0D2-306BA380D4B5}" vid="{F869618E-08B6-48F2-946D-30C4613A87FB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slides</Template>
  <TotalTime>41</TotalTime>
  <Words>404</Words>
  <Application>Microsoft Office PowerPoint</Application>
  <PresentationFormat>Custom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Seashore design template</vt:lpstr>
      <vt:lpstr>परिचर्चा विधि</vt:lpstr>
      <vt:lpstr>परिचर्चा: शिक्षण की विधि के रूप में</vt:lpstr>
      <vt:lpstr> प्रमुख चरण (main steps )</vt:lpstr>
      <vt:lpstr>योजना बनाना (Planning in Discussion Method)</vt:lpstr>
      <vt:lpstr>परिचर्चा द्वारा द्वारा शिक्षण कार्य करना  </vt:lpstr>
      <vt:lpstr>Slide 6</vt:lpstr>
      <vt:lpstr>समापन अथवा मूल्यांकन </vt:lpstr>
      <vt:lpstr> परिचर्चा विधि के प्रमुख गुण</vt:lpstr>
      <vt:lpstr>……..के प्रमुख गुण</vt:lpstr>
      <vt:lpstr> परिचर्चा विधि की सीमाएं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परिचर्चा विधि</dc:title>
  <dc:creator>Microsoft account</dc:creator>
  <cp:lastModifiedBy>abc</cp:lastModifiedBy>
  <cp:revision>4</cp:revision>
  <dcterms:created xsi:type="dcterms:W3CDTF">2020-09-26T17:32:24Z</dcterms:created>
  <dcterms:modified xsi:type="dcterms:W3CDTF">2020-09-28T04:33:55Z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