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5"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11/09/2020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676400"/>
          </a:xfrm>
        </p:spPr>
        <p:txBody>
          <a:bodyPr>
            <a:normAutofit/>
          </a:bodyPr>
          <a:lstStyle/>
          <a:p>
            <a:r>
              <a:rPr lang="en-US" sz="3200" dirty="0" smtClean="0"/>
              <a:t>B.A English </a:t>
            </a:r>
            <a:br>
              <a:rPr lang="en-US" sz="3200" dirty="0" smtClean="0"/>
            </a:br>
            <a:r>
              <a:rPr lang="en-US" sz="3200" dirty="0" smtClean="0"/>
              <a:t>First Year</a:t>
            </a:r>
            <a:br>
              <a:rPr lang="en-US" sz="3200" dirty="0" smtClean="0"/>
            </a:br>
            <a:r>
              <a:rPr lang="en-US" sz="3200" dirty="0" smtClean="0"/>
              <a:t> Second Paper (Prose)</a:t>
            </a:r>
            <a:endParaRPr lang="en-US" sz="3200" dirty="0"/>
          </a:p>
        </p:txBody>
      </p:sp>
      <p:sp>
        <p:nvSpPr>
          <p:cNvPr id="3" name="Subtitle 2"/>
          <p:cNvSpPr>
            <a:spLocks noGrp="1"/>
          </p:cNvSpPr>
          <p:nvPr>
            <p:ph type="subTitle" idx="1"/>
          </p:nvPr>
        </p:nvSpPr>
        <p:spPr>
          <a:xfrm>
            <a:off x="1371600" y="2286000"/>
            <a:ext cx="6400800" cy="3352800"/>
          </a:xfrm>
        </p:spPr>
        <p:txBody>
          <a:bodyPr>
            <a:normAutofit/>
          </a:bodyPr>
          <a:lstStyle/>
          <a:p>
            <a:r>
              <a:rPr lang="en-US" sz="3600" b="1" u="sng" dirty="0" smtClean="0"/>
              <a:t>Bacon as an Essayist</a:t>
            </a:r>
          </a:p>
          <a:p>
            <a:endParaRPr lang="en-US" dirty="0" smtClean="0"/>
          </a:p>
          <a:p>
            <a:endParaRPr lang="en-US" dirty="0" smtClean="0"/>
          </a:p>
          <a:p>
            <a:r>
              <a:rPr lang="en-US" dirty="0" err="1" smtClean="0"/>
              <a:t>Dr.Seema</a:t>
            </a:r>
            <a:r>
              <a:rPr lang="en-US" dirty="0" smtClean="0"/>
              <a:t> Singh</a:t>
            </a:r>
          </a:p>
          <a:p>
            <a:r>
              <a:rPr lang="en-US" dirty="0" smtClean="0"/>
              <a:t>Department of English</a:t>
            </a:r>
          </a:p>
          <a:p>
            <a:r>
              <a:rPr lang="en-US" dirty="0" err="1" smtClean="0"/>
              <a:t>H.C.P.G.College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Old Quill Pen, Books And Vintage Inkwell On Wooden Desk In The Old Office  Against The Background Of The Bookcase And The Rays Of Light. Conceptual  Background On History, Education, Literature Topics."/>
          <p:cNvPicPr>
            <a:picLocks noChangeAspect="1" noChangeArrowheads="1"/>
          </p:cNvPicPr>
          <p:nvPr/>
        </p:nvPicPr>
        <p:blipFill>
          <a:blip r:embed="rId2" cstate="print"/>
          <a:srcRect/>
          <a:stretch>
            <a:fillRect/>
          </a:stretch>
        </p:blipFill>
        <p:spPr bwMode="auto">
          <a:xfrm>
            <a:off x="838200" y="304800"/>
            <a:ext cx="7391400" cy="4572000"/>
          </a:xfrm>
          <a:prstGeom prst="rect">
            <a:avLst/>
          </a:prstGeom>
          <a:noFill/>
        </p:spPr>
      </p:pic>
      <p:sp>
        <p:nvSpPr>
          <p:cNvPr id="3" name="TextBox 2"/>
          <p:cNvSpPr txBox="1"/>
          <p:nvPr/>
        </p:nvSpPr>
        <p:spPr>
          <a:xfrm>
            <a:off x="3124200" y="5334000"/>
            <a:ext cx="2318392" cy="707886"/>
          </a:xfrm>
          <a:prstGeom prst="rect">
            <a:avLst/>
          </a:prstGeom>
          <a:noFill/>
        </p:spPr>
        <p:txBody>
          <a:bodyPr wrap="none" rtlCol="0">
            <a:spAutoFit/>
          </a:bodyPr>
          <a:lstStyle/>
          <a:p>
            <a:r>
              <a:rPr lang="en-US" sz="4000" dirty="0" smtClean="0"/>
              <a:t>Thank You</a:t>
            </a:r>
            <a:endParaRPr lang="en-US" sz="4000"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C:\Users\Nripendra\Pictures\Bacon_Essays_1696.jpg"/>
          <p:cNvPicPr>
            <a:picLocks noChangeAspect="1" noChangeArrowheads="1"/>
          </p:cNvPicPr>
          <p:nvPr/>
        </p:nvPicPr>
        <p:blipFill>
          <a:blip r:embed="rId2" cstate="print"/>
          <a:srcRect/>
          <a:stretch>
            <a:fillRect/>
          </a:stretch>
        </p:blipFill>
        <p:spPr bwMode="auto">
          <a:xfrm>
            <a:off x="2693834" y="381000"/>
            <a:ext cx="3756332" cy="61722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Nripendra\Pictures\bacon.jpg"/>
          <p:cNvPicPr>
            <a:picLocks noChangeAspect="1" noChangeArrowheads="1"/>
          </p:cNvPicPr>
          <p:nvPr/>
        </p:nvPicPr>
        <p:blipFill>
          <a:blip r:embed="rId2" cstate="print"/>
          <a:srcRect/>
          <a:stretch>
            <a:fillRect/>
          </a:stretch>
        </p:blipFill>
        <p:spPr bwMode="auto">
          <a:xfrm>
            <a:off x="1422400" y="1327150"/>
            <a:ext cx="6299200" cy="4203700"/>
          </a:xfrm>
          <a:prstGeom prst="rect">
            <a:avLst/>
          </a:prstGeom>
          <a:noFill/>
        </p:spPr>
      </p:pic>
      <p:sp>
        <p:nvSpPr>
          <p:cNvPr id="3" name="TextBox 2"/>
          <p:cNvSpPr txBox="1"/>
          <p:nvPr/>
        </p:nvSpPr>
        <p:spPr>
          <a:xfrm>
            <a:off x="2971800" y="685800"/>
            <a:ext cx="2278957" cy="461665"/>
          </a:xfrm>
          <a:prstGeom prst="rect">
            <a:avLst/>
          </a:prstGeom>
          <a:noFill/>
        </p:spPr>
        <p:txBody>
          <a:bodyPr wrap="none" rtlCol="0">
            <a:spAutoFit/>
          </a:bodyPr>
          <a:lstStyle/>
          <a:p>
            <a:r>
              <a:rPr lang="en-US" sz="2400" dirty="0" smtClean="0"/>
              <a:t>Sir Francis Bacon</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762000"/>
            <a:ext cx="8458200" cy="5909310"/>
          </a:xfrm>
          <a:prstGeom prst="rect">
            <a:avLst/>
          </a:prstGeom>
        </p:spPr>
        <p:txBody>
          <a:bodyPr wrap="square">
            <a:spAutoFit/>
          </a:bodyPr>
          <a:lstStyle/>
          <a:p>
            <a:pPr>
              <a:buFont typeface="Arial" pitchFamily="34" charset="0"/>
              <a:buChar char="•"/>
            </a:pPr>
            <a:endParaRPr lang="en-US" dirty="0" smtClean="0"/>
          </a:p>
          <a:p>
            <a:pPr>
              <a:buFont typeface="Arial" pitchFamily="34" charset="0"/>
              <a:buChar char="•"/>
            </a:pPr>
            <a:r>
              <a:rPr lang="en-US" dirty="0" smtClean="0"/>
              <a:t> Francis Bacon is the first great English essayist.</a:t>
            </a:r>
          </a:p>
          <a:p>
            <a:pPr>
              <a:buFont typeface="Arial" pitchFamily="34" charset="0"/>
              <a:buChar char="•"/>
            </a:pPr>
            <a:endParaRPr lang="en-US" dirty="0" smtClean="0"/>
          </a:p>
          <a:p>
            <a:pPr>
              <a:buFont typeface="Arial" pitchFamily="34" charset="0"/>
              <a:buChar char="•"/>
            </a:pPr>
            <a:r>
              <a:rPr lang="en-US" dirty="0" smtClean="0"/>
              <a:t>  He enjoyed a glorious reputation and considered to be the father of English essay.</a:t>
            </a:r>
          </a:p>
          <a:p>
            <a:pPr>
              <a:buFont typeface="Arial" pitchFamily="34" charset="0"/>
              <a:buChar char="•"/>
            </a:pPr>
            <a:endParaRPr lang="en-US" dirty="0" smtClean="0"/>
          </a:p>
          <a:p>
            <a:pPr>
              <a:buFont typeface="Arial" pitchFamily="34" charset="0"/>
              <a:buChar char="•"/>
            </a:pPr>
            <a:r>
              <a:rPr lang="en-US" dirty="0" smtClean="0"/>
              <a:t> He remains for the sheer mass and weight of genius.</a:t>
            </a:r>
          </a:p>
          <a:p>
            <a:pPr>
              <a:buFont typeface="Arial" pitchFamily="34" charset="0"/>
              <a:buChar char="•"/>
            </a:pPr>
            <a:endParaRPr lang="en-US" dirty="0" smtClean="0"/>
          </a:p>
          <a:p>
            <a:pPr>
              <a:buFont typeface="Arial" pitchFamily="34" charset="0"/>
              <a:buChar char="•"/>
            </a:pPr>
            <a:r>
              <a:rPr lang="en-US" dirty="0" smtClean="0"/>
              <a:t> His essays introduce a new form of composition into English prose. </a:t>
            </a:r>
          </a:p>
          <a:p>
            <a:pPr>
              <a:buFont typeface="Arial" pitchFamily="34" charset="0"/>
              <a:buChar char="•"/>
            </a:pPr>
            <a:endParaRPr lang="en-US" dirty="0" smtClean="0"/>
          </a:p>
          <a:p>
            <a:pPr>
              <a:buFont typeface="Arial" pitchFamily="34" charset="0"/>
              <a:buChar char="•"/>
            </a:pPr>
            <a:r>
              <a:rPr lang="en-US" dirty="0" smtClean="0"/>
              <a:t> Bacon charged his essays with the serious spirit and stately manners of Seneca. </a:t>
            </a:r>
          </a:p>
          <a:p>
            <a:pPr>
              <a:buFont typeface="Arial" pitchFamily="34" charset="0"/>
              <a:buChar char="•"/>
            </a:pPr>
            <a:endParaRPr lang="en-US" dirty="0" smtClean="0"/>
          </a:p>
          <a:p>
            <a:pPr>
              <a:buFont typeface="Arial" pitchFamily="34" charset="0"/>
              <a:buChar char="•"/>
            </a:pPr>
            <a:r>
              <a:rPr lang="en-US" dirty="0" smtClean="0"/>
              <a:t>  For him his essays were dispersed meditations and receptacle for detached thoughts.</a:t>
            </a:r>
          </a:p>
          <a:p>
            <a:pPr>
              <a:buFont typeface="Arial" pitchFamily="34" charset="0"/>
              <a:buChar char="•"/>
            </a:pPr>
            <a:r>
              <a:rPr lang="en-US" dirty="0" smtClean="0"/>
              <a:t> </a:t>
            </a:r>
          </a:p>
          <a:p>
            <a:pPr>
              <a:buFont typeface="Arial" pitchFamily="34" charset="0"/>
              <a:buChar char="•"/>
            </a:pPr>
            <a:r>
              <a:rPr lang="en-US" dirty="0" smtClean="0"/>
              <a:t>  He is practical under the influence of Machiavelli.</a:t>
            </a:r>
          </a:p>
          <a:p>
            <a:pPr>
              <a:buFont typeface="Arial" pitchFamily="34" charset="0"/>
              <a:buChar char="•"/>
            </a:pPr>
            <a:endParaRPr lang="en-US" dirty="0" smtClean="0"/>
          </a:p>
          <a:p>
            <a:pPr>
              <a:buFont typeface="Arial" pitchFamily="34" charset="0"/>
              <a:buChar char="•"/>
            </a:pPr>
            <a:r>
              <a:rPr lang="en-US" dirty="0" smtClean="0"/>
              <a:t> Utilitarianism is obvious in his essays. </a:t>
            </a:r>
          </a:p>
          <a:p>
            <a:pPr>
              <a:buFont typeface="Arial" pitchFamily="34" charset="0"/>
              <a:buChar char="•"/>
            </a:pPr>
            <a:endParaRPr lang="en-US" dirty="0" smtClean="0"/>
          </a:p>
          <a:p>
            <a:pPr>
              <a:buFont typeface="Arial" pitchFamily="34" charset="0"/>
              <a:buChar char="•"/>
            </a:pPr>
            <a:r>
              <a:rPr lang="en-US" dirty="0" smtClean="0"/>
              <a:t>He instructs how to lead a successful life. </a:t>
            </a:r>
          </a:p>
          <a:p>
            <a:pPr>
              <a:buFont typeface="Arial" pitchFamily="34" charset="0"/>
              <a:buChar char="•"/>
            </a:pPr>
            <a:endParaRPr lang="en-US" dirty="0" smtClean="0"/>
          </a:p>
          <a:p>
            <a:pPr>
              <a:buFont typeface="Arial" pitchFamily="34" charset="0"/>
              <a:buChar char="•"/>
            </a:pPr>
            <a:r>
              <a:rPr lang="en-US" dirty="0" smtClean="0"/>
              <a:t>That’s why his essays are called counsels civil and moral.</a:t>
            </a:r>
          </a:p>
          <a:p>
            <a:pPr>
              <a:buFont typeface="Arial" pitchFamily="34" charset="0"/>
              <a:buChar cha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8229600" cy="6463308"/>
          </a:xfrm>
          <a:prstGeom prst="rect">
            <a:avLst/>
          </a:prstGeom>
        </p:spPr>
        <p:txBody>
          <a:bodyPr wrap="square">
            <a:spAutoFit/>
          </a:bodyPr>
          <a:lstStyle/>
          <a:p>
            <a:pPr fontAlgn="base"/>
            <a:r>
              <a:rPr lang="en-US" sz="2400" b="1" dirty="0" smtClean="0"/>
              <a:t>Three Editions of Bacon’s Essays:</a:t>
            </a:r>
            <a:r>
              <a:rPr lang="en-US" b="1" dirty="0" smtClean="0"/>
              <a:t/>
            </a:r>
            <a:br>
              <a:rPr lang="en-US" b="1" dirty="0" smtClean="0"/>
            </a:br>
            <a:endParaRPr lang="en-US" dirty="0" smtClean="0"/>
          </a:p>
          <a:p>
            <a:pPr fontAlgn="base">
              <a:buFont typeface="Arial" pitchFamily="34" charset="0"/>
              <a:buChar char="•"/>
            </a:pPr>
            <a:r>
              <a:rPr lang="en-US" dirty="0" smtClean="0"/>
              <a:t> Bacon sponsored this new literary form in English with the publication of his ten essays in 1597.</a:t>
            </a:r>
          </a:p>
          <a:p>
            <a:pPr fontAlgn="base">
              <a:buFont typeface="Arial" pitchFamily="34" charset="0"/>
              <a:buChar char="•"/>
            </a:pPr>
            <a:endParaRPr lang="en-US" dirty="0" smtClean="0"/>
          </a:p>
          <a:p>
            <a:pPr fontAlgn="base">
              <a:buFont typeface="Arial" pitchFamily="34" charset="0"/>
              <a:buChar char="•"/>
            </a:pPr>
            <a:r>
              <a:rPr lang="en-US" dirty="0" smtClean="0"/>
              <a:t> It grew to thirty-eight in the edition of 1612. </a:t>
            </a:r>
          </a:p>
          <a:p>
            <a:pPr fontAlgn="base">
              <a:buFont typeface="Arial" pitchFamily="34" charset="0"/>
              <a:buChar char="•"/>
            </a:pPr>
            <a:endParaRPr lang="en-US" dirty="0" smtClean="0"/>
          </a:p>
          <a:p>
            <a:pPr fontAlgn="base">
              <a:buFont typeface="Arial" pitchFamily="34" charset="0"/>
              <a:buChar char="•"/>
            </a:pPr>
            <a:r>
              <a:rPr lang="en-US" dirty="0" smtClean="0"/>
              <a:t> The number reached fifty-eight in the final issue of 1625.  </a:t>
            </a:r>
          </a:p>
          <a:p>
            <a:pPr fontAlgn="base">
              <a:buFont typeface="Arial" pitchFamily="34" charset="0"/>
              <a:buChar char="•"/>
            </a:pPr>
            <a:endParaRPr lang="en-US" dirty="0" smtClean="0"/>
          </a:p>
          <a:p>
            <a:pPr fontAlgn="base">
              <a:buFont typeface="Arial" pitchFamily="34" charset="0"/>
              <a:buChar char="•"/>
            </a:pPr>
            <a:r>
              <a:rPr lang="en-US" dirty="0" smtClean="0"/>
              <a:t>These essays are the results of his direct observations of men and matters.</a:t>
            </a:r>
          </a:p>
          <a:p>
            <a:pPr fontAlgn="base"/>
            <a:endParaRPr lang="en-US" dirty="0" smtClean="0"/>
          </a:p>
          <a:p>
            <a:pPr fontAlgn="base"/>
            <a:r>
              <a:rPr lang="en-US" sz="2400" b="1" dirty="0" smtClean="0"/>
              <a:t>Bacon and Montaigne:</a:t>
            </a:r>
          </a:p>
          <a:p>
            <a:pPr fontAlgn="base"/>
            <a:endParaRPr lang="en-US" sz="2400" dirty="0" smtClean="0"/>
          </a:p>
          <a:p>
            <a:pPr fontAlgn="base">
              <a:buFont typeface="Arial" pitchFamily="34" charset="0"/>
              <a:buChar char="•"/>
            </a:pPr>
            <a:r>
              <a:rPr lang="en-US" dirty="0" smtClean="0"/>
              <a:t> Bacon borrowed the form of essay from Montaigne, the French essayist. </a:t>
            </a:r>
          </a:p>
          <a:p>
            <a:pPr fontAlgn="base">
              <a:buFont typeface="Arial" pitchFamily="34" charset="0"/>
              <a:buChar char="•"/>
            </a:pPr>
            <a:r>
              <a:rPr lang="en-US" dirty="0" smtClean="0"/>
              <a:t> </a:t>
            </a:r>
          </a:p>
          <a:p>
            <a:pPr fontAlgn="base">
              <a:buFont typeface="Arial" pitchFamily="34" charset="0"/>
              <a:buChar char="•"/>
            </a:pPr>
            <a:r>
              <a:rPr lang="en-US" dirty="0" smtClean="0"/>
              <a:t>Bacon and Montaigne share the form of essay but not its spirit. </a:t>
            </a:r>
          </a:p>
          <a:p>
            <a:pPr fontAlgn="base">
              <a:buFont typeface="Arial" pitchFamily="34" charset="0"/>
              <a:buChar char="•"/>
            </a:pPr>
            <a:endParaRPr lang="en-US" dirty="0" smtClean="0"/>
          </a:p>
          <a:p>
            <a:pPr fontAlgn="base">
              <a:buFont typeface="Arial" pitchFamily="34" charset="0"/>
              <a:buChar char="•"/>
            </a:pPr>
            <a:r>
              <a:rPr lang="en-US" dirty="0" smtClean="0"/>
              <a:t> Montaigne is personal, familiar and prolific. But Bacon is formal, curt and impersonal.</a:t>
            </a:r>
          </a:p>
          <a:p>
            <a:pPr fontAlgn="base">
              <a:buFont typeface="Arial" pitchFamily="34" charset="0"/>
              <a:buChar char="•"/>
            </a:pPr>
            <a:r>
              <a:rPr lang="en-US" dirty="0" smtClean="0"/>
              <a:t>  Montaigne appeals to the heart but Bacon to the head.</a:t>
            </a:r>
          </a:p>
          <a:p>
            <a:pPr fontAlgn="base">
              <a:buFont typeface="Arial" pitchFamily="34" charset="0"/>
              <a:buChar char="•"/>
            </a:pPr>
            <a:endParaRPr lang="en-US" dirty="0" smtClean="0"/>
          </a:p>
          <a:p>
            <a:pPr fontAlgn="base">
              <a:buFont typeface="Arial" pitchFamily="34" charset="0"/>
              <a:buChar char="•"/>
            </a:pPr>
            <a:r>
              <a:rPr lang="en-US" dirty="0" smtClean="0"/>
              <a:t> Thus these two great essayists present a very sharp and interesting contrast.</a:t>
            </a:r>
          </a:p>
          <a:p>
            <a:pPr fontAlgn="base">
              <a:buFont typeface="Arial" pitchFamily="34" charset="0"/>
              <a:buChar cha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28600" y="2255435"/>
            <a:ext cx="8655242" cy="458081"/>
          </a:xfrm>
          <a:prstGeom prst="rect">
            <a:avLst/>
          </a:prstGeom>
          <a:solidFill>
            <a:srgbClr val="FFFFFF"/>
          </a:solidFill>
          <a:ln w="9525">
            <a:noFill/>
            <a:miter lim="800000"/>
            <a:headEnd/>
            <a:tailEnd/>
          </a:ln>
          <a:effectLst/>
        </p:spPr>
        <p:txBody>
          <a:bodyPr vert="horz" wrap="square" lIns="0" tIns="0" rIns="0" bIns="179331" numCol="1" anchor="ctr" anchorCtr="0" compatLnSpc="1">
            <a:prstTxWarp prst="textNoShape">
              <a:avLst/>
            </a:prstTxWarp>
            <a:spAutoFit/>
          </a:bodyPr>
          <a:lstStyle/>
          <a:p>
            <a:pPr lvl="0" fontAlgn="base">
              <a:spcBef>
                <a:spcPct val="0"/>
              </a:spcBef>
              <a:spcAft>
                <a:spcPct val="0"/>
              </a:spcAft>
              <a:buFont typeface="Arial" pitchFamily="34" charset="0"/>
              <a:buChar char="•"/>
            </a:pP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2050" name="Rectangle 2"/>
          <p:cNvSpPr>
            <a:spLocks noChangeArrowheads="1"/>
          </p:cNvSpPr>
          <p:nvPr/>
        </p:nvSpPr>
        <p:spPr bwMode="auto">
          <a:xfrm>
            <a:off x="304800" y="381000"/>
            <a:ext cx="7804677" cy="4967008"/>
          </a:xfrm>
          <a:prstGeom prst="rect">
            <a:avLst/>
          </a:prstGeom>
          <a:solidFill>
            <a:srgbClr val="FFFFFF"/>
          </a:solidFill>
          <a:ln w="9525">
            <a:noFill/>
            <a:miter lim="800000"/>
            <a:headEnd/>
            <a:tailEnd/>
          </a:ln>
          <a:effectLst/>
        </p:spPr>
        <p:txBody>
          <a:bodyPr vert="horz" wrap="square" lIns="0" tIns="0" rIns="0" bIns="179331"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212121"/>
                </a:solidFill>
                <a:effectLst/>
                <a:latin typeface="Georgia" pitchFamily="18" charset="0"/>
                <a:cs typeface="Arial" pitchFamily="34" charset="0"/>
              </a:rPr>
              <a:t>Impersonal and Objective:</a:t>
            </a:r>
          </a:p>
          <a:p>
            <a:pPr marL="0" marR="0" lvl="0" indent="0" algn="l" defTabSz="914400" rtl="0" eaLnBrk="1" fontAlgn="base" latinLnBrk="0" hangingPunct="1">
              <a:lnSpc>
                <a:spcPct val="100000"/>
              </a:lnSpc>
              <a:spcBef>
                <a:spcPct val="0"/>
              </a:spcBef>
              <a:spcAft>
                <a:spcPct val="0"/>
              </a:spcAft>
              <a:buClrTx/>
              <a:buSzTx/>
              <a:tabLst/>
            </a:pPr>
            <a:endParaRPr kumimoji="0" lang="en-US" sz="3200" b="0" i="0" u="none" strike="noStrike" cap="none" normalizeH="0" baseline="0" dirty="0" smtClean="0">
              <a:ln>
                <a:noFill/>
              </a:ln>
              <a:solidFill>
                <a:srgbClr val="212121"/>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444444"/>
                </a:solidFill>
                <a:effectLst/>
                <a:latin typeface="Georgia" pitchFamily="18" charset="0"/>
                <a:cs typeface="Arial" pitchFamily="34" charset="0"/>
              </a:rPr>
              <a:t> </a:t>
            </a:r>
          </a:p>
          <a:p>
            <a:pPr marL="0" marR="0" lvl="0" indent="0" defTabSz="914400" rtl="0" eaLnBrk="0" fontAlgn="base" latinLnBrk="0" hangingPunct="0">
              <a:lnSpc>
                <a:spcPct val="100000"/>
              </a:lnSpc>
              <a:spcBef>
                <a:spcPct val="0"/>
              </a:spcBef>
              <a:spcAft>
                <a:spcPct val="0"/>
              </a:spcAft>
              <a:buClrTx/>
              <a:buSzTx/>
              <a:buFont typeface="Arial" pitchFamily="34" charset="0"/>
              <a:buChar char="•"/>
              <a:tabLst/>
            </a:pPr>
            <a:r>
              <a:rPr kumimoji="0" lang="en-US" sz="1300" b="0" i="0" u="none" strike="noStrike" cap="none" normalizeH="0" baseline="0" dirty="0" smtClean="0">
                <a:ln>
                  <a:noFill/>
                </a:ln>
                <a:solidFill>
                  <a:srgbClr val="444444"/>
                </a:solidFill>
                <a:effectLst/>
                <a:latin typeface="Georgia" pitchFamily="18" charset="0"/>
                <a:cs typeface="Arial" pitchFamily="34" charset="0"/>
              </a:rPr>
              <a:t>   </a:t>
            </a:r>
            <a:r>
              <a:rPr kumimoji="0" lang="en-US" b="0" i="0" u="none" strike="noStrike" cap="none" normalizeH="0" baseline="0" dirty="0" smtClean="0">
                <a:ln>
                  <a:noFill/>
                </a:ln>
                <a:solidFill>
                  <a:srgbClr val="444444"/>
                </a:solidFill>
                <a:effectLst/>
                <a:latin typeface="Georgia" pitchFamily="18" charset="0"/>
                <a:cs typeface="Arial" pitchFamily="34" charset="0"/>
              </a:rPr>
              <a:t>Bacon’s essays are capsules of impersonal wisdom. </a:t>
            </a:r>
          </a:p>
          <a:p>
            <a:pPr marL="0" marR="0" lvl="0" indent="0" defTabSz="914400" rtl="0" eaLnBrk="0" fontAlgn="base" latinLnBrk="0" hangingPunct="0">
              <a:lnSpc>
                <a:spcPct val="100000"/>
              </a:lnSpc>
              <a:spcBef>
                <a:spcPct val="0"/>
              </a:spcBef>
              <a:spcAft>
                <a:spcPct val="0"/>
              </a:spcAft>
              <a:buClrTx/>
              <a:buSzTx/>
              <a:buFont typeface="Arial" pitchFamily="34" charset="0"/>
              <a:buChar char="•"/>
              <a:tabLst/>
            </a:pPr>
            <a:r>
              <a:rPr lang="en-US" dirty="0" smtClean="0">
                <a:solidFill>
                  <a:srgbClr val="444444"/>
                </a:solidFill>
                <a:latin typeface="Georgia" pitchFamily="18" charset="0"/>
                <a:cs typeface="Arial" pitchFamily="34" charset="0"/>
              </a:rPr>
              <a:t>  </a:t>
            </a:r>
            <a:r>
              <a:rPr kumimoji="0" lang="en-US" b="0" i="0" u="none" strike="noStrike" cap="none" normalizeH="0" baseline="0" dirty="0" smtClean="0">
                <a:ln>
                  <a:noFill/>
                </a:ln>
                <a:solidFill>
                  <a:srgbClr val="444444"/>
                </a:solidFill>
                <a:effectLst/>
                <a:latin typeface="Georgia" pitchFamily="18" charset="0"/>
                <a:cs typeface="Arial" pitchFamily="34" charset="0"/>
              </a:rPr>
              <a:t>They may not give immediate pleasure but give lasting guidance. </a:t>
            </a:r>
          </a:p>
          <a:p>
            <a:pPr marL="0" marR="0" lvl="0" indent="0" defTabSz="914400" rtl="0" eaLnBrk="0" fontAlgn="base" latinLnBrk="0" hangingPunct="0">
              <a:lnSpc>
                <a:spcPct val="100000"/>
              </a:lnSpc>
              <a:spcBef>
                <a:spcPct val="0"/>
              </a:spcBef>
              <a:spcAft>
                <a:spcPct val="0"/>
              </a:spcAft>
              <a:buClrTx/>
              <a:buSzTx/>
              <a:buFont typeface="Arial" pitchFamily="34" charset="0"/>
              <a:buChar char="•"/>
              <a:tabLst/>
            </a:pPr>
            <a:endParaRPr kumimoji="0" lang="en-US" b="0" i="0" u="none" strike="noStrike" cap="none" normalizeH="0" baseline="0" dirty="0" smtClean="0">
              <a:ln>
                <a:noFill/>
              </a:ln>
              <a:solidFill>
                <a:srgbClr val="444444"/>
              </a:solidFill>
              <a:effectLst/>
              <a:latin typeface="Georgia"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 typeface="Arial" pitchFamily="34" charset="0"/>
              <a:buChar char="•"/>
              <a:tabLst/>
            </a:pPr>
            <a:r>
              <a:rPr kumimoji="0" lang="en-US" b="0" i="0" u="none" strike="noStrike" cap="none" normalizeH="0" baseline="0" dirty="0" smtClean="0">
                <a:ln>
                  <a:noFill/>
                </a:ln>
                <a:solidFill>
                  <a:srgbClr val="444444"/>
                </a:solidFill>
                <a:effectLst/>
                <a:latin typeface="Georgia" pitchFamily="18" charset="0"/>
                <a:cs typeface="Arial" pitchFamily="34" charset="0"/>
              </a:rPr>
              <a:t>  They are objective and logically constructed. Thus as an essayist Bacon</a:t>
            </a:r>
          </a:p>
          <a:p>
            <a:pPr marL="0" marR="0" lvl="0" indent="0" defTabSz="914400" rtl="0" eaLnBrk="0" fontAlgn="base" latinLnBrk="0" hangingPunct="0">
              <a:lnSpc>
                <a:spcPct val="100000"/>
              </a:lnSpc>
              <a:spcBef>
                <a:spcPct val="0"/>
              </a:spcBef>
              <a:spcAft>
                <a:spcPct val="0"/>
              </a:spcAft>
              <a:buClrTx/>
              <a:buSzTx/>
              <a:buFont typeface="Arial" pitchFamily="34" charset="0"/>
              <a:buChar char="•"/>
              <a:tabLst/>
            </a:pPr>
            <a:r>
              <a:rPr lang="en-US" dirty="0" smtClean="0">
                <a:solidFill>
                  <a:srgbClr val="444444"/>
                </a:solidFill>
                <a:latin typeface="Georgia" pitchFamily="18" charset="0"/>
                <a:cs typeface="Arial" pitchFamily="34" charset="0"/>
              </a:rPr>
              <a:t>  </a:t>
            </a:r>
            <a:r>
              <a:rPr kumimoji="0" lang="en-US" b="0" i="0" u="none" strike="noStrike" cap="none" normalizeH="0" baseline="0" dirty="0" smtClean="0">
                <a:ln>
                  <a:noFill/>
                </a:ln>
                <a:solidFill>
                  <a:srgbClr val="444444"/>
                </a:solidFill>
                <a:effectLst/>
                <a:latin typeface="Georgia" pitchFamily="18" charset="0"/>
                <a:cs typeface="Arial" pitchFamily="34" charset="0"/>
              </a:rPr>
              <a:t> is not friendly, confidential, intimate and familiar with the reader.</a:t>
            </a:r>
          </a:p>
          <a:p>
            <a:pPr marL="0" marR="0" lvl="0" indent="0" defTabSz="914400" rtl="0" eaLnBrk="0" fontAlgn="base" latinLnBrk="0" hangingPunct="0">
              <a:lnSpc>
                <a:spcPct val="100000"/>
              </a:lnSpc>
              <a:spcBef>
                <a:spcPct val="0"/>
              </a:spcBef>
              <a:spcAft>
                <a:spcPct val="0"/>
              </a:spcAft>
              <a:buClrTx/>
              <a:buSzTx/>
              <a:buFont typeface="Arial" pitchFamily="34" charset="0"/>
              <a:buChar char="•"/>
              <a:tabLst/>
            </a:pPr>
            <a:r>
              <a:rPr lang="en-US" dirty="0" smtClean="0">
                <a:solidFill>
                  <a:srgbClr val="444444"/>
                </a:solidFill>
                <a:latin typeface="Georgia" pitchFamily="18" charset="0"/>
                <a:cs typeface="Arial" pitchFamily="34" charset="0"/>
              </a:rPr>
              <a:t>  </a:t>
            </a:r>
            <a:r>
              <a:rPr kumimoji="0" lang="en-US" b="0" i="0" u="none" strike="noStrike" cap="none" normalizeH="0" baseline="0" dirty="0" smtClean="0">
                <a:ln>
                  <a:noFill/>
                </a:ln>
                <a:solidFill>
                  <a:srgbClr val="444444"/>
                </a:solidFill>
                <a:effectLst/>
                <a:latin typeface="Georgia" pitchFamily="18" charset="0"/>
                <a:cs typeface="Arial" pitchFamily="34" charset="0"/>
              </a:rPr>
              <a:t> His  essays are for the most part detached and impersonal. </a:t>
            </a:r>
          </a:p>
          <a:p>
            <a:pPr marL="0" marR="0" lvl="0" indent="0" defTabSz="914400" rtl="0" eaLnBrk="0" fontAlgn="base" latinLnBrk="0" hangingPunct="0">
              <a:lnSpc>
                <a:spcPct val="100000"/>
              </a:lnSpc>
              <a:spcBef>
                <a:spcPct val="0"/>
              </a:spcBef>
              <a:spcAft>
                <a:spcPct val="0"/>
              </a:spcAft>
              <a:buClrTx/>
              <a:buSzTx/>
              <a:buFont typeface="Arial" pitchFamily="34" charset="0"/>
              <a:buChar char="•"/>
              <a:tabLst/>
            </a:pPr>
            <a:r>
              <a:rPr kumimoji="0" lang="en-US" b="0" i="0" u="none" strike="noStrike" cap="none" normalizeH="0" baseline="0" dirty="0" smtClean="0">
                <a:ln>
                  <a:noFill/>
                </a:ln>
                <a:solidFill>
                  <a:srgbClr val="444444"/>
                </a:solidFill>
                <a:effectLst/>
                <a:latin typeface="Georgia" pitchFamily="18" charset="0"/>
                <a:cs typeface="Arial" pitchFamily="34" charset="0"/>
              </a:rPr>
              <a:t>  In fact, Bacon’s essays bear a close imprint of his personality, though he</a:t>
            </a:r>
          </a:p>
          <a:p>
            <a:pPr marL="0" marR="0" lvl="0" indent="0" defTabSz="914400" rtl="0" eaLnBrk="0" fontAlgn="base" latinLnBrk="0" hangingPunct="0">
              <a:lnSpc>
                <a:spcPct val="100000"/>
              </a:lnSpc>
              <a:spcBef>
                <a:spcPct val="0"/>
              </a:spcBef>
              <a:spcAft>
                <a:spcPct val="0"/>
              </a:spcAft>
              <a:buClrTx/>
              <a:buSzTx/>
              <a:tabLst/>
            </a:pPr>
            <a:r>
              <a:rPr lang="en-US" dirty="0" smtClean="0">
                <a:solidFill>
                  <a:srgbClr val="444444"/>
                </a:solidFill>
                <a:latin typeface="Georgia" pitchFamily="18" charset="0"/>
                <a:cs typeface="Arial" pitchFamily="34" charset="0"/>
              </a:rPr>
              <a:t>  </a:t>
            </a:r>
            <a:r>
              <a:rPr kumimoji="0" lang="en-US" b="0" i="0" u="none" strike="noStrike" cap="none" normalizeH="0" baseline="0" dirty="0" smtClean="0">
                <a:ln>
                  <a:noFill/>
                </a:ln>
                <a:solidFill>
                  <a:srgbClr val="444444"/>
                </a:solidFill>
                <a:effectLst/>
                <a:latin typeface="Georgia" pitchFamily="18" charset="0"/>
                <a:cs typeface="Arial" pitchFamily="34" charset="0"/>
              </a:rPr>
              <a:t>  is    not disposed to  unbend himself in his works. </a:t>
            </a:r>
          </a:p>
          <a:p>
            <a:pPr marL="0" marR="0" lvl="0" indent="0" defTabSz="914400" rtl="0" eaLnBrk="0" fontAlgn="base" latinLnBrk="0" hangingPunct="0">
              <a:lnSpc>
                <a:spcPct val="100000"/>
              </a:lnSpc>
              <a:spcBef>
                <a:spcPct val="0"/>
              </a:spcBef>
              <a:spcAft>
                <a:spcPct val="0"/>
              </a:spcAft>
              <a:buClrTx/>
              <a:buSzTx/>
              <a:buFontTx/>
              <a:buNone/>
              <a:tabLst/>
            </a:pPr>
            <a:r>
              <a:rPr lang="en-US" dirty="0" smtClean="0">
                <a:solidFill>
                  <a:srgbClr val="444444"/>
                </a:solidFill>
                <a:latin typeface="Georgia" pitchFamily="18" charset="0"/>
                <a:cs typeface="Arial" pitchFamily="34" charset="0"/>
              </a:rPr>
              <a:t> </a:t>
            </a:r>
            <a:endParaRPr kumimoji="0" lang="en-US" b="0" i="0" u="none" strike="noStrike" cap="none" normalizeH="0" baseline="0" dirty="0" smtClean="0">
              <a:ln>
                <a:noFill/>
              </a:ln>
              <a:solidFill>
                <a:srgbClr val="444444"/>
              </a:solidFill>
              <a:effectLst/>
              <a:latin typeface="Georgia"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 typeface="Arial" pitchFamily="34" charset="0"/>
              <a:buChar char="•"/>
              <a:tabLst/>
            </a:pPr>
            <a:r>
              <a:rPr kumimoji="0" lang="en-US" b="0" i="0" u="none" strike="noStrike" cap="none" normalizeH="0" baseline="0" dirty="0" smtClean="0">
                <a:ln>
                  <a:noFill/>
                </a:ln>
                <a:solidFill>
                  <a:srgbClr val="444444"/>
                </a:solidFill>
                <a:effectLst/>
                <a:latin typeface="Georgia" pitchFamily="18" charset="0"/>
                <a:cs typeface="Arial" pitchFamily="34" charset="0"/>
              </a:rPr>
              <a:t>   On this basis Pope’s following statement is appreciated:</a:t>
            </a:r>
          </a:p>
          <a:p>
            <a:pPr marL="0" marR="0" lvl="0" indent="0" defTabSz="914400" rtl="0" eaLnBrk="0" fontAlgn="base" latinLnBrk="0" hangingPunct="0">
              <a:lnSpc>
                <a:spcPct val="100000"/>
              </a:lnSpc>
              <a:spcBef>
                <a:spcPct val="0"/>
              </a:spcBef>
              <a:spcAft>
                <a:spcPct val="0"/>
              </a:spcAft>
              <a:buClrTx/>
              <a:buSzTx/>
              <a:buFont typeface="Arial" pitchFamily="34" charset="0"/>
              <a:buChar char="•"/>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cs typeface="Arial" pitchFamily="34" charset="0"/>
              </a:rPr>
              <a:t>              If parts allure thee, think, how Bacon shined,</a:t>
            </a:r>
            <a:br>
              <a:rPr kumimoji="0" lang="en-US" b="0" i="0" u="none" strike="noStrike" cap="none" normalizeH="0" baseline="0" dirty="0" smtClean="0">
                <a:ln>
                  <a:noFill/>
                </a:ln>
                <a:solidFill>
                  <a:schemeClr val="tx1"/>
                </a:solidFill>
                <a:effectLst/>
                <a:latin typeface="Arial" pitchFamily="34" charset="0"/>
                <a:cs typeface="Arial" pitchFamily="34" charset="0"/>
              </a:rPr>
            </a:br>
            <a:r>
              <a:rPr kumimoji="0" lang="en-US" b="0" i="0" u="none" strike="noStrike" cap="none" normalizeH="0" baseline="0" dirty="0" smtClean="0">
                <a:ln>
                  <a:noFill/>
                </a:ln>
                <a:solidFill>
                  <a:schemeClr val="tx1"/>
                </a:solidFill>
                <a:effectLst/>
                <a:latin typeface="Arial" pitchFamily="34" charset="0"/>
                <a:cs typeface="Arial" pitchFamily="34" charset="0"/>
              </a:rPr>
              <a:t>      The wisest, the brightest and the meanest of mankind.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09600"/>
            <a:ext cx="8001000" cy="6093976"/>
          </a:xfrm>
          <a:prstGeom prst="rect">
            <a:avLst/>
          </a:prstGeom>
        </p:spPr>
        <p:txBody>
          <a:bodyPr wrap="square">
            <a:spAutoFit/>
          </a:bodyPr>
          <a:lstStyle/>
          <a:p>
            <a:pPr fontAlgn="base"/>
            <a:r>
              <a:rPr lang="en-US" sz="2400" b="1" dirty="0" smtClean="0"/>
              <a:t>Wide Range of Topics:</a:t>
            </a:r>
          </a:p>
          <a:p>
            <a:pPr fontAlgn="base">
              <a:buFont typeface="Arial" pitchFamily="34" charset="0"/>
              <a:buChar char="•"/>
            </a:pPr>
            <a:r>
              <a:rPr lang="en-US" dirty="0" smtClean="0"/>
              <a:t> Bacon wrote on a wide range of topics.</a:t>
            </a:r>
          </a:p>
          <a:p>
            <a:pPr fontAlgn="base">
              <a:buFont typeface="Arial" pitchFamily="34" charset="0"/>
              <a:buChar char="•"/>
            </a:pPr>
            <a:endParaRPr lang="en-US" dirty="0" smtClean="0"/>
          </a:p>
          <a:p>
            <a:pPr fontAlgn="base">
              <a:buFont typeface="Arial" pitchFamily="34" charset="0"/>
              <a:buChar char="•"/>
            </a:pPr>
            <a:r>
              <a:rPr lang="en-US" dirty="0" smtClean="0"/>
              <a:t>  He passes from religion and empire to gardens and buildings. </a:t>
            </a:r>
          </a:p>
          <a:p>
            <a:pPr fontAlgn="base">
              <a:buFont typeface="Arial" pitchFamily="34" charset="0"/>
              <a:buChar char="•"/>
            </a:pPr>
            <a:r>
              <a:rPr lang="en-US" dirty="0" smtClean="0"/>
              <a:t>  In Montaigne and Lamb, the subject is unimportant but in Bacon subject always is important.</a:t>
            </a:r>
          </a:p>
          <a:p>
            <a:pPr fontAlgn="base">
              <a:buFont typeface="Arial" pitchFamily="34" charset="0"/>
              <a:buChar char="•"/>
            </a:pPr>
            <a:endParaRPr lang="en-US" dirty="0" smtClean="0"/>
          </a:p>
          <a:p>
            <a:pPr fontAlgn="base">
              <a:buFont typeface="Arial" pitchFamily="34" charset="0"/>
              <a:buChar char="•"/>
            </a:pPr>
            <a:r>
              <a:rPr lang="en-US" dirty="0" smtClean="0"/>
              <a:t>  He may be unsystematic in his treatment but he never wanders beyond his bounds.</a:t>
            </a:r>
          </a:p>
          <a:p>
            <a:pPr fontAlgn="base">
              <a:buFont typeface="Arial" pitchFamily="34" charset="0"/>
              <a:buChar char="•"/>
            </a:pPr>
            <a:endParaRPr lang="en-US" dirty="0" smtClean="0"/>
          </a:p>
          <a:p>
            <a:pPr fontAlgn="base"/>
            <a:r>
              <a:rPr lang="en-US" sz="2400" b="1" dirty="0" smtClean="0"/>
              <a:t>Themes of Bacon’s Essays:</a:t>
            </a:r>
          </a:p>
          <a:p>
            <a:pPr fontAlgn="base">
              <a:buFont typeface="Arial" pitchFamily="34" charset="0"/>
              <a:buChar char="•"/>
            </a:pPr>
            <a:r>
              <a:rPr lang="en-US" dirty="0" smtClean="0"/>
              <a:t>The themes of Bacon’s essays are various.</a:t>
            </a:r>
          </a:p>
          <a:p>
            <a:pPr fontAlgn="base">
              <a:buFont typeface="Arial" pitchFamily="34" charset="0"/>
              <a:buChar char="•"/>
            </a:pPr>
            <a:endParaRPr lang="en-US" dirty="0" smtClean="0"/>
          </a:p>
          <a:p>
            <a:pPr fontAlgn="base">
              <a:buFont typeface="Arial" pitchFamily="34" charset="0"/>
              <a:buChar char="•"/>
            </a:pPr>
            <a:r>
              <a:rPr lang="en-US" dirty="0" smtClean="0"/>
              <a:t> They range from Goodness to Gardens and from Envy to Masques and Triumphs.</a:t>
            </a:r>
          </a:p>
          <a:p>
            <a:pPr fontAlgn="base">
              <a:buFont typeface="Arial" pitchFamily="34" charset="0"/>
              <a:buChar char="•"/>
            </a:pPr>
            <a:endParaRPr lang="en-US" dirty="0" smtClean="0"/>
          </a:p>
          <a:p>
            <a:pPr fontAlgn="base">
              <a:buFont typeface="Arial" pitchFamily="34" charset="0"/>
              <a:buChar char="•"/>
            </a:pPr>
            <a:r>
              <a:rPr lang="en-US" dirty="0" smtClean="0"/>
              <a:t> The essay ‘Of Studies’ is about books and reading.</a:t>
            </a:r>
          </a:p>
          <a:p>
            <a:pPr fontAlgn="base">
              <a:buFont typeface="Arial" pitchFamily="34" charset="0"/>
              <a:buChar char="•"/>
            </a:pPr>
            <a:r>
              <a:rPr lang="en-US" dirty="0" smtClean="0"/>
              <a:t> </a:t>
            </a:r>
          </a:p>
          <a:p>
            <a:pPr fontAlgn="base">
              <a:buFont typeface="Arial" pitchFamily="34" charset="0"/>
              <a:buChar char="•"/>
            </a:pPr>
            <a:r>
              <a:rPr lang="en-US" dirty="0" smtClean="0"/>
              <a:t>  Here Bacon explains reasons and purpose of study. At the same time he suggests the modes of selecting the books and manner of study. </a:t>
            </a:r>
          </a:p>
          <a:p>
            <a:pPr fontAlgn="base">
              <a:buFont typeface="Arial" pitchFamily="34" charset="0"/>
              <a:buChar char="•"/>
            </a:pPr>
            <a:endParaRPr lang="en-US" dirty="0" smtClean="0"/>
          </a:p>
          <a:p>
            <a:pPr fontAlgn="base">
              <a:buFont typeface="Arial" pitchFamily="34" charset="0"/>
              <a:buChar char="•"/>
            </a:pPr>
            <a:r>
              <a:rPr lang="en-US" dirty="0" smtClean="0"/>
              <a:t> He advocated the use of practical knowledge.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33400"/>
            <a:ext cx="8686800" cy="4062651"/>
          </a:xfrm>
          <a:prstGeom prst="rect">
            <a:avLst/>
          </a:prstGeom>
        </p:spPr>
        <p:txBody>
          <a:bodyPr wrap="square">
            <a:spAutoFit/>
          </a:bodyPr>
          <a:lstStyle/>
          <a:p>
            <a:pPr fontAlgn="base"/>
            <a:r>
              <a:rPr lang="en-US" sz="2400" dirty="0" smtClean="0"/>
              <a:t>Bacon’s Style:</a:t>
            </a:r>
          </a:p>
          <a:p>
            <a:pPr fontAlgn="base">
              <a:buFont typeface="Arial" pitchFamily="34" charset="0"/>
              <a:buChar char="•"/>
            </a:pPr>
            <a:r>
              <a:rPr lang="en-US" dirty="0" smtClean="0"/>
              <a:t> Bacon employed a unique style. </a:t>
            </a:r>
          </a:p>
          <a:p>
            <a:pPr fontAlgn="base">
              <a:buFont typeface="Arial" pitchFamily="34" charset="0"/>
              <a:buChar char="•"/>
            </a:pPr>
            <a:r>
              <a:rPr lang="en-US" dirty="0" smtClean="0"/>
              <a:t> This is important for lucidity, clarity, economy, precision, directness, masculinity and mathematical plainness.</a:t>
            </a:r>
          </a:p>
          <a:p>
            <a:pPr fontAlgn="base">
              <a:buFont typeface="Arial" pitchFamily="34" charset="0"/>
              <a:buChar char="•"/>
            </a:pPr>
            <a:r>
              <a:rPr lang="en-US" dirty="0" smtClean="0"/>
              <a:t>  His essays seem like a collection of short and pithy maxims with tremendous compression. </a:t>
            </a:r>
          </a:p>
          <a:p>
            <a:pPr fontAlgn="base">
              <a:buFont typeface="Arial" pitchFamily="34" charset="0"/>
              <a:buChar char="•"/>
            </a:pPr>
            <a:r>
              <a:rPr lang="en-US" dirty="0" smtClean="0"/>
              <a:t> Each sentence can convey a deep and concentrated meaning. Due to this, Bacon’s style is called aphoristic. </a:t>
            </a:r>
          </a:p>
          <a:p>
            <a:pPr fontAlgn="base">
              <a:buFont typeface="Arial" pitchFamily="34" charset="0"/>
              <a:buChar char="•"/>
            </a:pPr>
            <a:r>
              <a:rPr lang="en-US" dirty="0" smtClean="0"/>
              <a:t>  Bacon considered this style suitable for the spirit of enquiry.</a:t>
            </a:r>
          </a:p>
          <a:p>
            <a:pPr fontAlgn="base"/>
            <a:r>
              <a:rPr lang="en-US" dirty="0" smtClean="0"/>
              <a:t>In his early essays the sentences are short, crisp and sententious. There are few connectives. Though there is no continuity, there is a strong sense of rapid movement. As Bacon’s essays are argumentative in nature, his style becomes antithetical. With an impartial air, he balances the opposing arguments. There are number of quotations and allusions in his essays.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762000"/>
            <a:ext cx="8001000" cy="3970318"/>
          </a:xfrm>
          <a:prstGeom prst="rect">
            <a:avLst/>
          </a:prstGeom>
        </p:spPr>
        <p:txBody>
          <a:bodyPr wrap="square">
            <a:spAutoFit/>
          </a:bodyPr>
          <a:lstStyle/>
          <a:p>
            <a:pPr fontAlgn="base">
              <a:buFont typeface="Arial" pitchFamily="34" charset="0"/>
              <a:buChar char="•"/>
            </a:pPr>
            <a:r>
              <a:rPr lang="en-US" dirty="0" smtClean="0"/>
              <a:t> Bacon’s style changed in the later editions. </a:t>
            </a:r>
          </a:p>
          <a:p>
            <a:pPr fontAlgn="base">
              <a:buFont typeface="Arial" pitchFamily="34" charset="0"/>
              <a:buChar char="•"/>
            </a:pPr>
            <a:r>
              <a:rPr lang="en-US" dirty="0" smtClean="0"/>
              <a:t>  </a:t>
            </a:r>
          </a:p>
          <a:p>
            <a:pPr fontAlgn="base">
              <a:buFont typeface="Arial" pitchFamily="34" charset="0"/>
              <a:buChar char="•"/>
            </a:pPr>
            <a:r>
              <a:rPr lang="en-US" dirty="0" smtClean="0"/>
              <a:t> It became more elaborate. Connectives were used frequently and the style became less formal.</a:t>
            </a:r>
          </a:p>
          <a:p>
            <a:pPr fontAlgn="base">
              <a:buFont typeface="Arial" pitchFamily="34" charset="0"/>
              <a:buChar char="•"/>
            </a:pPr>
            <a:r>
              <a:rPr lang="en-US" dirty="0" smtClean="0"/>
              <a:t> </a:t>
            </a:r>
          </a:p>
          <a:p>
            <a:pPr fontAlgn="base">
              <a:buFont typeface="Arial" pitchFamily="34" charset="0"/>
              <a:buChar char="•"/>
            </a:pPr>
            <a:r>
              <a:rPr lang="en-US" dirty="0" smtClean="0"/>
              <a:t>  His images and figures of speech are simple. They clearly state the ideas. </a:t>
            </a:r>
          </a:p>
          <a:p>
            <a:pPr fontAlgn="base">
              <a:buFont typeface="Arial" pitchFamily="34" charset="0"/>
              <a:buChar char="•"/>
            </a:pPr>
            <a:endParaRPr lang="en-US" dirty="0" smtClean="0"/>
          </a:p>
          <a:p>
            <a:pPr fontAlgn="base">
              <a:buFont typeface="Arial" pitchFamily="34" charset="0"/>
              <a:buChar char="•"/>
            </a:pPr>
            <a:r>
              <a:rPr lang="en-US" dirty="0" smtClean="0"/>
              <a:t> Flexibility, wit and fun are also some important features of his style.</a:t>
            </a:r>
          </a:p>
          <a:p>
            <a:pPr fontAlgn="base">
              <a:buFont typeface="Arial" pitchFamily="34" charset="0"/>
              <a:buChar char="•"/>
            </a:pPr>
            <a:r>
              <a:rPr lang="en-US" dirty="0" smtClean="0"/>
              <a:t> </a:t>
            </a:r>
          </a:p>
          <a:p>
            <a:pPr fontAlgn="base"/>
            <a:r>
              <a:rPr lang="en-US" dirty="0" smtClean="0"/>
              <a:t>In short, Bacon is a great essayist. To English literature his essays are priceless acquisitions. </a:t>
            </a:r>
            <a:r>
              <a:rPr lang="en-US" dirty="0" err="1" smtClean="0"/>
              <a:t>Legouis</a:t>
            </a:r>
            <a:r>
              <a:rPr lang="en-US" dirty="0" smtClean="0"/>
              <a:t> has rightly remarked’ These essays are the classics of English prose’.</a:t>
            </a:r>
          </a:p>
          <a:p>
            <a:pPr fontAlgn="base"/>
            <a:endParaRPr lang="en-US" dirty="0" smtClean="0"/>
          </a:p>
          <a:p>
            <a:pPr fontAlgn="base"/>
            <a:r>
              <a:rPr lang="en-US" dirty="0" smtClean="0"/>
              <a:t>   </a:t>
            </a:r>
            <a:endParaRPr lang="en-US" dirty="0"/>
          </a:p>
        </p:txBody>
      </p:sp>
      <p:sp>
        <p:nvSpPr>
          <p:cNvPr id="3" name="Rectangle 2"/>
          <p:cNvSpPr/>
          <p:nvPr/>
        </p:nvSpPr>
        <p:spPr>
          <a:xfrm>
            <a:off x="914400" y="4267200"/>
            <a:ext cx="7391400" cy="1785104"/>
          </a:xfrm>
          <a:prstGeom prst="rect">
            <a:avLst/>
          </a:prstGeom>
        </p:spPr>
        <p:txBody>
          <a:bodyPr wrap="square">
            <a:spAutoFit/>
          </a:bodyPr>
          <a:lstStyle/>
          <a:p>
            <a:r>
              <a:rPr lang="en-US" dirty="0" smtClean="0"/>
              <a:t>“Reading </a:t>
            </a:r>
            <a:r>
              <a:rPr lang="en-US" dirty="0" err="1" smtClean="0"/>
              <a:t>maketh</a:t>
            </a:r>
            <a:r>
              <a:rPr lang="en-US" dirty="0" smtClean="0"/>
              <a:t> a full man; conference a ready man; and writing an exact man. And therefore, if a man write little, he had need have a great memory; if he confer little, he had need have a present wit: and if he read little, he had need have much cunning, to seem to know, that he doth not.”</a:t>
            </a:r>
          </a:p>
          <a:p>
            <a:endParaRPr lang="en-US" dirty="0" smtClean="0"/>
          </a:p>
          <a:p>
            <a:r>
              <a:rPr lang="en-US" dirty="0" smtClean="0"/>
              <a:t>                                                                                         </a:t>
            </a:r>
            <a:r>
              <a:rPr lang="en-US" sz="2000" b="1" dirty="0" smtClean="0"/>
              <a:t>Of Studies</a:t>
            </a:r>
            <a:endParaRPr lang="en-US" sz="2000"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TotalTime>
  <Words>710</Words>
  <Application>Microsoft Office PowerPoint</Application>
  <PresentationFormat>On-screen Show (4:3)</PresentationFormat>
  <Paragraphs>102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B.A English  First Year  Second Paper (Prose)</vt:lpstr>
      <vt:lpstr>Slide 2</vt:lpstr>
      <vt:lpstr>Slide 3</vt:lpstr>
      <vt:lpstr>Slide 4</vt:lpstr>
      <vt:lpstr>Slide 5</vt:lpstr>
      <vt:lpstr>Slide 6</vt:lpstr>
      <vt:lpstr>Slide 7</vt:lpstr>
      <vt:lpstr>Slide 8</vt:lpstr>
      <vt:lpstr>Slide 9</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 English  First Year  Second Paper (Prose)</dc:title>
  <dc:creator>Nripendra</dc:creator>
  <cp:lastModifiedBy>abc</cp:lastModifiedBy>
  <cp:revision>11</cp:revision>
  <dcterms:created xsi:type="dcterms:W3CDTF">2006-08-16T00:00:00Z</dcterms:created>
  <dcterms:modified xsi:type="dcterms:W3CDTF">2020-09-11T10:00:08Z</dcterms:modified>
</cp:coreProperties>
</file>