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11/09/2020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normAutofit fontScale="90000"/>
          </a:bodyPr>
          <a:lstStyle/>
          <a:p>
            <a:r>
              <a:rPr lang="en-US" sz="3200" dirty="0" smtClean="0"/>
              <a:t>M.A English -</a:t>
            </a:r>
            <a:r>
              <a:rPr lang="en-US" sz="3200" dirty="0" err="1" smtClean="0"/>
              <a:t>IIIrd</a:t>
            </a:r>
            <a:r>
              <a:rPr lang="en-US" sz="3200" dirty="0" smtClean="0"/>
              <a:t> Semester</a:t>
            </a:r>
            <a:br>
              <a:rPr lang="en-US" sz="3200" dirty="0" smtClean="0"/>
            </a:br>
            <a:r>
              <a:rPr lang="en-US" sz="2800" b="1" dirty="0" smtClean="0"/>
              <a:t>Paper IX</a:t>
            </a:r>
            <a:br>
              <a:rPr lang="en-US" sz="2800" b="1" dirty="0" smtClean="0"/>
            </a:br>
            <a:r>
              <a:rPr lang="en-US" sz="2800" b="1" dirty="0" smtClean="0"/>
              <a:t>New Literatures in English</a:t>
            </a:r>
            <a:br>
              <a:rPr lang="en-US" sz="2800" b="1" dirty="0" smtClean="0"/>
            </a:br>
            <a:r>
              <a:rPr lang="en-US" sz="2800" b="1" dirty="0" smtClean="0"/>
              <a:t>Unit-I SAARC Literature</a:t>
            </a:r>
            <a:br>
              <a:rPr lang="en-US" sz="2800" b="1" dirty="0" smtClean="0"/>
            </a:br>
            <a:endParaRPr lang="en-US" sz="3200" dirty="0"/>
          </a:p>
        </p:txBody>
      </p:sp>
      <p:sp>
        <p:nvSpPr>
          <p:cNvPr id="3" name="Subtitle 2"/>
          <p:cNvSpPr>
            <a:spLocks noGrp="1"/>
          </p:cNvSpPr>
          <p:nvPr>
            <p:ph type="subTitle" idx="1"/>
          </p:nvPr>
        </p:nvSpPr>
        <p:spPr>
          <a:xfrm>
            <a:off x="1143000" y="3200400"/>
            <a:ext cx="6400800" cy="1752600"/>
          </a:xfrm>
        </p:spPr>
        <p:txBody>
          <a:bodyPr>
            <a:normAutofit fontScale="62500" lnSpcReduction="20000"/>
          </a:bodyPr>
          <a:lstStyle/>
          <a:p>
            <a:r>
              <a:rPr lang="en-US" sz="3600" dirty="0" err="1" smtClean="0"/>
              <a:t>Agha</a:t>
            </a:r>
            <a:r>
              <a:rPr lang="en-US" sz="3600" dirty="0" smtClean="0"/>
              <a:t> </a:t>
            </a:r>
            <a:r>
              <a:rPr lang="en-US" sz="3600" dirty="0" err="1" smtClean="0"/>
              <a:t>Shahid</a:t>
            </a:r>
            <a:r>
              <a:rPr lang="en-US" sz="3600" dirty="0" smtClean="0"/>
              <a:t> Ali : ‘Postcard from Kashmir’</a:t>
            </a:r>
          </a:p>
          <a:p>
            <a:endParaRPr lang="en-US" sz="2800" dirty="0" smtClean="0"/>
          </a:p>
          <a:p>
            <a:r>
              <a:rPr lang="en-US" sz="2800" dirty="0" err="1" smtClean="0"/>
              <a:t>Dr.Seema</a:t>
            </a:r>
            <a:r>
              <a:rPr lang="en-US" sz="2800" dirty="0" smtClean="0"/>
              <a:t> Singh</a:t>
            </a:r>
          </a:p>
          <a:p>
            <a:r>
              <a:rPr lang="en-US" sz="2800" dirty="0" smtClean="0"/>
              <a:t>Department of English </a:t>
            </a:r>
          </a:p>
          <a:p>
            <a:r>
              <a:rPr lang="en-US" sz="2800" dirty="0" err="1" smtClean="0"/>
              <a:t>H.C.P.G.College</a:t>
            </a:r>
            <a:r>
              <a:rPr lang="en-US" sz="3600" dirty="0" smtClean="0"/>
              <a:t/>
            </a:r>
            <a:br>
              <a:rPr lang="en-US" sz="3600"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1"/>
            <a:ext cx="4572000" cy="5355312"/>
          </a:xfrm>
          <a:prstGeom prst="rect">
            <a:avLst/>
          </a:prstGeom>
        </p:spPr>
        <p:txBody>
          <a:bodyPr wrap="square">
            <a:spAutoFit/>
          </a:bodyPr>
          <a:lstStyle/>
          <a:p>
            <a:endParaRPr lang="en-US" b="1" dirty="0" smtClean="0"/>
          </a:p>
          <a:p>
            <a:r>
              <a:rPr lang="en-US" b="1" dirty="0" smtClean="0"/>
              <a:t>Kashmir shrinks into my mailbox,</a:t>
            </a:r>
          </a:p>
          <a:p>
            <a:r>
              <a:rPr lang="en-US" b="1" dirty="0" smtClean="0"/>
              <a:t>my home a neat four by six inches.</a:t>
            </a:r>
          </a:p>
          <a:p>
            <a:r>
              <a:rPr lang="en-US" b="1" dirty="0" smtClean="0"/>
              <a:t>I always loved neatness. Now I hold</a:t>
            </a:r>
          </a:p>
          <a:p>
            <a:r>
              <a:rPr lang="en-US" b="1" dirty="0" smtClean="0"/>
              <a:t>the half-inch Himalayas in my hand.</a:t>
            </a:r>
            <a:br>
              <a:rPr lang="en-US" b="1" dirty="0" smtClean="0"/>
            </a:br>
            <a:endParaRPr lang="en-US" b="1" dirty="0" smtClean="0"/>
          </a:p>
          <a:p>
            <a:r>
              <a:rPr lang="en-US" b="1" dirty="0" smtClean="0"/>
              <a:t>This is home. And this the closest</a:t>
            </a:r>
          </a:p>
          <a:p>
            <a:r>
              <a:rPr lang="en-US" b="1" dirty="0" smtClean="0"/>
              <a:t>I'll ever be to home. When I return,</a:t>
            </a:r>
          </a:p>
          <a:p>
            <a:r>
              <a:rPr lang="en-US" b="1" dirty="0" smtClean="0"/>
              <a:t>the colors won't be so brilliant,</a:t>
            </a:r>
          </a:p>
          <a:p>
            <a:r>
              <a:rPr lang="en-US" b="1" dirty="0" smtClean="0"/>
              <a:t>the Jhelum's waters so clean,</a:t>
            </a:r>
          </a:p>
          <a:p>
            <a:r>
              <a:rPr lang="en-US" b="1" dirty="0" smtClean="0"/>
              <a:t>so ultramarine. My love</a:t>
            </a:r>
          </a:p>
          <a:p>
            <a:r>
              <a:rPr lang="en-US" b="1" dirty="0" smtClean="0"/>
              <a:t>so overexposed.</a:t>
            </a:r>
          </a:p>
          <a:p>
            <a:endParaRPr lang="en-US" b="1" dirty="0" smtClean="0"/>
          </a:p>
          <a:p>
            <a:r>
              <a:rPr lang="en-US" b="1" dirty="0" smtClean="0"/>
              <a:t>And my memory will be a little</a:t>
            </a:r>
          </a:p>
          <a:p>
            <a:r>
              <a:rPr lang="en-US" b="1" dirty="0" smtClean="0"/>
              <a:t>out of focus, it in</a:t>
            </a:r>
          </a:p>
          <a:p>
            <a:r>
              <a:rPr lang="en-US" b="1" dirty="0" smtClean="0"/>
              <a:t>a giant negative, black</a:t>
            </a:r>
          </a:p>
          <a:p>
            <a:r>
              <a:rPr lang="en-US" b="1" dirty="0" smtClean="0"/>
              <a:t>and white, still undeveloped.</a:t>
            </a:r>
          </a:p>
          <a:p>
            <a:endParaRPr lang="en-US" b="1" dirty="0" smtClean="0"/>
          </a:p>
          <a:p>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762000"/>
            <a:ext cx="7620000" cy="3970318"/>
          </a:xfrm>
          <a:prstGeom prst="rect">
            <a:avLst/>
          </a:prstGeom>
        </p:spPr>
        <p:txBody>
          <a:bodyPr wrap="square">
            <a:spAutoFit/>
          </a:bodyPr>
          <a:lstStyle/>
          <a:p>
            <a:pPr>
              <a:buFont typeface="Arial" pitchFamily="34" charset="0"/>
              <a:buChar char="•"/>
            </a:pPr>
            <a:endParaRPr lang="en-US" dirty="0" smtClean="0"/>
          </a:p>
          <a:p>
            <a:pPr>
              <a:buFont typeface="Arial" pitchFamily="34" charset="0"/>
              <a:buChar char="•"/>
            </a:pPr>
            <a:r>
              <a:rPr lang="en-US" dirty="0" smtClean="0"/>
              <a:t>This poem is about how memories and pictures cannot compensate for actually being in your homeland.</a:t>
            </a:r>
          </a:p>
          <a:p>
            <a:pPr>
              <a:buFont typeface="Arial" pitchFamily="34" charset="0"/>
              <a:buChar char="•"/>
            </a:pPr>
            <a:endParaRPr lang="en-US" dirty="0" smtClean="0"/>
          </a:p>
          <a:p>
            <a:pPr>
              <a:buFont typeface="Arial" pitchFamily="34" charset="0"/>
              <a:buChar char="•"/>
            </a:pPr>
            <a:r>
              <a:rPr lang="en-US" dirty="0" smtClean="0"/>
              <a:t> The reference to a postcard shows that his understanding of his homeland has become shallow and incomplete.</a:t>
            </a:r>
          </a:p>
          <a:p>
            <a:pPr>
              <a:buFont typeface="Arial" pitchFamily="34" charset="0"/>
              <a:buChar char="•"/>
            </a:pPr>
            <a:endParaRPr lang="en-US" dirty="0" smtClean="0"/>
          </a:p>
          <a:p>
            <a:pPr>
              <a:buFont typeface="Arial" pitchFamily="34" charset="0"/>
              <a:buChar char="•"/>
            </a:pPr>
            <a:r>
              <a:rPr lang="en-US" dirty="0" smtClean="0"/>
              <a:t>  Memories of one's homeland are clouded by nostalgia, Ali remembers only the good, when the reality of Kashmir was more accurately violent.</a:t>
            </a:r>
          </a:p>
          <a:p>
            <a:pPr>
              <a:buFont typeface="Arial" pitchFamily="34" charset="0"/>
              <a:buChar char="•"/>
            </a:pPr>
            <a:endParaRPr lang="en-US" dirty="0" smtClean="0"/>
          </a:p>
          <a:p>
            <a:pPr>
              <a:buFont typeface="Arial" pitchFamily="34" charset="0"/>
              <a:buChar char="•"/>
            </a:pPr>
            <a:r>
              <a:rPr lang="en-US" dirty="0" smtClean="0"/>
              <a:t> He has a very strong love for his motherland which has been left due to terrorism caused by the neighbor.  </a:t>
            </a:r>
          </a:p>
          <a:p>
            <a:pPr>
              <a:buFont typeface="Arial" pitchFamily="34" charset="0"/>
              <a:buChar char="•"/>
            </a:pPr>
            <a:endParaRPr lang="en-US" dirty="0" smtClean="0"/>
          </a:p>
          <a:p>
            <a:pPr>
              <a:buFont typeface="Arial" pitchFamily="34" charset="0"/>
              <a:buChar char="•"/>
            </a:pPr>
            <a:r>
              <a:rPr lang="en-US" dirty="0" smtClean="0"/>
              <a:t>  From the very beginning the poem shows its strong emotions.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8229600" cy="2585323"/>
          </a:xfrm>
          <a:prstGeom prst="rect">
            <a:avLst/>
          </a:prstGeom>
        </p:spPr>
        <p:txBody>
          <a:bodyPr wrap="square">
            <a:spAutoFit/>
          </a:bodyPr>
          <a:lstStyle/>
          <a:p>
            <a:r>
              <a:rPr lang="en-US" b="1" dirty="0" smtClean="0"/>
              <a:t>Kashmir shrinks into my mailbox,</a:t>
            </a:r>
          </a:p>
          <a:p>
            <a:r>
              <a:rPr lang="en-US" b="1" dirty="0" smtClean="0"/>
              <a:t>my home a neat four by six inches.</a:t>
            </a:r>
          </a:p>
          <a:p>
            <a:r>
              <a:rPr lang="en-US" b="1" dirty="0" smtClean="0"/>
              <a:t>I always loved neatness. Now I hold</a:t>
            </a:r>
          </a:p>
          <a:p>
            <a:r>
              <a:rPr lang="en-US" b="1" dirty="0" smtClean="0"/>
              <a:t>the half-inch Himalayas in my hand.</a:t>
            </a:r>
          </a:p>
          <a:p>
            <a:endParaRPr lang="en-US" b="1" dirty="0" smtClean="0"/>
          </a:p>
          <a:p>
            <a:r>
              <a:rPr lang="en-US" b="1" dirty="0" smtClean="0"/>
              <a:t>     </a:t>
            </a:r>
          </a:p>
          <a:p>
            <a:endParaRPr lang="en-US" b="1" dirty="0" smtClean="0"/>
          </a:p>
          <a:p>
            <a:r>
              <a:rPr lang="en-US" b="1" dirty="0" smtClean="0"/>
              <a:t/>
            </a:r>
            <a:br>
              <a:rPr lang="en-US" b="1" dirty="0" smtClean="0"/>
            </a:br>
            <a:endParaRPr lang="en-US" b="1" dirty="0" smtClean="0"/>
          </a:p>
        </p:txBody>
      </p:sp>
      <p:sp>
        <p:nvSpPr>
          <p:cNvPr id="3" name="Rectangle 2"/>
          <p:cNvSpPr/>
          <p:nvPr/>
        </p:nvSpPr>
        <p:spPr>
          <a:xfrm>
            <a:off x="152400" y="1502688"/>
            <a:ext cx="8839200" cy="5909310"/>
          </a:xfrm>
          <a:prstGeom prst="rect">
            <a:avLst/>
          </a:prstGeom>
        </p:spPr>
        <p:txBody>
          <a:bodyPr wrap="square">
            <a:spAutoFit/>
          </a:bodyPr>
          <a:lstStyle/>
          <a:p>
            <a:endParaRPr lang="en-US" dirty="0" smtClean="0"/>
          </a:p>
          <a:p>
            <a:pPr>
              <a:buFont typeface="Arial" pitchFamily="34" charset="0"/>
              <a:buChar char="•"/>
            </a:pPr>
            <a:r>
              <a:rPr lang="en-US" dirty="0" smtClean="0"/>
              <a:t> The word ‘Shrinks’ in “Kashmir shrinks into my mailbox” (line 1) suggests that the real, grandeur of Kashmir diminishes to the tiny delicate picture printed on the postcard. </a:t>
            </a:r>
          </a:p>
          <a:p>
            <a:pPr>
              <a:buFont typeface="Arial" pitchFamily="34" charset="0"/>
              <a:buChar char="•"/>
            </a:pPr>
            <a:endParaRPr lang="en-US" dirty="0" smtClean="0"/>
          </a:p>
          <a:p>
            <a:pPr>
              <a:buFont typeface="Arial" pitchFamily="34" charset="0"/>
              <a:buChar char="•"/>
            </a:pPr>
            <a:r>
              <a:rPr lang="en-US" dirty="0" smtClean="0"/>
              <a:t>  My home indicates his motherland, refers to a place where people are currently living in.  The poet receives a postcard from his home, Kashmir. Apparently, the speaker has lost touch with his homeland. The ‘four-by-six-inch’ postcard simply evokes his memories towards his birthplace.</a:t>
            </a:r>
          </a:p>
          <a:p>
            <a:pPr>
              <a:buFont typeface="Arial" pitchFamily="34" charset="0"/>
              <a:buChar char="•"/>
            </a:pPr>
            <a:endParaRPr lang="en-US" dirty="0" smtClean="0"/>
          </a:p>
          <a:p>
            <a:pPr>
              <a:buFont typeface="Arial" pitchFamily="34" charset="0"/>
              <a:buChar char="•"/>
            </a:pPr>
            <a:r>
              <a:rPr lang="en-US" dirty="0" smtClean="0"/>
              <a:t> The poet highlights that he always loved neatness. The adjective ‘neat’ refers not only to the regular shape of the postcard but also the neat and harmonious Kashmir in the poet’s memory. The moment when the poet receives the postcard the role of nostalgia started in his mind. He imagines that he is getting the air and vision of Himalayas.</a:t>
            </a:r>
          </a:p>
          <a:p>
            <a:pPr>
              <a:buFont typeface="Arial" pitchFamily="34" charset="0"/>
              <a:buChar char="•"/>
            </a:pPr>
            <a:endParaRPr lang="en-US" dirty="0" smtClean="0"/>
          </a:p>
          <a:p>
            <a:pPr>
              <a:buFont typeface="Arial" pitchFamily="34" charset="0"/>
              <a:buChar char="•"/>
            </a:pPr>
            <a:r>
              <a:rPr lang="en-US" dirty="0" smtClean="0"/>
              <a:t> The speaker then switches his focus to the mere ‘half-inch’ Himalayas, which is, in reality, the most gigantic and iconic mountain range in the world.</a:t>
            </a:r>
          </a:p>
          <a:p>
            <a:pPr>
              <a:buFont typeface="Arial" pitchFamily="34" charset="0"/>
              <a:buChar char="•"/>
            </a:pPr>
            <a:endParaRPr lang="en-US" dirty="0" smtClean="0"/>
          </a:p>
          <a:p>
            <a:pPr>
              <a:buFont typeface="Arial" pitchFamily="34" charset="0"/>
              <a:buChar char="•"/>
            </a:pPr>
            <a:r>
              <a:rPr lang="en-US" dirty="0" smtClean="0"/>
              <a:t>  The opening stanza is a fine example of the use of nostalgia which never needs elaborative descriptions.  </a:t>
            </a:r>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8600"/>
            <a:ext cx="4572000" cy="1754326"/>
          </a:xfrm>
          <a:prstGeom prst="rect">
            <a:avLst/>
          </a:prstGeom>
        </p:spPr>
        <p:txBody>
          <a:bodyPr>
            <a:spAutoFit/>
          </a:bodyPr>
          <a:lstStyle/>
          <a:p>
            <a:r>
              <a:rPr lang="en-US" b="1" dirty="0" smtClean="0"/>
              <a:t>This is home. And this the closest</a:t>
            </a:r>
          </a:p>
          <a:p>
            <a:r>
              <a:rPr lang="en-US" b="1" dirty="0" smtClean="0"/>
              <a:t>I'll ever be to home. When I return,</a:t>
            </a:r>
          </a:p>
          <a:p>
            <a:r>
              <a:rPr lang="en-US" b="1" dirty="0" smtClean="0"/>
              <a:t>the colors won't be so brilliant,</a:t>
            </a:r>
          </a:p>
          <a:p>
            <a:r>
              <a:rPr lang="en-US" b="1" dirty="0" smtClean="0"/>
              <a:t>the Jhelum's waters so clean,</a:t>
            </a:r>
          </a:p>
          <a:p>
            <a:r>
              <a:rPr lang="en-US" b="1" dirty="0" smtClean="0"/>
              <a:t>so ultramarine. My love</a:t>
            </a:r>
          </a:p>
          <a:p>
            <a:r>
              <a:rPr lang="en-US" b="1" dirty="0" smtClean="0"/>
              <a:t>so overexposed.</a:t>
            </a:r>
          </a:p>
        </p:txBody>
      </p:sp>
      <p:sp>
        <p:nvSpPr>
          <p:cNvPr id="3" name="Rectangle 2"/>
          <p:cNvSpPr/>
          <p:nvPr/>
        </p:nvSpPr>
        <p:spPr>
          <a:xfrm>
            <a:off x="152400" y="2056686"/>
            <a:ext cx="8763000" cy="4801314"/>
          </a:xfrm>
          <a:prstGeom prst="rect">
            <a:avLst/>
          </a:prstGeom>
        </p:spPr>
        <p:txBody>
          <a:bodyPr wrap="square">
            <a:spAutoFit/>
          </a:bodyPr>
          <a:lstStyle/>
          <a:p>
            <a:endParaRPr lang="en-US" dirty="0" smtClean="0"/>
          </a:p>
          <a:p>
            <a:pPr>
              <a:buFont typeface="Arial" pitchFamily="34" charset="0"/>
              <a:buChar char="•"/>
            </a:pPr>
            <a:r>
              <a:rPr lang="en-US" dirty="0" smtClean="0"/>
              <a:t> The poet admits that he is in dilemma, he is like a nowhere man. Living away from his motherland he is not able to forget it.</a:t>
            </a:r>
          </a:p>
          <a:p>
            <a:pPr>
              <a:buFont typeface="Arial" pitchFamily="34" charset="0"/>
              <a:buChar char="•"/>
            </a:pPr>
            <a:endParaRPr lang="en-US" dirty="0" smtClean="0"/>
          </a:p>
          <a:p>
            <a:pPr>
              <a:buFont typeface="Arial" pitchFamily="34" charset="0"/>
              <a:buChar char="•"/>
            </a:pPr>
            <a:r>
              <a:rPr lang="en-US" dirty="0" smtClean="0"/>
              <a:t> He is not sure that he shall ever return to his home. And if he return he will not get the colors and pictures of past. The word “closest” serves as an irony. The poet yearns to be home but the chance to do so is thin. </a:t>
            </a:r>
          </a:p>
          <a:p>
            <a:pPr>
              <a:buFont typeface="Arial" pitchFamily="34" charset="0"/>
              <a:buChar char="•"/>
            </a:pPr>
            <a:endParaRPr lang="en-US" dirty="0" smtClean="0"/>
          </a:p>
          <a:p>
            <a:pPr>
              <a:buFont typeface="Arial" pitchFamily="34" charset="0"/>
              <a:buChar char="•"/>
            </a:pPr>
            <a:r>
              <a:rPr lang="en-US" dirty="0" smtClean="0"/>
              <a:t> The poem reveals that Pseudo war-torn Kashmir is no longer as calm and peaceful as it used to be . It has lost its beauty and peace.</a:t>
            </a:r>
          </a:p>
          <a:p>
            <a:pPr>
              <a:buFont typeface="Arial" pitchFamily="34" charset="0"/>
              <a:buChar char="•"/>
            </a:pPr>
            <a:r>
              <a:rPr lang="en-US" dirty="0" smtClean="0"/>
              <a:t> </a:t>
            </a:r>
          </a:p>
          <a:p>
            <a:pPr>
              <a:buFont typeface="Arial" pitchFamily="34" charset="0"/>
              <a:buChar char="•"/>
            </a:pPr>
            <a:r>
              <a:rPr lang="en-US" dirty="0" smtClean="0"/>
              <a:t> The poet deliberately uses the same kind of contrast to express the wide distance between Kashmir and where the speaker is.</a:t>
            </a:r>
          </a:p>
          <a:p>
            <a:pPr>
              <a:buFont typeface="Arial" pitchFamily="34" charset="0"/>
              <a:buChar char="•"/>
            </a:pPr>
            <a:endParaRPr lang="en-US" dirty="0" smtClean="0"/>
          </a:p>
          <a:p>
            <a:pPr>
              <a:buFont typeface="Arial" pitchFamily="34" charset="0"/>
              <a:buChar char="•"/>
            </a:pPr>
            <a:r>
              <a:rPr lang="en-US" dirty="0" smtClean="0"/>
              <a:t>His emotion reaches the climax at “my love so overexposed” (line 9-10). The poet intentionally separates “so overexposed” from “my love” in order to achieve a rhetorical emphasis on his patriotic sentiment.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228600"/>
            <a:ext cx="4572000" cy="1200329"/>
          </a:xfrm>
          <a:prstGeom prst="rect">
            <a:avLst/>
          </a:prstGeom>
        </p:spPr>
        <p:txBody>
          <a:bodyPr>
            <a:spAutoFit/>
          </a:bodyPr>
          <a:lstStyle/>
          <a:p>
            <a:r>
              <a:rPr lang="en-US" b="1" dirty="0" smtClean="0"/>
              <a:t>And my memory will be a little</a:t>
            </a:r>
          </a:p>
          <a:p>
            <a:r>
              <a:rPr lang="en-US" b="1" dirty="0" smtClean="0"/>
              <a:t>out of focus, it in</a:t>
            </a:r>
          </a:p>
          <a:p>
            <a:r>
              <a:rPr lang="en-US" b="1" dirty="0" smtClean="0"/>
              <a:t>a giant negative, black</a:t>
            </a:r>
          </a:p>
          <a:p>
            <a:r>
              <a:rPr lang="en-US" b="1" dirty="0" smtClean="0"/>
              <a:t>and white, still undeveloped.</a:t>
            </a:r>
          </a:p>
        </p:txBody>
      </p:sp>
      <p:sp>
        <p:nvSpPr>
          <p:cNvPr id="3" name="Rectangle 2"/>
          <p:cNvSpPr/>
          <p:nvPr/>
        </p:nvSpPr>
        <p:spPr>
          <a:xfrm>
            <a:off x="304800" y="1720840"/>
            <a:ext cx="8534400" cy="3139321"/>
          </a:xfrm>
          <a:prstGeom prst="rect">
            <a:avLst/>
          </a:prstGeom>
        </p:spPr>
        <p:txBody>
          <a:bodyPr wrap="square">
            <a:spAutoFit/>
          </a:bodyPr>
          <a:lstStyle/>
          <a:p>
            <a:endParaRPr lang="en-US" dirty="0" smtClean="0"/>
          </a:p>
          <a:p>
            <a:pPr>
              <a:buFont typeface="Arial" pitchFamily="34" charset="0"/>
              <a:buChar char="•"/>
            </a:pPr>
            <a:r>
              <a:rPr lang="en-US" dirty="0" smtClean="0"/>
              <a:t> When the poet thinks he gets that he has a memory which is giant and negative”: the two adjectives help contrast the shrunken, idealized Kashmir in the postcard with the giant, grim one in reality.</a:t>
            </a:r>
          </a:p>
          <a:p>
            <a:pPr>
              <a:buFont typeface="Arial" pitchFamily="34" charset="0"/>
              <a:buChar char="•"/>
            </a:pPr>
            <a:endParaRPr lang="en-US" dirty="0" smtClean="0"/>
          </a:p>
          <a:p>
            <a:pPr>
              <a:buFont typeface="Arial" pitchFamily="34" charset="0"/>
              <a:buChar char="•"/>
            </a:pPr>
            <a:r>
              <a:rPr lang="en-US" dirty="0" smtClean="0"/>
              <a:t> “Black and white”: a metonymy  for things happened in the past. It contrasts the stark </a:t>
            </a:r>
            <a:r>
              <a:rPr lang="en-US" dirty="0" err="1" smtClean="0"/>
              <a:t>colour</a:t>
            </a:r>
            <a:r>
              <a:rPr lang="en-US" dirty="0" smtClean="0"/>
              <a:t> on the postcard.</a:t>
            </a:r>
          </a:p>
          <a:p>
            <a:pPr>
              <a:buFont typeface="Arial" pitchFamily="34" charset="0"/>
              <a:buChar char="•"/>
            </a:pPr>
            <a:endParaRPr lang="en-US" dirty="0" smtClean="0"/>
          </a:p>
          <a:p>
            <a:pPr>
              <a:buFont typeface="Arial" pitchFamily="34" charset="0"/>
              <a:buChar char="•"/>
            </a:pPr>
            <a:r>
              <a:rPr lang="en-US" dirty="0" smtClean="0"/>
              <a:t> The last sentence of the poem is filled with quite a number of commas. This structure reflects that memories are just pieces of flashbacks and feelings that tangle together. However enchanting his memories are, they are indeed messy and will gradually fade.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382000" cy="3416320"/>
          </a:xfrm>
          <a:prstGeom prst="rect">
            <a:avLst/>
          </a:prstGeom>
        </p:spPr>
        <p:txBody>
          <a:bodyPr wrap="square">
            <a:spAutoFit/>
          </a:bodyPr>
          <a:lstStyle/>
          <a:p>
            <a:pPr fontAlgn="base"/>
            <a:r>
              <a:rPr lang="en-US" dirty="0" smtClean="0"/>
              <a:t> </a:t>
            </a:r>
          </a:p>
          <a:p>
            <a:pPr fontAlgn="base">
              <a:buFont typeface="Arial" pitchFamily="34" charset="0"/>
              <a:buChar char="•"/>
            </a:pPr>
            <a:r>
              <a:rPr lang="en-US" dirty="0" smtClean="0"/>
              <a:t> The Poem has three stanzas, the first and third stanzas has four lines while the second has six.</a:t>
            </a:r>
          </a:p>
          <a:p>
            <a:pPr fontAlgn="base"/>
            <a:r>
              <a:rPr lang="en-US" dirty="0" smtClean="0"/>
              <a:t> </a:t>
            </a:r>
          </a:p>
          <a:p>
            <a:pPr fontAlgn="base">
              <a:buFont typeface="Arial" pitchFamily="34" charset="0"/>
              <a:buChar char="•"/>
            </a:pPr>
            <a:r>
              <a:rPr lang="en-US" dirty="0" smtClean="0"/>
              <a:t> The poem has been written in free-verse.</a:t>
            </a:r>
          </a:p>
          <a:p>
            <a:pPr fontAlgn="base">
              <a:buFont typeface="Arial" pitchFamily="34" charset="0"/>
              <a:buChar char="•"/>
            </a:pPr>
            <a:endParaRPr lang="en-US" dirty="0" smtClean="0"/>
          </a:p>
          <a:p>
            <a:pPr fontAlgn="base">
              <a:buFont typeface="Arial" pitchFamily="34" charset="0"/>
              <a:buChar char="•"/>
            </a:pPr>
            <a:r>
              <a:rPr lang="en-US" dirty="0" smtClean="0"/>
              <a:t> The poet experiences a kind of peaceful, but painful recognition that Kashmir is no longer his home. </a:t>
            </a:r>
          </a:p>
          <a:p>
            <a:pPr fontAlgn="base">
              <a:buFont typeface="Arial" pitchFamily="34" charset="0"/>
              <a:buChar char="•"/>
            </a:pPr>
            <a:endParaRPr lang="en-US" dirty="0" smtClean="0"/>
          </a:p>
          <a:p>
            <a:pPr fontAlgn="base">
              <a:buFont typeface="Arial" pitchFamily="34" charset="0"/>
              <a:buChar char="•"/>
            </a:pPr>
            <a:r>
              <a:rPr lang="en-US" dirty="0" smtClean="0"/>
              <a:t> He attempt to deal with the fact that he doesn't remember on it, something he seems to believe is akin to cheating on a lover.</a:t>
            </a:r>
          </a:p>
          <a:p>
            <a:pPr fontAlgn="base"/>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9490" y="2967335"/>
            <a:ext cx="3805017" cy="1107996"/>
          </a:xfrm>
          <a:prstGeom prst="rect">
            <a:avLst/>
          </a:prstGeom>
          <a:noFill/>
        </p:spPr>
        <p:txBody>
          <a:bodyPr wrap="none" lIns="91440" tIns="45720" rIns="91440" bIns="45720">
            <a:spAutoFit/>
          </a:bodyPr>
          <a:lstStyle/>
          <a:p>
            <a:pPr algn="ctr"/>
            <a:r>
              <a:rPr lang="en-US" sz="6600" b="1" i="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Thank You</a:t>
            </a:r>
            <a:endParaRPr lang="en-US" sz="6600" b="1" i="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TotalTime>
  <Words>792</Words>
  <Application>Microsoft Office PowerPoint</Application>
  <PresentationFormat>On-screen Show (4:3)</PresentationFormat>
  <Paragraphs>85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M.A English -IIIrd Semester Paper IX New Literatures in English Unit-I SAARC Literature </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 English -IIIrd Semester Paper IX New Literatures in English Unit-I SAARC Literature </dc:title>
  <dc:creator>Nripendra</dc:creator>
  <cp:lastModifiedBy>abc</cp:lastModifiedBy>
  <cp:revision>16</cp:revision>
  <dcterms:created xsi:type="dcterms:W3CDTF">2006-08-16T00:00:00Z</dcterms:created>
  <dcterms:modified xsi:type="dcterms:W3CDTF">2020-09-11T10:00:53Z</dcterms:modified>
</cp:coreProperties>
</file>