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varScale="1">
        <p:scale>
          <a:sx n="69" d="100"/>
          <a:sy n="69"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26/08/2020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26/08/2020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Income Tax Act, 1961</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Introduction about this Act</a:t>
            </a:r>
            <a:r>
              <a:rPr lang="en-US" dirty="0" smtClean="0"/>
              <a:t>-</a:t>
            </a:r>
          </a:p>
          <a:p>
            <a:pPr algn="just">
              <a:buNone/>
            </a:pPr>
            <a:r>
              <a:rPr lang="en-US" dirty="0" smtClean="0"/>
              <a:t>	 	</a:t>
            </a:r>
            <a:r>
              <a:rPr lang="en-IN" dirty="0" smtClean="0"/>
              <a:t>In India, the Central Government has been empowered by Entry 82 of the Union List of Schedule VII of the Constitution of India to levy tax on all income other than agricultural income. The Income Tax Law comprises The Income Tax Act 1961, Income Tax Rules 1962, Notifications and Circulars issued by Central Board of Direct Tax (CBDT), Annual Finance Acts and Judicial pronouncements by Supreme Court and High Courts. </a:t>
            </a:r>
          </a:p>
          <a:p>
            <a:pPr algn="just">
              <a:buNone/>
            </a:pPr>
            <a:r>
              <a:rPr lang="en-IN" dirty="0" smtClean="0"/>
              <a:t>		The Government of India imposes an income tax on taxable income of all persons including individuals, Hindu Undivided Families (HUFs), companies, firms, association of persons, body of individuals, local authority and any other artificial judicial person. Levy of tax is separate on each of the persons. The levy is governed by the Indian Income Tax Act, 1961. The Indian Income Tax Department is governed by CBDT and is part of the Department of Revenue under the Ministry of Finance, Government of  India. Income tax is a key source of funds that the government uses to fund its activities and serve the public. The Income Tax Department is the biggest revenue </a:t>
            </a:r>
            <a:r>
              <a:rPr lang="en-IN" dirty="0" err="1" smtClean="0"/>
              <a:t>mobilizer</a:t>
            </a:r>
            <a:r>
              <a:rPr lang="en-IN" dirty="0" smtClean="0"/>
              <a:t> for the Government.</a:t>
            </a:r>
            <a:endParaRPr lang="en-US"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000" b="1" dirty="0" smtClean="0"/>
              <a:t>Other common power powers to commissioner of Income tax</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smtClean="0"/>
              <a:t>Resolve of dispute-</a:t>
            </a:r>
            <a:r>
              <a:rPr lang="en-US" dirty="0" smtClean="0"/>
              <a:t>Disputes regarding jurisdiction shall be resolved by the concerned CCIT or CIT on mutual understanding. However, for any disagreement, the matter shall be referred to CBDT and CBDT shall resolve the dispute by way of issuing a notification in the Official Gazette of India.</a:t>
            </a:r>
          </a:p>
          <a:p>
            <a:pPr lvl="0"/>
            <a:r>
              <a:rPr lang="en-IN" b="1" dirty="0" smtClean="0"/>
              <a:t>Discovery, Production of Evidence etc. [Section 131]:</a:t>
            </a:r>
            <a:endParaRPr lang="en-US" dirty="0" smtClean="0"/>
          </a:p>
          <a:p>
            <a:r>
              <a:rPr lang="en-IN" dirty="0" smtClean="0"/>
              <a:t>The Assessing Officer, Deputy Commissioner (Appeals), Joint Commissioner, Commissioner (Appeals), the Chief Commissioner and the Dispute Resolution Panel referred to in section 144C have the powers vested in a Civil Court under the Code of Civil Procedure, 1908 while dealing with the following matters:</a:t>
            </a:r>
            <a:endParaRPr lang="en-US" dirty="0" smtClean="0"/>
          </a:p>
          <a:p>
            <a:pPr>
              <a:buNone/>
            </a:pPr>
            <a:r>
              <a:rPr lang="en-IN" dirty="0" smtClean="0"/>
              <a:t>(</a:t>
            </a:r>
            <a:r>
              <a:rPr lang="en-IN" dirty="0" err="1" smtClean="0"/>
              <a:t>i</a:t>
            </a:r>
            <a:r>
              <a:rPr lang="en-IN" dirty="0" smtClean="0"/>
              <a:t>)   discovery and inspection;</a:t>
            </a:r>
            <a:endParaRPr lang="en-US" dirty="0" smtClean="0"/>
          </a:p>
          <a:p>
            <a:pPr>
              <a:buNone/>
            </a:pPr>
            <a:r>
              <a:rPr lang="en-IN" dirty="0" smtClean="0"/>
              <a:t>(ii)  enforcing the attendance of any person, including any officer of a banking company and examining him on oath;</a:t>
            </a:r>
            <a:endParaRPr lang="en-US" dirty="0" smtClean="0"/>
          </a:p>
          <a:p>
            <a:pPr>
              <a:buNone/>
            </a:pPr>
            <a:r>
              <a:rPr lang="en-IN" dirty="0" smtClean="0"/>
              <a:t>(iii) compelling the production of books of account and documents; and</a:t>
            </a:r>
          </a:p>
          <a:p>
            <a:pPr>
              <a:buNone/>
            </a:pPr>
            <a:r>
              <a:rPr lang="en-IN" dirty="0" smtClean="0"/>
              <a:t>(iv)  issuing commissions</a:t>
            </a:r>
            <a:endParaRPr lang="en-US" dirty="0" smtClean="0"/>
          </a:p>
          <a:p>
            <a:pPr>
              <a:buNone/>
            </a:pPr>
            <a:endParaRPr lang="en-US" dirty="0" smtClean="0"/>
          </a:p>
        </p:txBody>
      </p:sp>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70000" lnSpcReduction="20000"/>
          </a:bodyPr>
          <a:lstStyle/>
          <a:p>
            <a:pPr lvl="0"/>
            <a:r>
              <a:rPr lang="en-IN" b="1" dirty="0" smtClean="0"/>
              <a:t>Power to Requisition Books of Account etc. [Section 132A]:</a:t>
            </a:r>
            <a:r>
              <a:rPr lang="en-US" dirty="0" smtClean="0"/>
              <a:t> </a:t>
            </a:r>
          </a:p>
          <a:p>
            <a:pPr lvl="0">
              <a:buNone/>
            </a:pPr>
            <a:r>
              <a:rPr lang="en-US" dirty="0" smtClean="0"/>
              <a:t>		</a:t>
            </a:r>
            <a:r>
              <a:rPr lang="en-IN" dirty="0" smtClean="0"/>
              <a:t>Where the Director or the Director-General or Commissioner or the Chief Commissioner in consequence of information in his possession, has reason to believe that (a), (b), or (c) as mentioned under section 132(1) and the book of accounts or other documents or the assets have been taken under custody by any authority or officer under any other law, then the Chief Commissioner or the Director General or Director or Commissioner can authorize any Joint Director, Deputy Director, Joint Commissioner, Assistant Commissioner, Assistant Director, or Income tax Officer to require the authority to provide sue books of account, assets or any documents to the requisitioning officer, when such officer is of the opinion that it is no longer necessary to retain the same in his custody.</a:t>
            </a:r>
          </a:p>
          <a:p>
            <a:pPr lvl="0"/>
            <a:endParaRPr lang="en-US" dirty="0" smtClean="0"/>
          </a:p>
          <a:p>
            <a:endParaRPr lang="en-US" dirty="0"/>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62500" lnSpcReduction="20000"/>
          </a:bodyPr>
          <a:lstStyle/>
          <a:p>
            <a:pPr lvl="0"/>
            <a:r>
              <a:rPr lang="en-IN" b="1" dirty="0" smtClean="0"/>
              <a:t>Power to call for information [Sections 133]:</a:t>
            </a:r>
            <a:endParaRPr lang="en-US" dirty="0" smtClean="0"/>
          </a:p>
          <a:p>
            <a:pPr>
              <a:buNone/>
            </a:pPr>
            <a:r>
              <a:rPr lang="en-IN" dirty="0" smtClean="0"/>
              <a:t>		The Commissioner The Assessing Officer or the Joint Commissioner may for the purpose of this Act:</a:t>
            </a:r>
            <a:endParaRPr lang="en-US" dirty="0" smtClean="0"/>
          </a:p>
          <a:p>
            <a:pPr>
              <a:buNone/>
            </a:pPr>
            <a:r>
              <a:rPr lang="en-IN" b="1" dirty="0" smtClean="0"/>
              <a:t>(a)</a:t>
            </a:r>
            <a:r>
              <a:rPr lang="en-IN" dirty="0" smtClean="0"/>
              <a:t> Can call any firm to provide him with a return of the addresses and names of partners of the firm and their shares;</a:t>
            </a:r>
            <a:endParaRPr lang="en-US" dirty="0" smtClean="0"/>
          </a:p>
          <a:p>
            <a:pPr>
              <a:buNone/>
            </a:pPr>
            <a:r>
              <a:rPr lang="en-IN" b="1" dirty="0" smtClean="0"/>
              <a:t>(b)</a:t>
            </a:r>
            <a:r>
              <a:rPr lang="en-IN" dirty="0" smtClean="0"/>
              <a:t> Can ask any Hindu Undivided Family to provide him with return of the addresses and names of members of the family and the manager;</a:t>
            </a:r>
            <a:endParaRPr lang="en-US" dirty="0" smtClean="0"/>
          </a:p>
          <a:p>
            <a:pPr>
              <a:buNone/>
            </a:pPr>
            <a:r>
              <a:rPr lang="en-IN" b="1" dirty="0" smtClean="0"/>
              <a:t>(c)</a:t>
            </a:r>
            <a:r>
              <a:rPr lang="en-IN" dirty="0" smtClean="0"/>
              <a:t> Can ask any person who is a trustee, guardian or an agent to deliver him with return of the names of persons for or of whom he is an agent, trustee or guardian and their addresses;</a:t>
            </a:r>
            <a:endParaRPr lang="en-US" dirty="0" smtClean="0"/>
          </a:p>
          <a:p>
            <a:pPr>
              <a:buNone/>
            </a:pPr>
            <a:r>
              <a:rPr lang="en-IN" b="1" dirty="0" smtClean="0"/>
              <a:t>(d)</a:t>
            </a:r>
            <a:r>
              <a:rPr lang="en-IN" dirty="0" smtClean="0"/>
              <a:t> Can ask any person, dealer, agent or broker concerned in the management of stock or any commodity exchange to provide a statement of the addresses and names of all the persons to whom the Exchange or he has paid any sum related with the transfer of assets or the exchange has received any such sum with the particulars of all such payments and receipts;</a:t>
            </a:r>
            <a:endParaRPr lang="en-US" dirty="0" smtClean="0"/>
          </a:p>
          <a:p>
            <a:endParaRPr lang="en-US" dirty="0"/>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92500" lnSpcReduction="20000"/>
          </a:bodyPr>
          <a:lstStyle/>
          <a:p>
            <a:pPr lvl="0"/>
            <a:r>
              <a:rPr lang="en-IN" b="1" dirty="0" smtClean="0"/>
              <a:t>Power to Inspect Registers of Companies [Section 134]:</a:t>
            </a:r>
            <a:r>
              <a:rPr lang="en-US" dirty="0" smtClean="0"/>
              <a:t>- </a:t>
            </a:r>
          </a:p>
          <a:p>
            <a:pPr lvl="0">
              <a:buNone/>
            </a:pPr>
            <a:r>
              <a:rPr lang="en-US" dirty="0" smtClean="0"/>
              <a:t>		</a:t>
            </a:r>
            <a:r>
              <a:rPr lang="en-IN" dirty="0" smtClean="0"/>
              <a:t>The Assessing Officer, the Joint Commissioner or the Commissioner (Appeals), or any person subordinate to him authorised in writing in this behalf by the Assessing Officer, the Joint Commissioner or the Commissioner (Appeals), as the case may be, may inspect and if necessary, take copies, or cause copies to be taken, of any register of the members, debenture holders or mortgagees of any company or of any entry in such register.</a:t>
            </a:r>
            <a:endParaRPr lang="en-US" dirty="0" smtClean="0"/>
          </a:p>
          <a:p>
            <a:endParaRPr lang="en-US" dirty="0"/>
          </a:p>
        </p:txBody>
      </p:sp>
    </p:spTree>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idx="1"/>
          </p:nvPr>
        </p:nvSpPr>
        <p:spPr/>
        <p:txBody>
          <a:bodyPr>
            <a:normAutofit fontScale="70000" lnSpcReduction="20000"/>
          </a:bodyPr>
          <a:lstStyle/>
          <a:p>
            <a:pPr lvl="0"/>
            <a:r>
              <a:rPr lang="en-IN" b="1" dirty="0" smtClean="0"/>
              <a:t>Other Powers [Sections 135 and 136]:</a:t>
            </a:r>
            <a:endParaRPr lang="en-US" dirty="0" smtClean="0"/>
          </a:p>
          <a:p>
            <a:pPr>
              <a:buNone/>
            </a:pPr>
            <a:r>
              <a:rPr lang="en-IN" dirty="0" smtClean="0"/>
              <a:t>		The Director General or Director, the Chief Commissioner or Commissioner and the Joint Commissioner are competent to make any enquiry under this act and for all purposes they shall have the powers vested in an Assessing Officer in relation to the making of enquiries. If the Investigating officer is denied entry into the premises, the Assessing Officer shall have all the powers vested in him under sections 131(1) and (2). All the proceedings before Income tax authorities are judicial proceedings for purposes of section 196 of the Indian Penal Code, 1860, and fall within the meaning of sections 193 and 228 of the Code. An income-tax authority shall be deemed to be a Civil Court for the purposes of section 195 of the Criminal Procedure Code, 1973.</a:t>
            </a:r>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Authorities under the Income Tax Act, 1961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 Income Tax authorities are required to exercise their powers and perform their functions so as to prevent harassment of assesses, tax-evasion, unnecessary discrimination in collection of tax. However, there have been a number of instances of misuse of these rule- making powers which have the effect of contradicting statutory provisions that have been given binding effect, displacing the authoritative pronouncements of the Higher Judiciary and causing an erosion of the constitutionally-mandated effect of Supreme Court declarations under Article 141. In this scenario, for the purpose of effective financial management it becomes imperative to understand the functioning, the powers and the limitation on the powers of these tax authorities. </a:t>
            </a:r>
            <a:r>
              <a:rPr lang="en-US" b="1" dirty="0" smtClean="0"/>
              <a:t> </a:t>
            </a:r>
            <a:endParaRPr lang="en-US" dirty="0"/>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Chapter XIII of the Income-tax Act, 1961, is devoted to the income-tax authorities and contains a total of 30 Sections. Part-A of the Chapter, containing Sections 116 to 119, relates to the appointment and control of the income tax authorities; Part-B containing Sections 120 to 130-A (out of which only the Sections 120, 124, 127 and 129 are in force, the rest having been omitted) pertain to the jurisdiction of the income-tax authorities; Part-C containing Sec. 131 to 136 are concerned with the powers of the income tax authorities; while Part-D containing Sec. 137 (omitted) and 138 pertain to the disclosure of information respecting </a:t>
            </a:r>
            <a:r>
              <a:rPr lang="en-US" dirty="0" err="1" smtClean="0"/>
              <a:t>assessees</a:t>
            </a:r>
            <a:r>
              <a:rPr lang="en-US" dirty="0" smtClean="0"/>
              <a:t>.</a:t>
            </a:r>
          </a:p>
          <a:p>
            <a:endParaRPr lang="en-US"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Sec. 11 6- Income Tax authorities.-</a:t>
            </a:r>
            <a:endParaRPr lang="en-US" dirty="0" smtClean="0"/>
          </a:p>
          <a:p>
            <a:pPr>
              <a:buNone/>
            </a:pPr>
            <a:r>
              <a:rPr lang="en-US" dirty="0" smtClean="0"/>
              <a:t>		There shall be the following classes of income tax authorities for the purposes of this Act, namely:-</a:t>
            </a:r>
          </a:p>
          <a:p>
            <a:pPr>
              <a:buNone/>
            </a:pPr>
            <a:r>
              <a:rPr lang="en-US" dirty="0" smtClean="0"/>
              <a:t>(a) The Central Board of Direct Taxes constituted under the Central Boards of Revenue Act, 1963 (54 of1963),</a:t>
            </a:r>
          </a:p>
          <a:p>
            <a:pPr>
              <a:buNone/>
            </a:pPr>
            <a:r>
              <a:rPr lang="en-US" dirty="0" smtClean="0"/>
              <a:t>(b) Directors-General of Income Tax or Chief Commissioners of Income Tax,</a:t>
            </a:r>
          </a:p>
          <a:p>
            <a:pPr>
              <a:buNone/>
            </a:pPr>
            <a:r>
              <a:rPr lang="en-US" dirty="0" smtClean="0"/>
              <a:t>(c) Directors of Income Tax or Commissioners of Income Tax or Commissioners of Income Tax (Appeals),</a:t>
            </a:r>
          </a:p>
          <a:p>
            <a:pPr>
              <a:buNone/>
            </a:pPr>
            <a:r>
              <a:rPr lang="en-US" dirty="0" smtClean="0"/>
              <a:t>(cc) Additional Directors of Income Tax or Additional Commissioners of Income Tax or Additional Commissioners of Income Tax (Appeals),</a:t>
            </a:r>
          </a:p>
          <a:p>
            <a:pPr>
              <a:buNone/>
            </a:pPr>
            <a:r>
              <a:rPr lang="en-US" dirty="0" smtClean="0"/>
              <a:t>(cc-a)Joint Directors of Income Tax or Joint Commissioners of Income Tax,</a:t>
            </a:r>
          </a:p>
          <a:p>
            <a:pPr>
              <a:buNone/>
            </a:pPr>
            <a:r>
              <a:rPr lang="en-US" dirty="0" smtClean="0"/>
              <a:t>(d) Deputy Directors of Income Tax or Deputy Commissioners of Income Tax or 	Deputy Commissioners of Income Tax (appeals),</a:t>
            </a:r>
          </a:p>
          <a:p>
            <a:pPr>
              <a:buNone/>
            </a:pPr>
            <a:r>
              <a:rPr lang="en-US" dirty="0" smtClean="0"/>
              <a:t>(e) Assistant Directors of Income Tax or Assistant Commissioners of Income Tax,</a:t>
            </a:r>
          </a:p>
          <a:p>
            <a:pPr>
              <a:buNone/>
            </a:pPr>
            <a:r>
              <a:rPr lang="en-US" dirty="0" smtClean="0"/>
              <a:t>(f) Income Tax Officers,</a:t>
            </a:r>
          </a:p>
          <a:p>
            <a:pPr>
              <a:buNone/>
            </a:pPr>
            <a:r>
              <a:rPr lang="en-US" dirty="0" smtClean="0"/>
              <a:t>(g) Tax Recovery Officers,</a:t>
            </a:r>
          </a:p>
          <a:p>
            <a:pPr>
              <a:buNone/>
            </a:pPr>
            <a:r>
              <a:rPr lang="en-US" dirty="0" smtClean="0"/>
              <a:t>(h) Inspectors of Income Tax</a:t>
            </a:r>
          </a:p>
          <a:p>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Assessing officer</a:t>
            </a:r>
            <a:endParaRPr lang="en-US" dirty="0"/>
          </a:p>
        </p:txBody>
      </p:sp>
      <p:sp>
        <p:nvSpPr>
          <p:cNvPr id="3" name="Content Placeholder 2"/>
          <p:cNvSpPr>
            <a:spLocks noGrp="1"/>
          </p:cNvSpPr>
          <p:nvPr>
            <p:ph idx="1"/>
          </p:nvPr>
        </p:nvSpPr>
        <p:spPr/>
        <p:txBody>
          <a:bodyPr>
            <a:normAutofit fontScale="77500" lnSpcReduction="20000"/>
          </a:bodyPr>
          <a:lstStyle/>
          <a:p>
            <a:r>
              <a:rPr lang="en-IN" b="1" dirty="0" smtClean="0"/>
              <a:t>Assessing officer- </a:t>
            </a:r>
            <a:r>
              <a:rPr lang="en-IN" dirty="0" smtClean="0"/>
              <a:t>In this connection, it may be noted that under section 2(7A), the term ‘Assessing Officer’ means:</a:t>
            </a:r>
          </a:p>
          <a:p>
            <a:r>
              <a:rPr lang="en-IN" dirty="0" smtClean="0"/>
              <a:t>(a) The Assistant Commissioner or Deputy Commissioner or Assistant Director or Deputy Director; or </a:t>
            </a:r>
          </a:p>
          <a:p>
            <a:r>
              <a:rPr lang="en-IN" dirty="0" smtClean="0"/>
              <a:t>(b) The Income-tax Officer who is vested with the relevant jurisdiction by virtue of directions or orders issued under section 120(1) or (2) or any other provision of the Act; and</a:t>
            </a:r>
            <a:endParaRPr lang="en-US" dirty="0" smtClean="0"/>
          </a:p>
          <a:p>
            <a:r>
              <a:rPr lang="en-IN" dirty="0" smtClean="0"/>
              <a:t>(c) The Additional Commissioner or Additional Director or Joint Commissioner or Joint Director who is directed under section 120(4)(b) to exercise or perform all or any of the powers and functions conferred on, or assigned to, an Assessing Officer.</a:t>
            </a:r>
          </a:p>
          <a:p>
            <a:endParaRPr lang="en-US" dirty="0" smtClean="0"/>
          </a:p>
          <a:p>
            <a:endParaRPr lang="en-IN" dirty="0" smtClean="0"/>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Appointment of Income Tax authorities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117. Appointment of Income Tax authorities. –</a:t>
            </a:r>
          </a:p>
          <a:p>
            <a:pPr>
              <a:buNone/>
            </a:pPr>
            <a:r>
              <a:rPr lang="en-US" dirty="0" smtClean="0"/>
              <a:t> (1) The Central Government may appoint such persons as it thinks fit to be Income Tax authorities.</a:t>
            </a:r>
          </a:p>
          <a:p>
            <a:pPr>
              <a:buNone/>
            </a:pPr>
            <a:r>
              <a:rPr lang="en-US" dirty="0" smtClean="0"/>
              <a:t>(2) Without prejudice to the provisions of sub-Section (1), and subject to the rules </a:t>
            </a:r>
            <a:r>
              <a:rPr lang="en-US" dirty="0" err="1" smtClean="0"/>
              <a:t>i</a:t>
            </a:r>
            <a:r>
              <a:rPr lang="en-US" dirty="0" smtClean="0"/>
              <a:t> and orders of the Central Government regulating the conditions of service of persons in public services and posts, the Central Government may authorize the Board, or a Director-General, a Chief Commissioner or a Director or a Commissioner to appoint Income Tax authorities below the rank of an Assistant Commissioner or Deputy Commissioner.</a:t>
            </a:r>
          </a:p>
          <a:p>
            <a:pPr>
              <a:buNone/>
            </a:pPr>
            <a:r>
              <a:rPr lang="en-US" dirty="0" smtClean="0"/>
              <a:t>(3) Subject to the rules and orders of the Central Government regulating the conditions of service of persons in public services and posts, an Income Tax authority authorized in this behalf by the Board may appoint such executive or ministerial staff as may be necessary to assist it in the execution of its functions.</a:t>
            </a:r>
          </a:p>
          <a:p>
            <a:endParaRPr lang="en-US"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Power to commissioner of income tax</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Power to commissioner of income tax –</a:t>
            </a:r>
            <a:endParaRPr lang="en-US" dirty="0" smtClean="0"/>
          </a:p>
          <a:p>
            <a:pPr>
              <a:buNone/>
            </a:pPr>
            <a:r>
              <a:rPr lang="en-IN" dirty="0" smtClean="0"/>
              <a:t>		Commissioners are appointed by the Central Government. Generally, they are appointed to head income-tax administration of a specified area. As the head of administration, a Commissioner of income-tax enjoys certain administrative as well as judicial powers. A commissioner may exercise powers of an assessing officer. It has the power to transfer any case from one or more assessing officers to any other assessing officer. It can grant approval for an order issued by the assessing officer. Prior approval is required for reopening of an assessment. Its, also, has the power to revise an order passed by an assessing officer in addition to many other powers as given in the Income Tax Act, 1961.</a:t>
            </a: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be continue…. </a:t>
            </a:r>
            <a:endParaRPr lang="en-US" dirty="0"/>
          </a:p>
        </p:txBody>
      </p:sp>
      <p:sp>
        <p:nvSpPr>
          <p:cNvPr id="3" name="Content Placeholder 2"/>
          <p:cNvSpPr>
            <a:spLocks noGrp="1"/>
          </p:cNvSpPr>
          <p:nvPr>
            <p:ph idx="1"/>
          </p:nvPr>
        </p:nvSpPr>
        <p:spPr/>
        <p:txBody>
          <a:bodyPr>
            <a:normAutofit fontScale="85000" lnSpcReduction="10000"/>
          </a:bodyPr>
          <a:lstStyle/>
          <a:p>
            <a:r>
              <a:rPr lang="en-IN" b="1" dirty="0" smtClean="0"/>
              <a:t>Commissioner (Appeals)</a:t>
            </a:r>
            <a:r>
              <a:rPr lang="en-IN" dirty="0" smtClean="0"/>
              <a:t>:</a:t>
            </a:r>
            <a:endParaRPr lang="en-US" dirty="0" smtClean="0"/>
          </a:p>
          <a:p>
            <a:pPr>
              <a:buNone/>
            </a:pPr>
            <a:r>
              <a:rPr lang="en-IN" dirty="0" smtClean="0"/>
              <a:t>		Commissioners of Income-Tax (Appeals) are appointed by the Central Government. It is an appellate authority vested with the following judicial powers:</a:t>
            </a:r>
            <a:endParaRPr lang="en-US" dirty="0" smtClean="0"/>
          </a:p>
          <a:p>
            <a:pPr>
              <a:buNone/>
            </a:pPr>
            <a:r>
              <a:rPr lang="en-IN" dirty="0" smtClean="0"/>
              <a:t>a.     Power regarding discovery, production of evidence etc.</a:t>
            </a:r>
            <a:endParaRPr lang="en-US" dirty="0" smtClean="0"/>
          </a:p>
          <a:p>
            <a:pPr>
              <a:buNone/>
            </a:pPr>
            <a:r>
              <a:rPr lang="en-IN" dirty="0" smtClean="0"/>
              <a:t>b.     Power to call information.</a:t>
            </a:r>
            <a:endParaRPr lang="en-US" dirty="0" smtClean="0"/>
          </a:p>
          <a:p>
            <a:pPr>
              <a:buNone/>
            </a:pPr>
            <a:r>
              <a:rPr lang="en-IN" dirty="0" smtClean="0"/>
              <a:t>c.     Power to inspect registers of companies.</a:t>
            </a:r>
            <a:endParaRPr lang="en-US" dirty="0" smtClean="0"/>
          </a:p>
          <a:p>
            <a:pPr>
              <a:buNone/>
            </a:pPr>
            <a:r>
              <a:rPr lang="en-IN" dirty="0" smtClean="0"/>
              <a:t>d.    Power to set off refunds against tax remaining payable.</a:t>
            </a:r>
            <a:endParaRPr lang="en-US" dirty="0" smtClean="0"/>
          </a:p>
          <a:p>
            <a:pPr>
              <a:buNone/>
            </a:pPr>
            <a:r>
              <a:rPr lang="en-IN" dirty="0" smtClean="0"/>
              <a:t>e.     Power to dispose of appeals.</a:t>
            </a:r>
            <a:endParaRPr lang="en-US" dirty="0" smtClean="0"/>
          </a:p>
          <a:p>
            <a:pPr>
              <a:buNone/>
            </a:pPr>
            <a:r>
              <a:rPr lang="en-IN" dirty="0" smtClean="0"/>
              <a:t>f.     Power to impose penalty.</a:t>
            </a: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idx="1"/>
          </p:nvPr>
        </p:nvSpPr>
        <p:spPr/>
        <p:txBody>
          <a:bodyPr>
            <a:normAutofit fontScale="92500" lnSpcReduction="20000"/>
          </a:bodyPr>
          <a:lstStyle/>
          <a:p>
            <a:r>
              <a:rPr lang="en-IN" b="1" dirty="0" smtClean="0"/>
              <a:t>Joint Commissioners:</a:t>
            </a:r>
            <a:endParaRPr lang="en-US" dirty="0" smtClean="0"/>
          </a:p>
          <a:p>
            <a:pPr>
              <a:buNone/>
            </a:pPr>
            <a:r>
              <a:rPr lang="en-IN" dirty="0" smtClean="0"/>
              <a:t>		Joint Commissioners are appointed by the Central Government. The main function of the authority is to detect tax- evasion and supervise subordinate officers. Under the different provisions of the Act, the Joint Commissioner enjoys the power to accord approval to adopt fair market value as full consideration, instruct income tax officers, and exercise the powers of income tax officers, the power to call information, to inspect registers of companies, to make any enquiry among other powers.</a:t>
            </a: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TotalTime>
  <Words>538</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      Income Tax Act, 1961</vt:lpstr>
      <vt:lpstr>Authorities under the Income Tax Act, 1961</vt:lpstr>
      <vt:lpstr>To be continue…</vt:lpstr>
      <vt:lpstr>To be continue….</vt:lpstr>
      <vt:lpstr>Assessing officer</vt:lpstr>
      <vt:lpstr>Appointment of Income Tax authorities</vt:lpstr>
      <vt:lpstr>Power to commissioner of income tax</vt:lpstr>
      <vt:lpstr>To be continue…. </vt:lpstr>
      <vt:lpstr>To be continue</vt:lpstr>
      <vt:lpstr>Other common power powers to commissioner of Income tax</vt:lpstr>
      <vt:lpstr>To be continue…</vt:lpstr>
      <vt:lpstr>To be continue…….</vt:lpstr>
      <vt:lpstr>To be continue…….</vt:lpstr>
      <vt:lpstr>To be continue….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authorities under Income Tax Act, 1961</dc:title>
  <dc:creator>ramesh1</dc:creator>
  <cp:lastModifiedBy>abc</cp:lastModifiedBy>
  <cp:revision>25</cp:revision>
  <dcterms:created xsi:type="dcterms:W3CDTF">2006-08-16T00:00:00Z</dcterms:created>
  <dcterms:modified xsi:type="dcterms:W3CDTF">2020-08-26T08:21:29Z</dcterms:modified>
</cp:coreProperties>
</file>