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1" r:id="rId6"/>
    <p:sldId id="260"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11/09/2020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11/09/2020</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11/09/2020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11/09/2020</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11/09/2020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11/09/2020</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11/09/2020</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11/09/2020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7772400" cy="1470025"/>
          </a:xfrm>
        </p:spPr>
        <p:txBody>
          <a:bodyPr>
            <a:normAutofit/>
          </a:bodyPr>
          <a:lstStyle/>
          <a:p>
            <a:r>
              <a:rPr lang="en-US" sz="3100" dirty="0" smtClean="0"/>
              <a:t>M.A English - </a:t>
            </a:r>
            <a:r>
              <a:rPr lang="en-US" sz="3100" dirty="0" err="1" smtClean="0"/>
              <a:t>IIIrd</a:t>
            </a:r>
            <a:r>
              <a:rPr lang="en-US" sz="3100" dirty="0" smtClean="0"/>
              <a:t> Semester </a:t>
            </a:r>
            <a:br>
              <a:rPr lang="en-US" sz="3100" dirty="0" smtClean="0"/>
            </a:br>
            <a:r>
              <a:rPr lang="en-US" sz="2700" dirty="0" err="1" smtClean="0"/>
              <a:t>Xth</a:t>
            </a:r>
            <a:r>
              <a:rPr lang="en-US" sz="2700" dirty="0" smtClean="0"/>
              <a:t> Paper</a:t>
            </a:r>
            <a:r>
              <a:rPr lang="en-US" dirty="0" smtClean="0"/>
              <a:t/>
            </a:r>
            <a:br>
              <a:rPr lang="en-US" dirty="0" smtClean="0"/>
            </a:br>
            <a:r>
              <a:rPr lang="en-US" sz="3100" dirty="0" smtClean="0"/>
              <a:t>Contemporary Literary Theory</a:t>
            </a:r>
            <a:endParaRPr lang="en-US" sz="3100" dirty="0"/>
          </a:p>
        </p:txBody>
      </p:sp>
      <p:sp>
        <p:nvSpPr>
          <p:cNvPr id="3" name="Subtitle 2"/>
          <p:cNvSpPr>
            <a:spLocks noGrp="1"/>
          </p:cNvSpPr>
          <p:nvPr>
            <p:ph type="subTitle" idx="1"/>
          </p:nvPr>
        </p:nvSpPr>
        <p:spPr/>
        <p:txBody>
          <a:bodyPr>
            <a:normAutofit fontScale="85000" lnSpcReduction="20000"/>
          </a:bodyPr>
          <a:lstStyle/>
          <a:p>
            <a:r>
              <a:rPr lang="en-US" sz="3600" dirty="0" smtClean="0"/>
              <a:t>‘Reader-Response Theory’ </a:t>
            </a:r>
            <a:r>
              <a:rPr lang="en-US" dirty="0" err="1" smtClean="0"/>
              <a:t>Dr.Nripendra</a:t>
            </a:r>
            <a:r>
              <a:rPr lang="en-US" dirty="0" smtClean="0"/>
              <a:t> Singh</a:t>
            </a:r>
          </a:p>
          <a:p>
            <a:r>
              <a:rPr lang="en-US" sz="2400" dirty="0" smtClean="0"/>
              <a:t>Department of English</a:t>
            </a:r>
          </a:p>
          <a:p>
            <a:r>
              <a:rPr lang="en-US" sz="2400" dirty="0" err="1" smtClean="0"/>
              <a:t>H.C.P.G.College</a:t>
            </a: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015186"/>
            <a:ext cx="8839200" cy="4647426"/>
          </a:xfrm>
          <a:prstGeom prst="rect">
            <a:avLst/>
          </a:prstGeom>
          <a:solidFill>
            <a:srgbClr val="FFFFFF"/>
          </a:solid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373D3F"/>
                </a:solidFill>
                <a:effectLst/>
                <a:latin typeface="proxima-nova"/>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lang="en-US" b="1" dirty="0" smtClean="0">
                <a:solidFill>
                  <a:srgbClr val="373D3F"/>
                </a:solidFill>
                <a:latin typeface="proxima-nova"/>
                <a:cs typeface="Arial" pitchFamily="34" charset="0"/>
              </a:rPr>
              <a:t>  </a:t>
            </a:r>
            <a:r>
              <a:rPr kumimoji="0" lang="en-US" b="1" i="0" u="none" strike="noStrike" cap="none" normalizeH="0" baseline="0" dirty="0" smtClean="0">
                <a:ln>
                  <a:noFill/>
                </a:ln>
                <a:solidFill>
                  <a:srgbClr val="373D3F"/>
                </a:solidFill>
                <a:effectLst/>
                <a:latin typeface="proxima-nova"/>
                <a:cs typeface="Arial" pitchFamily="34" charset="0"/>
              </a:rPr>
              <a:t>Reader-response criticism</a:t>
            </a:r>
            <a:r>
              <a:rPr kumimoji="0" lang="en-US" b="0" i="0" u="none" strike="noStrike" cap="none" normalizeH="0" baseline="0" dirty="0" smtClean="0">
                <a:ln>
                  <a:noFill/>
                </a:ln>
                <a:solidFill>
                  <a:srgbClr val="373D3F"/>
                </a:solidFill>
                <a:effectLst/>
                <a:latin typeface="proxima-nova"/>
                <a:cs typeface="Arial" pitchFamily="34" charset="0"/>
              </a:rPr>
              <a:t> is a school of literary theory that focuses on the reader (or “audience”)  and their experience of a  literary work, in contrast to other schools and   theories  that focus attention</a:t>
            </a:r>
            <a:r>
              <a:rPr kumimoji="0" lang="en-US" b="0" i="0" u="none" strike="noStrike" cap="none" normalizeH="0" dirty="0" smtClean="0">
                <a:ln>
                  <a:noFill/>
                </a:ln>
                <a:solidFill>
                  <a:srgbClr val="373D3F"/>
                </a:solidFill>
                <a:effectLst/>
                <a:latin typeface="proxima-nova"/>
                <a:cs typeface="Arial" pitchFamily="34" charset="0"/>
              </a:rPr>
              <a:t> </a:t>
            </a:r>
            <a:r>
              <a:rPr kumimoji="0" lang="en-US" b="0" i="0" u="none" strike="noStrike" cap="none" normalizeH="0" baseline="0" dirty="0" smtClean="0">
                <a:ln>
                  <a:noFill/>
                </a:ln>
                <a:solidFill>
                  <a:srgbClr val="373D3F"/>
                </a:solidFill>
                <a:effectLst/>
                <a:latin typeface="proxima-nova"/>
                <a:cs typeface="Arial" pitchFamily="34" charset="0"/>
              </a:rPr>
              <a:t>primarily on the author or the content and form of the work.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b="0" i="0" u="none" strike="noStrike" cap="none" normalizeH="0" baseline="0" dirty="0" smtClean="0">
                <a:ln>
                  <a:noFill/>
                </a:ln>
                <a:solidFill>
                  <a:srgbClr val="373D3F"/>
                </a:solidFill>
                <a:effectLst/>
                <a:latin typeface="proxima-nova"/>
                <a:cs typeface="Arial" pitchFamily="34" charset="0"/>
              </a:rPr>
              <a:t>   Although literary theory has long paid some attention to the reader’s role in creating the meaning and experience of a literary work, modern reader-response criticism began in the 1960s and ’70s,  particularly in the US and Germany,  in works by Norman Holland, Stanley Fish, Wolfgang </a:t>
            </a:r>
            <a:r>
              <a:rPr kumimoji="0" lang="en-US" b="0" i="0" u="none" strike="noStrike" cap="none" normalizeH="0" baseline="0" dirty="0" err="1" smtClean="0">
                <a:ln>
                  <a:noFill/>
                </a:ln>
                <a:solidFill>
                  <a:srgbClr val="373D3F"/>
                </a:solidFill>
                <a:effectLst/>
                <a:latin typeface="proxima-nova"/>
                <a:cs typeface="Arial" pitchFamily="34" charset="0"/>
              </a:rPr>
              <a:t>Iser</a:t>
            </a:r>
            <a:r>
              <a:rPr kumimoji="0" lang="en-US" b="0" i="0" u="none" strike="noStrike" cap="none" normalizeH="0" baseline="0" dirty="0" smtClean="0">
                <a:ln>
                  <a:noFill/>
                </a:ln>
                <a:solidFill>
                  <a:srgbClr val="373D3F"/>
                </a:solidFill>
                <a:effectLst/>
                <a:latin typeface="proxima-nova"/>
                <a:cs typeface="Arial" pitchFamily="34" charset="0"/>
              </a:rPr>
              <a:t>, Hans-Robert </a:t>
            </a:r>
            <a:r>
              <a:rPr kumimoji="0" lang="en-US" b="0" i="0" u="none" strike="noStrike" cap="none" normalizeH="0" baseline="0" dirty="0" err="1" smtClean="0">
                <a:ln>
                  <a:noFill/>
                </a:ln>
                <a:solidFill>
                  <a:srgbClr val="373D3F"/>
                </a:solidFill>
                <a:effectLst/>
                <a:latin typeface="proxima-nova"/>
                <a:cs typeface="Arial" pitchFamily="34" charset="0"/>
              </a:rPr>
              <a:t>Jauss</a:t>
            </a:r>
            <a:r>
              <a:rPr kumimoji="0" lang="en-US" b="0" i="0" u="none" strike="noStrike" cap="none" normalizeH="0" baseline="0" dirty="0" smtClean="0">
                <a:ln>
                  <a:noFill/>
                </a:ln>
                <a:solidFill>
                  <a:srgbClr val="373D3F"/>
                </a:solidFill>
                <a:effectLst/>
                <a:latin typeface="proxima-nova"/>
                <a:cs typeface="Arial" pitchFamily="34" charset="0"/>
              </a:rPr>
              <a:t>,  Roland Barthes, and others.</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US" b="0" i="0" u="none" strike="noStrike" cap="none" normalizeH="0" baseline="0" dirty="0" smtClean="0">
              <a:ln>
                <a:noFill/>
              </a:ln>
              <a:solidFill>
                <a:srgbClr val="373D3F"/>
              </a:solidFill>
              <a:effectLst/>
              <a:latin typeface="proxima-nova"/>
              <a:cs typeface="Arial" pitchFamily="34" charset="0"/>
            </a:endParaRPr>
          </a:p>
          <a:p>
            <a:pPr lvl="0" eaLnBrk="0" fontAlgn="base" hangingPunct="0">
              <a:spcBef>
                <a:spcPct val="0"/>
              </a:spcBef>
              <a:spcAft>
                <a:spcPct val="0"/>
              </a:spcAft>
              <a:buFont typeface="Arial" pitchFamily="34" charset="0"/>
              <a:buChar char="•"/>
            </a:pPr>
            <a:r>
              <a:rPr lang="en-US" dirty="0" smtClean="0">
                <a:solidFill>
                  <a:srgbClr val="373D3F"/>
                </a:solidFill>
                <a:latin typeface="proxima-nova"/>
                <a:cs typeface="Arial" pitchFamily="34" charset="0"/>
              </a:rPr>
              <a:t> </a:t>
            </a:r>
            <a:r>
              <a:rPr lang="en-US" dirty="0" smtClean="0"/>
              <a:t>Reader-response theory recognizes the reader as an active agent who imparts “real existence” to the work and completes its meaning through interpretation. Reader-response criticism argues that literature should be viewed as a performing art in which each reader creates their own, possibly unique, text-related performance. It stands in total opposition to the theories of formalism and the New Criticism.</a:t>
            </a:r>
            <a:endParaRPr lang="en-US" dirty="0" smtClean="0">
              <a:solidFill>
                <a:srgbClr val="373D3F"/>
              </a:solidFill>
              <a:latin typeface="proxima-nova"/>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b="1" i="0" u="sng" strike="noStrike" cap="none" normalizeH="0" baseline="0" dirty="0" smtClean="0">
                <a:ln>
                  <a:noFill/>
                </a:ln>
                <a:solidFill>
                  <a:srgbClr val="373D3F"/>
                </a:solidFill>
                <a:effectLst/>
                <a:latin typeface="proxima-nova"/>
                <a:cs typeface="Arial" pitchFamily="34" charset="0"/>
              </a:rPr>
              <a:t>  </a:t>
            </a:r>
            <a:endParaRPr kumimoji="0" lang="en-US" b="1" i="0" u="sng" strike="noStrike" cap="none" normalizeH="0" baseline="0" dirty="0" smtClean="0">
              <a:ln>
                <a:noFill/>
              </a:ln>
              <a:solidFill>
                <a:srgbClr val="6053C6"/>
              </a:solidFill>
              <a:effectLst/>
              <a:latin typeface="proxima-nova"/>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457201"/>
            <a:ext cx="8458200" cy="3139321"/>
          </a:xfrm>
          <a:prstGeom prst="rect">
            <a:avLst/>
          </a:prstGeom>
        </p:spPr>
        <p:txBody>
          <a:bodyPr wrap="square">
            <a:spAutoFit/>
          </a:bodyPr>
          <a:lstStyle/>
          <a:p>
            <a:pPr fontAlgn="base"/>
            <a:r>
              <a:rPr lang="en-US" dirty="0" smtClean="0"/>
              <a:t>Reader-response suggests that the role of the reader is essential to the meaning of a text, for only in the reading experience does the literary work come alive. For example, in Mary Wollstonecraft Shelley’s Frankenstein’(1818), the monster doesn’t exist, so to speak, until the reader reads </a:t>
            </a:r>
            <a:r>
              <a:rPr lang="en-US" i="1" dirty="0" smtClean="0"/>
              <a:t>Frankenstein</a:t>
            </a:r>
            <a:r>
              <a:rPr lang="en-US" dirty="0" smtClean="0"/>
              <a:t> and reanimates it to life, becoming a co-creator of the text.</a:t>
            </a:r>
          </a:p>
          <a:p>
            <a:pPr fontAlgn="base"/>
            <a:r>
              <a:rPr lang="en-US" dirty="0" smtClean="0"/>
              <a:t>Thus, the purpose of a reading response is examining, explaining, and defending your personal reaction to a text.</a:t>
            </a:r>
          </a:p>
          <a:p>
            <a:pPr fontAlgn="base"/>
            <a:endParaRPr lang="en-US" dirty="0" smtClean="0"/>
          </a:p>
          <a:p>
            <a:pPr fontAlgn="base"/>
            <a:endParaRPr lang="en-US" dirty="0" smtClean="0"/>
          </a:p>
          <a:p>
            <a:r>
              <a:rPr lang="en-US" dirty="0" smtClean="0"/>
              <a:t/>
            </a:r>
            <a:br>
              <a:rPr lang="en-US" dirty="0" smtClean="0"/>
            </a:br>
            <a:endParaRPr lang="en-US" dirty="0"/>
          </a:p>
        </p:txBody>
      </p:sp>
      <p:sp>
        <p:nvSpPr>
          <p:cNvPr id="3" name="Rectangle 2"/>
          <p:cNvSpPr/>
          <p:nvPr/>
        </p:nvSpPr>
        <p:spPr>
          <a:xfrm>
            <a:off x="533400" y="2667000"/>
            <a:ext cx="8001000" cy="2031325"/>
          </a:xfrm>
          <a:prstGeom prst="rect">
            <a:avLst/>
          </a:prstGeom>
        </p:spPr>
        <p:txBody>
          <a:bodyPr wrap="square">
            <a:spAutoFit/>
          </a:bodyPr>
          <a:lstStyle/>
          <a:p>
            <a:pPr>
              <a:buFont typeface="Arial" pitchFamily="34" charset="0"/>
              <a:buChar char="•"/>
            </a:pPr>
            <a:r>
              <a:rPr lang="en-US" dirty="0" smtClean="0"/>
              <a:t> Negating the Formalist notion of objective reality and </a:t>
            </a:r>
            <a:r>
              <a:rPr lang="en-US" dirty="0" err="1" smtClean="0"/>
              <a:t>autotelic</a:t>
            </a:r>
            <a:r>
              <a:rPr lang="en-US" dirty="0" smtClean="0"/>
              <a:t> text that nullifies the participation of the readers, Wolfgang </a:t>
            </a:r>
            <a:r>
              <a:rPr lang="en-US" dirty="0" err="1" smtClean="0"/>
              <a:t>Iser</a:t>
            </a:r>
            <a:r>
              <a:rPr lang="en-US" dirty="0" smtClean="0"/>
              <a:t> in ‘The Implied Reader’, follows the phenomenological theories of Husserl and </a:t>
            </a:r>
            <a:r>
              <a:rPr lang="en-US" dirty="0" err="1" smtClean="0"/>
              <a:t>Ingarden</a:t>
            </a:r>
            <a:r>
              <a:rPr lang="en-US" dirty="0" smtClean="0"/>
              <a:t>, and formulates two aspects of a literary work: the artistic pole (created by the author) and the aesthetic pole (</a:t>
            </a:r>
            <a:r>
              <a:rPr lang="en-US" dirty="0" err="1" smtClean="0"/>
              <a:t>realisation</a:t>
            </a:r>
            <a:r>
              <a:rPr lang="en-US" dirty="0" smtClean="0"/>
              <a:t> accomplished by the reader), and describes reading as an active and creative process that brings the text into life by unfolding its “inherently dynamic character”.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382000" cy="3693319"/>
          </a:xfrm>
          <a:prstGeom prst="rect">
            <a:avLst/>
          </a:prstGeom>
        </p:spPr>
        <p:txBody>
          <a:bodyPr wrap="square">
            <a:spAutoFit/>
          </a:bodyPr>
          <a:lstStyle/>
          <a:p>
            <a:pPr>
              <a:buFont typeface="Arial" pitchFamily="34" charset="0"/>
              <a:buChar char="•"/>
            </a:pPr>
            <a:r>
              <a:rPr lang="en-US" dirty="0" smtClean="0"/>
              <a:t> In </a:t>
            </a:r>
            <a:r>
              <a:rPr lang="en-US" dirty="0" err="1" smtClean="0"/>
              <a:t>Iser’s</a:t>
            </a:r>
            <a:r>
              <a:rPr lang="en-US" dirty="0" smtClean="0"/>
              <a:t> view, a literary text contains a number of “gaps” or “indeterminate elements” which the reader must fill by active participation, and he observes that meaning evolves through the convergence of the text and the reader, as the active and creative reader fills the “gaps” or the “unwritten implications” by exercising his/her imagination.</a:t>
            </a:r>
          </a:p>
          <a:p>
            <a:pPr>
              <a:buFont typeface="Arial" pitchFamily="34" charset="0"/>
              <a:buChar char="•"/>
            </a:pPr>
            <a:endParaRPr lang="en-US" dirty="0" smtClean="0"/>
          </a:p>
          <a:p>
            <a:pPr>
              <a:buFont typeface="Arial" pitchFamily="34" charset="0"/>
              <a:buChar char="•"/>
            </a:pPr>
            <a:r>
              <a:rPr lang="en-US" dirty="0" smtClean="0"/>
              <a:t>  </a:t>
            </a:r>
            <a:r>
              <a:rPr lang="en-US" dirty="0" err="1" smtClean="0"/>
              <a:t>Iser</a:t>
            </a:r>
            <a:r>
              <a:rPr lang="en-US" dirty="0" smtClean="0"/>
              <a:t> distinguishes between the “implied reader” who is established by the text itself, as one who is expected to respond in specific ways to the “response inviting structures” of the text, and the “actual reader” whose responses are influenced and determined by his/her experiences, perception and background.</a:t>
            </a:r>
          </a:p>
          <a:p>
            <a:pPr>
              <a:buFont typeface="Arial" pitchFamily="34" charset="0"/>
              <a:buChar char="•"/>
            </a:pPr>
            <a:endParaRPr lang="en-US" dirty="0" smtClean="0"/>
          </a:p>
          <a:p>
            <a:pPr>
              <a:buFont typeface="Arial" pitchFamily="34" charset="0"/>
              <a:buChar char="•"/>
            </a:pPr>
            <a:r>
              <a:rPr lang="en-US" dirty="0" smtClean="0"/>
              <a:t>  </a:t>
            </a:r>
            <a:r>
              <a:rPr lang="en-US" dirty="0" err="1" smtClean="0"/>
              <a:t>Iser</a:t>
            </a:r>
            <a:r>
              <a:rPr lang="en-US" dirty="0" smtClean="0"/>
              <a:t> suggests that reading is a temporal and non-linear activity, a process of aesthetic recreation that is dialectic and continually interrupted by expectation, </a:t>
            </a:r>
            <a:r>
              <a:rPr lang="en-US" dirty="0" err="1" smtClean="0"/>
              <a:t>defamiliarization</a:t>
            </a:r>
            <a:r>
              <a:rPr lang="en-US" dirty="0" smtClean="0"/>
              <a:t>, contradictions, disillusion.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458200" cy="5355312"/>
          </a:xfrm>
          <a:prstGeom prst="rect">
            <a:avLst/>
          </a:prstGeom>
        </p:spPr>
        <p:txBody>
          <a:bodyPr wrap="square">
            <a:spAutoFit/>
          </a:bodyPr>
          <a:lstStyle/>
          <a:p>
            <a:pPr>
              <a:buFont typeface="Arial" pitchFamily="34" charset="0"/>
              <a:buChar char="•"/>
            </a:pPr>
            <a:endParaRPr lang="en-US" dirty="0" smtClean="0"/>
          </a:p>
          <a:p>
            <a:pPr>
              <a:buFont typeface="Arial" pitchFamily="34" charset="0"/>
              <a:buChar char="•"/>
            </a:pPr>
            <a:r>
              <a:rPr lang="en-US" dirty="0" smtClean="0"/>
              <a:t> For </a:t>
            </a:r>
            <a:r>
              <a:rPr lang="en-US" dirty="0" err="1" smtClean="0"/>
              <a:t>Iser</a:t>
            </a:r>
            <a:r>
              <a:rPr lang="en-US" dirty="0" smtClean="0"/>
              <a:t>, a literary work is composed of both written and unwritten portions of a text. As a reader begins the reading process, the sentences that make up a work not only inform the reader of the literary movement, but produce certain expectations within the mind of the reader.</a:t>
            </a:r>
          </a:p>
          <a:p>
            <a:pPr>
              <a:buFont typeface="Arial" pitchFamily="34" charset="0"/>
              <a:buChar char="•"/>
            </a:pPr>
            <a:endParaRPr lang="en-US" dirty="0" smtClean="0"/>
          </a:p>
          <a:p>
            <a:pPr>
              <a:buFont typeface="Arial" pitchFamily="34" charset="0"/>
              <a:buChar char="•"/>
            </a:pPr>
            <a:r>
              <a:rPr lang="en-US" dirty="0" smtClean="0"/>
              <a:t>  However, these expectations are rarely fulfilled, as a text is “full of unexpected twists and turns, and frustrations of expectations…Thus whenever the flow is interrupted and we are led off in unexpected directions, the opportunity is given to us to bring into play our own faculty for establishing connections—for filling in the gaps left by the text itself. </a:t>
            </a:r>
          </a:p>
          <a:p>
            <a:pPr>
              <a:buFont typeface="Arial" pitchFamily="34" charset="0"/>
              <a:buChar char="•"/>
            </a:pPr>
            <a:endParaRPr lang="en-US" dirty="0" smtClean="0"/>
          </a:p>
          <a:p>
            <a:pPr>
              <a:buFont typeface="Arial" pitchFamily="34" charset="0"/>
              <a:buChar char="•"/>
            </a:pPr>
            <a:r>
              <a:rPr lang="en-US" dirty="0" smtClean="0"/>
              <a:t>  These gaps are the unwritten portion of the text that calls for the reader's participation. Different readers will decide to fill in the various gaps in different ways, allowing for inexhaustible realizations of the text within its provided interpretive limits.</a:t>
            </a:r>
          </a:p>
          <a:p>
            <a:pPr>
              <a:buFont typeface="Arial" pitchFamily="34" charset="0"/>
              <a:buChar char="•"/>
            </a:pPr>
            <a:endParaRPr lang="en-US" dirty="0" smtClean="0"/>
          </a:p>
          <a:p>
            <a:pPr>
              <a:buFont typeface="Arial" pitchFamily="34" charset="0"/>
              <a:buChar char="•"/>
            </a:pPr>
            <a:r>
              <a:rPr lang="en-US" dirty="0" smtClean="0"/>
              <a:t>The reader reflects on what they have read previously in the text, or if they reread the text, new light is shed on the happenings within the narrative as “certain aspects of the text will assume a significance we did not attach to them on a first reading, while others will recede into the background.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382000" cy="4062651"/>
          </a:xfrm>
          <a:prstGeom prst="rect">
            <a:avLst/>
          </a:prstGeom>
        </p:spPr>
        <p:txBody>
          <a:bodyPr wrap="square">
            <a:spAutoFit/>
          </a:bodyPr>
          <a:lstStyle/>
          <a:p>
            <a:pPr>
              <a:buFont typeface="Arial" pitchFamily="34" charset="0"/>
              <a:buChar char="•"/>
            </a:pPr>
            <a:endParaRPr lang="en-US" dirty="0" smtClean="0"/>
          </a:p>
          <a:p>
            <a:pPr algn="just">
              <a:buFont typeface="Arial" pitchFamily="34" charset="0"/>
              <a:buChar char="•"/>
            </a:pPr>
            <a:r>
              <a:rPr lang="en-US" sz="2400" dirty="0" smtClean="0"/>
              <a:t> In filling the “gaps” the readers attempt to impart consistency and coherence to the text, which, in a typical poststructuralist vein, is eternally delayed, thereby making the reader aware of the inexhausabitity of the text and its potential to generate numerous meanings, according to the interpretation of different readers. </a:t>
            </a:r>
            <a:r>
              <a:rPr lang="en-US" sz="2400" dirty="0" err="1" smtClean="0"/>
              <a:t>Iser</a:t>
            </a:r>
            <a:r>
              <a:rPr lang="en-US" sz="2400" dirty="0" smtClean="0"/>
              <a:t> further elaborates his concept of the “implied reader” in ‘The Act of Reading’, in which he discusses the “real reader” (the actual reader whose response is documented in the text” and the </a:t>
            </a:r>
          </a:p>
          <a:p>
            <a:pPr algn="just"/>
            <a:r>
              <a:rPr lang="en-US" sz="2400" dirty="0" smtClean="0"/>
              <a:t>“hypothetical reader” who is a projection of all possible realization of the text.</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56630" y="2967335"/>
            <a:ext cx="3630738"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THANK YOU</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29</TotalTime>
  <Words>305</Words>
  <Application>Microsoft Office PowerPoint</Application>
  <PresentationFormat>On-screen Show (4:3)</PresentationFormat>
  <Paragraphs>34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Oriel</vt:lpstr>
      <vt:lpstr>M.A English - IIIrd Semester  Xth Paper Contemporary Literary Theory</vt:lpstr>
      <vt:lpstr>Slide 2</vt:lpstr>
      <vt:lpstr>Slide 3</vt:lpstr>
      <vt:lpstr>Slide 4</vt:lpstr>
      <vt:lpstr>Slide 5</vt:lpstr>
      <vt:lpstr>Slide 6</vt:lpstr>
      <vt:lpstr>Slide 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 English - IIIrd Semester  Xth Paper Contemporary Literary Theory</dc:title>
  <dc:creator>Nripendra</dc:creator>
  <cp:lastModifiedBy>abc</cp:lastModifiedBy>
  <cp:revision>6</cp:revision>
  <dcterms:created xsi:type="dcterms:W3CDTF">2006-08-16T00:00:00Z</dcterms:created>
  <dcterms:modified xsi:type="dcterms:W3CDTF">2020-09-11T09:59:04Z</dcterms:modified>
</cp:coreProperties>
</file>