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11/09/2020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470025"/>
          </a:xfrm>
        </p:spPr>
        <p:txBody>
          <a:bodyPr>
            <a:normAutofit fontScale="90000"/>
          </a:bodyPr>
          <a:lstStyle/>
          <a:p>
            <a:r>
              <a:rPr lang="en-US" sz="3200" dirty="0" smtClean="0"/>
              <a:t>M.A English - </a:t>
            </a:r>
            <a:r>
              <a:rPr lang="en-US" sz="3200" dirty="0" err="1" smtClean="0"/>
              <a:t>IIIrd</a:t>
            </a:r>
            <a:r>
              <a:rPr lang="en-US" sz="3200" dirty="0" smtClean="0"/>
              <a:t> Semester</a:t>
            </a:r>
            <a:br>
              <a:rPr lang="en-US" sz="3200" dirty="0" smtClean="0"/>
            </a:br>
            <a:r>
              <a:rPr lang="en-US" sz="3200" dirty="0" smtClean="0"/>
              <a:t> Paper-XI</a:t>
            </a:r>
            <a:br>
              <a:rPr lang="en-US" sz="3200" dirty="0" smtClean="0"/>
            </a:br>
            <a:r>
              <a:rPr lang="en-US" sz="3600" b="1" dirty="0" smtClean="0"/>
              <a:t>Translation: Theory and Practice</a:t>
            </a:r>
            <a:endParaRPr lang="en-US" sz="3600" dirty="0"/>
          </a:p>
        </p:txBody>
      </p:sp>
      <p:sp>
        <p:nvSpPr>
          <p:cNvPr id="3" name="Subtitle 2"/>
          <p:cNvSpPr>
            <a:spLocks noGrp="1"/>
          </p:cNvSpPr>
          <p:nvPr>
            <p:ph type="subTitle" idx="1"/>
          </p:nvPr>
        </p:nvSpPr>
        <p:spPr/>
        <p:txBody>
          <a:bodyPr>
            <a:normAutofit fontScale="55000" lnSpcReduction="20000"/>
          </a:bodyPr>
          <a:lstStyle/>
          <a:p>
            <a:r>
              <a:rPr lang="en-US" dirty="0" smtClean="0"/>
              <a:t>‘</a:t>
            </a:r>
            <a:r>
              <a:rPr lang="en-US" sz="2800" dirty="0" smtClean="0"/>
              <a:t>Machine Translation—Merits &amp;Demerits’</a:t>
            </a:r>
          </a:p>
          <a:p>
            <a:r>
              <a:rPr lang="en-US" sz="2800" dirty="0" smtClean="0"/>
              <a:t>Dr. </a:t>
            </a:r>
            <a:r>
              <a:rPr lang="en-US" sz="2800" dirty="0" err="1" smtClean="0"/>
              <a:t>Seema</a:t>
            </a:r>
            <a:r>
              <a:rPr lang="en-US" sz="2800" dirty="0" smtClean="0"/>
              <a:t> Singh</a:t>
            </a:r>
          </a:p>
          <a:p>
            <a:r>
              <a:rPr lang="en-US" sz="2400" dirty="0" smtClean="0"/>
              <a:t>Department of English</a:t>
            </a:r>
          </a:p>
          <a:p>
            <a:r>
              <a:rPr lang="en-US" sz="2400" dirty="0" err="1" smtClean="0"/>
              <a:t>H.C.P.G.College</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382000" cy="6172200"/>
          </a:xfrm>
          <a:prstGeom prst="rect">
            <a:avLst/>
          </a:prstGeom>
        </p:spPr>
        <p:txBody>
          <a:bodyPr wrap="square">
            <a:spAutoFit/>
          </a:bodyPr>
          <a:lstStyle/>
          <a:p>
            <a:endParaRPr lang="en-US" dirty="0" smtClean="0"/>
          </a:p>
          <a:p>
            <a:pPr>
              <a:buFont typeface="Arial" pitchFamily="34" charset="0"/>
              <a:buChar char="•"/>
            </a:pPr>
            <a:r>
              <a:rPr lang="en-US" dirty="0" smtClean="0"/>
              <a:t> In the past when we had to figure out the meaning of a word or sentence  from another language, we made use of a dictionary. </a:t>
            </a:r>
          </a:p>
          <a:p>
            <a:pPr>
              <a:buFont typeface="Arial" pitchFamily="34" charset="0"/>
              <a:buChar char="•"/>
            </a:pPr>
            <a:endParaRPr lang="en-US" dirty="0" smtClean="0"/>
          </a:p>
          <a:p>
            <a:pPr>
              <a:buFont typeface="Arial" pitchFamily="34" charset="0"/>
              <a:buChar char="•"/>
            </a:pPr>
            <a:r>
              <a:rPr lang="en-US" dirty="0" smtClean="0"/>
              <a:t> Not only was this a very time consuming task but it was kind of irritating owing to the fact that it was difficult to interpret the meanings. </a:t>
            </a:r>
          </a:p>
          <a:p>
            <a:pPr>
              <a:buFont typeface="Arial" pitchFamily="34" charset="0"/>
              <a:buChar char="•"/>
            </a:pPr>
            <a:endParaRPr lang="en-US" dirty="0" smtClean="0"/>
          </a:p>
          <a:p>
            <a:pPr>
              <a:buFont typeface="Arial" pitchFamily="34" charset="0"/>
              <a:buChar char="•"/>
            </a:pPr>
            <a:r>
              <a:rPr lang="en-US" dirty="0" smtClean="0"/>
              <a:t>  Moreover, when an entire paragraph or note had to be translated, this could be very difficult because one word had several meanings. </a:t>
            </a:r>
          </a:p>
          <a:p>
            <a:pPr>
              <a:buFont typeface="Arial" pitchFamily="34" charset="0"/>
              <a:buChar char="•"/>
            </a:pPr>
            <a:endParaRPr lang="en-US" dirty="0" smtClean="0"/>
          </a:p>
          <a:p>
            <a:pPr>
              <a:buFont typeface="Arial" pitchFamily="34" charset="0"/>
              <a:buChar char="•"/>
            </a:pPr>
            <a:r>
              <a:rPr lang="en-US" dirty="0" smtClean="0"/>
              <a:t> Like other things the </a:t>
            </a:r>
            <a:r>
              <a:rPr lang="en-US" dirty="0" err="1" smtClean="0"/>
              <a:t>techology</a:t>
            </a:r>
            <a:r>
              <a:rPr lang="en-US" dirty="0" smtClean="0"/>
              <a:t> helped here too and machine translator came into the picture.</a:t>
            </a:r>
          </a:p>
          <a:p>
            <a:pPr>
              <a:buFont typeface="Arial" pitchFamily="34" charset="0"/>
              <a:buChar char="•"/>
            </a:pPr>
            <a:endParaRPr lang="en-US" dirty="0" smtClean="0"/>
          </a:p>
          <a:p>
            <a:pPr fontAlgn="base">
              <a:buFont typeface="Arial" pitchFamily="34" charset="0"/>
              <a:buChar char="•"/>
            </a:pPr>
            <a:r>
              <a:rPr lang="en-US" dirty="0" smtClean="0"/>
              <a:t> The story begins in 1933. Soviet scientist Peter </a:t>
            </a:r>
            <a:r>
              <a:rPr lang="en-US" dirty="0" err="1" smtClean="0"/>
              <a:t>Troyanskii</a:t>
            </a:r>
            <a:r>
              <a:rPr lang="en-US" dirty="0" smtClean="0"/>
              <a:t> presented “the machine for the selection and printing of words when translating from one language to another” to the Academy of Sciences of the USSR. The invention was super simple — it had cards in four different languages, a typewriter, and an old-school film </a:t>
            </a:r>
            <a:r>
              <a:rPr lang="en-US" dirty="0" err="1" smtClean="0"/>
              <a:t>camera.The</a:t>
            </a:r>
            <a:r>
              <a:rPr lang="en-US" dirty="0" smtClean="0"/>
              <a:t> operator took the first word from the text, found a corresponding card, took a photo, and typed its morphological characteristics (noun, plural, genitive) on the typewriter. The typewriter’s keys encoded one of the features. The tape and the camera’s film were used simultaneously, making a set of frames with words and their morphology.</a:t>
            </a:r>
          </a:p>
          <a:p>
            <a:pPr>
              <a:buFont typeface="Arial" pitchFamily="34" charset="0"/>
              <a:buChar cha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1"/>
            <a:ext cx="8458200" cy="5078313"/>
          </a:xfrm>
          <a:prstGeom prst="rect">
            <a:avLst/>
          </a:prstGeom>
        </p:spPr>
        <p:txBody>
          <a:bodyPr wrap="square">
            <a:spAutoFit/>
          </a:bodyPr>
          <a:lstStyle/>
          <a:p>
            <a:endParaRPr lang="en-US" dirty="0" smtClean="0"/>
          </a:p>
          <a:p>
            <a:pPr>
              <a:buFont typeface="Arial" pitchFamily="34" charset="0"/>
              <a:buChar char="•"/>
            </a:pPr>
            <a:r>
              <a:rPr lang="en-US" dirty="0" smtClean="0"/>
              <a:t> Since the advent of the 21st century, there have been a lot of developments and new technologies have been introduced which have made life more convenient and simple.</a:t>
            </a:r>
          </a:p>
          <a:p>
            <a:pPr>
              <a:buFont typeface="Arial" pitchFamily="34" charset="0"/>
              <a:buChar char="•"/>
            </a:pPr>
            <a:endParaRPr lang="en-US" dirty="0" smtClean="0"/>
          </a:p>
          <a:p>
            <a:pPr>
              <a:buFont typeface="Arial" pitchFamily="34" charset="0"/>
              <a:buChar char="•"/>
            </a:pPr>
            <a:r>
              <a:rPr lang="en-US" dirty="0" smtClean="0"/>
              <a:t>  A machine translator is such a small yet useful device.</a:t>
            </a:r>
          </a:p>
          <a:p>
            <a:pPr>
              <a:buFont typeface="Arial" pitchFamily="34" charset="0"/>
              <a:buChar char="•"/>
            </a:pPr>
            <a:endParaRPr lang="en-US" dirty="0" smtClean="0"/>
          </a:p>
          <a:p>
            <a:pPr>
              <a:buFont typeface="Arial" pitchFamily="34" charset="0"/>
              <a:buChar char="•"/>
            </a:pPr>
            <a:r>
              <a:rPr lang="en-US" dirty="0" smtClean="0"/>
              <a:t> Machine translation, which is also known as Computer Aided Translation, is basically the use of software programs which have been specifically designed to translate both verbal and written texts from one language to another. </a:t>
            </a:r>
          </a:p>
          <a:p>
            <a:pPr>
              <a:buFont typeface="Arial" pitchFamily="34" charset="0"/>
              <a:buChar char="•"/>
            </a:pPr>
            <a:endParaRPr lang="en-US" dirty="0" smtClean="0"/>
          </a:p>
          <a:p>
            <a:pPr>
              <a:buFont typeface="Arial" pitchFamily="34" charset="0"/>
              <a:buChar char="•"/>
            </a:pPr>
            <a:r>
              <a:rPr lang="en-US" dirty="0" smtClean="0"/>
              <a:t> In the face of rapid globalization, such services have become invaluable for people and you just cannot think of any disadvantages of machine translation.</a:t>
            </a:r>
          </a:p>
          <a:p>
            <a:pPr>
              <a:buFont typeface="Arial" pitchFamily="34" charset="0"/>
              <a:buChar char="•"/>
            </a:pPr>
            <a:endParaRPr lang="en-US" b="1" dirty="0" smtClean="0"/>
          </a:p>
          <a:p>
            <a:pPr>
              <a:buFont typeface="Arial" pitchFamily="34" charset="0"/>
              <a:buChar char="•"/>
            </a:pPr>
            <a:r>
              <a:rPr lang="en-US" b="1" dirty="0" smtClean="0"/>
              <a:t> </a:t>
            </a:r>
            <a:r>
              <a:rPr lang="en-US" dirty="0" smtClean="0"/>
              <a:t>Machine translation refers to fully automated software that can translate source content into target languages. Humans may use MT to help them render text and speech into another language, or the MT software may operate without human intervention.</a:t>
            </a:r>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534400" cy="6001643"/>
          </a:xfrm>
          <a:prstGeom prst="rect">
            <a:avLst/>
          </a:prstGeom>
        </p:spPr>
        <p:txBody>
          <a:bodyPr wrap="square">
            <a:spAutoFit/>
          </a:bodyPr>
          <a:lstStyle/>
          <a:p>
            <a:r>
              <a:rPr lang="en-US" sz="2400" b="1" dirty="0" smtClean="0"/>
              <a:t>Advantages of Machine Translation</a:t>
            </a:r>
          </a:p>
          <a:p>
            <a:endParaRPr lang="en-US" dirty="0" smtClean="0"/>
          </a:p>
          <a:p>
            <a:pPr>
              <a:buFont typeface="Arial" pitchFamily="34" charset="0"/>
              <a:buChar char="•"/>
            </a:pPr>
            <a:r>
              <a:rPr lang="en-US" dirty="0" smtClean="0"/>
              <a:t> When time is a crucial factor, machine translation can save the day. One need not to have  spend hours poring over dictionaries to translate the words.</a:t>
            </a:r>
          </a:p>
          <a:p>
            <a:pPr>
              <a:buFont typeface="Arial" pitchFamily="34" charset="0"/>
              <a:buChar char="•"/>
            </a:pPr>
            <a:endParaRPr lang="en-US" dirty="0" smtClean="0"/>
          </a:p>
          <a:p>
            <a:pPr>
              <a:buFont typeface="Arial" pitchFamily="34" charset="0"/>
              <a:buChar char="•"/>
            </a:pPr>
            <a:r>
              <a:rPr lang="en-US" dirty="0" smtClean="0"/>
              <a:t>  Instead, the software can translate the content quickly and provide a quality output to the user in no time at all.</a:t>
            </a:r>
          </a:p>
          <a:p>
            <a:pPr>
              <a:buFont typeface="Arial" pitchFamily="34" charset="0"/>
              <a:buChar char="•"/>
            </a:pPr>
            <a:endParaRPr lang="en-US" dirty="0" smtClean="0"/>
          </a:p>
          <a:p>
            <a:pPr>
              <a:buFont typeface="Arial" pitchFamily="34" charset="0"/>
              <a:buChar char="•"/>
            </a:pPr>
            <a:r>
              <a:rPr lang="en-US" dirty="0" smtClean="0"/>
              <a:t> The next benefit of machine translation is that it is comparatively cheap. Initially, it     might look like a unnecessary investment but in the long run it is a very small cost considering the return it provides. </a:t>
            </a:r>
          </a:p>
          <a:p>
            <a:pPr>
              <a:buFont typeface="Arial" pitchFamily="34" charset="0"/>
              <a:buChar char="•"/>
            </a:pPr>
            <a:endParaRPr lang="en-US" dirty="0" smtClean="0"/>
          </a:p>
          <a:p>
            <a:pPr>
              <a:buFont typeface="Arial" pitchFamily="34" charset="0"/>
              <a:buChar char="•"/>
            </a:pPr>
            <a:r>
              <a:rPr lang="en-US" dirty="0" smtClean="0"/>
              <a:t> This is because if you use the expertise of a professional translator, he will charge you on a per page basis which is going to be extremely costly while this will be cheap.</a:t>
            </a:r>
          </a:p>
          <a:p>
            <a:pPr>
              <a:buFont typeface="Arial" pitchFamily="34" charset="0"/>
              <a:buChar char="•"/>
            </a:pPr>
            <a:endParaRPr lang="en-US" dirty="0" smtClean="0"/>
          </a:p>
          <a:p>
            <a:pPr>
              <a:buFont typeface="Arial" pitchFamily="34" charset="0"/>
              <a:buChar char="•"/>
            </a:pPr>
            <a:r>
              <a:rPr lang="en-US" dirty="0" smtClean="0"/>
              <a:t> Confidentiality is another matter which makes machine translation favorable. Giving sensitive data to a translator might be risky while with machine translation your information is protected.</a:t>
            </a:r>
          </a:p>
          <a:p>
            <a:pPr>
              <a:buFont typeface="Arial" pitchFamily="34" charset="0"/>
              <a:buChar char="•"/>
            </a:pPr>
            <a:endParaRPr lang="en-US" dirty="0" smtClean="0"/>
          </a:p>
          <a:p>
            <a:pPr>
              <a:buFont typeface="Arial" pitchFamily="34" charset="0"/>
              <a:buChar char="•"/>
            </a:pPr>
            <a:r>
              <a:rPr lang="en-US" dirty="0" smtClean="0"/>
              <a:t> A machine translator usually translates text which is in any language so there is no such major concern while a professional translator specializes in one particular field.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534400" cy="4524315"/>
          </a:xfrm>
          <a:prstGeom prst="rect">
            <a:avLst/>
          </a:prstGeom>
        </p:spPr>
        <p:txBody>
          <a:bodyPr wrap="square">
            <a:spAutoFit/>
          </a:bodyPr>
          <a:lstStyle/>
          <a:p>
            <a:r>
              <a:rPr lang="en-US" sz="2400" b="1" dirty="0" smtClean="0"/>
              <a:t>Disadvantages of Machine Translation</a:t>
            </a:r>
          </a:p>
          <a:p>
            <a:endParaRPr lang="en-US" sz="2400" b="1" dirty="0" smtClean="0"/>
          </a:p>
          <a:p>
            <a:pPr>
              <a:buFont typeface="Arial" pitchFamily="34" charset="0"/>
              <a:buChar char="•"/>
            </a:pPr>
            <a:r>
              <a:rPr lang="en-US" sz="2400" b="1" dirty="0" smtClean="0"/>
              <a:t> </a:t>
            </a:r>
            <a:r>
              <a:rPr lang="en-US" dirty="0" smtClean="0"/>
              <a:t> Accuracy is not offered by the machine translation on a consistent basis. You can get the gist of the draft or documents but machine translation only does word to word translation without comprehending the information which might have to be corrected manually later on.</a:t>
            </a:r>
          </a:p>
          <a:p>
            <a:endParaRPr lang="en-US" dirty="0" smtClean="0"/>
          </a:p>
          <a:p>
            <a:pPr>
              <a:buFont typeface="Arial" pitchFamily="34" charset="0"/>
              <a:buChar char="•"/>
            </a:pPr>
            <a:r>
              <a:rPr lang="en-US" dirty="0" smtClean="0"/>
              <a:t> Systematic and formal rules are followed by machine translation so it cannot concentrate on a context and solve ambiguity and neither makes use of experience or mental outlook like a human translator can.</a:t>
            </a:r>
          </a:p>
          <a:p>
            <a:endParaRPr lang="en-US" dirty="0" smtClean="0"/>
          </a:p>
          <a:p>
            <a:pPr>
              <a:buFont typeface="Arial" pitchFamily="34" charset="0"/>
              <a:buChar char="•"/>
            </a:pPr>
            <a:r>
              <a:rPr lang="en-US" dirty="0" smtClean="0"/>
              <a:t>Many factors contribute to the </a:t>
            </a:r>
            <a:r>
              <a:rPr lang="en-US" b="1" dirty="0" smtClean="0"/>
              <a:t>difficulty</a:t>
            </a:r>
            <a:r>
              <a:rPr lang="en-US" dirty="0" smtClean="0"/>
              <a:t> of </a:t>
            </a:r>
            <a:r>
              <a:rPr lang="en-US" b="1" dirty="0" smtClean="0"/>
              <a:t>machine translation</a:t>
            </a:r>
            <a:r>
              <a:rPr lang="en-US" dirty="0" smtClean="0"/>
              <a:t>, including words with multiple meanings, sentences with multiple grammatical structures, uncertainty about what a pronoun refers to, and other problems of grammar. Presumably the pronoun that translates 'they' will also have to be feminine.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6632" y="2967335"/>
            <a:ext cx="363073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30</TotalTime>
  <Words>433</Words>
  <Application>Microsoft Office PowerPoint</Application>
  <PresentationFormat>On-screen Show (4:3)</PresentationFormat>
  <Paragraphs>46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Trek</vt:lpstr>
      <vt:lpstr>M.A English - IIIrd Semester  Paper-XI Translation: Theory and Practice</vt:lpstr>
      <vt:lpstr>Slide 2</vt:lpstr>
      <vt:lpstr>Slide 3</vt:lpstr>
      <vt:lpstr>Slide 4</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 English - IIIrd Semester  Paper-XI Translation: Theory and Practice</dc:title>
  <dc:creator>Nripendra</dc:creator>
  <cp:lastModifiedBy>abc</cp:lastModifiedBy>
  <cp:revision>9</cp:revision>
  <dcterms:created xsi:type="dcterms:W3CDTF">2006-08-16T00:00:00Z</dcterms:created>
  <dcterms:modified xsi:type="dcterms:W3CDTF">2020-09-11T10:01:07Z</dcterms:modified>
</cp:coreProperties>
</file>