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8/21/2020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8/21/2020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5400" dirty="0" smtClean="0">
                <a:latin typeface="Arial Black" pitchFamily="34" charset="0"/>
              </a:rPr>
              <a:t>Income from other sources</a:t>
            </a:r>
            <a:endParaRPr lang="en-US" sz="5400" dirty="0">
              <a:latin typeface="Arial Black" pitchFamily="34" charset="0"/>
            </a:endParaRPr>
          </a:p>
        </p:txBody>
      </p:sp>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Income from other sources</a:t>
            </a:r>
            <a:endParaRPr lang="en-US" u="sng" dirty="0"/>
          </a:p>
        </p:txBody>
      </p:sp>
      <p:sp>
        <p:nvSpPr>
          <p:cNvPr id="3" name="Content Placeholder 2"/>
          <p:cNvSpPr>
            <a:spLocks noGrp="1"/>
          </p:cNvSpPr>
          <p:nvPr>
            <p:ph idx="1"/>
          </p:nvPr>
        </p:nvSpPr>
        <p:spPr/>
        <p:txBody>
          <a:bodyPr>
            <a:normAutofit/>
          </a:bodyPr>
          <a:lstStyle/>
          <a:p>
            <a:r>
              <a:rPr lang="en-US" sz="2400" b="1" dirty="0" smtClean="0"/>
              <a:t>Income from other sources- </a:t>
            </a:r>
            <a:r>
              <a:rPr lang="en-US" sz="2400" dirty="0" smtClean="0"/>
              <a:t>this is a residuary head of income, because as per sec. 56(1), income of every kind, which is not to be excluded from the total income under this act, shall be chargeable to income tax under the head ‘income from other sources’ if it is not chargeable to income tax under any of the first four heads specified in section 14. </a:t>
            </a:r>
          </a:p>
          <a:p>
            <a:r>
              <a:rPr lang="en-US" sz="2400" dirty="0" smtClean="0"/>
              <a:t>The following condition must be satisfied before an income can be taxed under this head:</a:t>
            </a:r>
          </a:p>
          <a:p>
            <a:pPr lvl="0">
              <a:buNone/>
            </a:pPr>
            <a:r>
              <a:rPr lang="en-US" sz="2400" dirty="0" smtClean="0"/>
              <a:t>1- There must be an income </a:t>
            </a:r>
          </a:p>
          <a:p>
            <a:pPr lvl="0">
              <a:buNone/>
            </a:pPr>
            <a:r>
              <a:rPr lang="en-US" sz="2400" dirty="0" smtClean="0"/>
              <a:t>2- Such income is not exempt under the provision of this act</a:t>
            </a:r>
          </a:p>
          <a:p>
            <a:pPr lvl="0">
              <a:buNone/>
            </a:pPr>
            <a:r>
              <a:rPr lang="en-US" sz="2400" dirty="0" smtClean="0"/>
              <a:t>3- Such income is not chargeable to tax under any first four head specified in section 14. </a:t>
            </a:r>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t>Specific income included under “Income from other sources” [sec. 56(2)]</a:t>
            </a:r>
            <a:endParaRPr lang="en-US" u="sng" dirty="0"/>
          </a:p>
        </p:txBody>
      </p:sp>
      <p:sp>
        <p:nvSpPr>
          <p:cNvPr id="3" name="Content Placeholder 2"/>
          <p:cNvSpPr>
            <a:spLocks noGrp="1"/>
          </p:cNvSpPr>
          <p:nvPr>
            <p:ph idx="1"/>
          </p:nvPr>
        </p:nvSpPr>
        <p:spPr/>
        <p:txBody>
          <a:bodyPr>
            <a:normAutofit/>
          </a:bodyPr>
          <a:lstStyle/>
          <a:p>
            <a:r>
              <a:rPr lang="en-US" dirty="0" smtClean="0"/>
              <a:t>Many incomes which are taxable under the this head. However, sec. 56(2) enlists certain specific incomes which shall be chargeable to income tax under the head ‘Income from other sources’ without prejudice to the generality of the provision of sub section (1) of 56. These are:</a:t>
            </a:r>
          </a:p>
          <a:p>
            <a:pPr lvl="0"/>
            <a:r>
              <a:rPr lang="en-US" dirty="0" smtClean="0"/>
              <a:t>Dividends, other than the dividends referred to in section 115-O,</a:t>
            </a: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 be continue…</a:t>
            </a:r>
            <a:endParaRPr lang="en-US" u="sng" dirty="0"/>
          </a:p>
        </p:txBody>
      </p:sp>
      <p:sp>
        <p:nvSpPr>
          <p:cNvPr id="3" name="Content Placeholder 2"/>
          <p:cNvSpPr>
            <a:spLocks noGrp="1"/>
          </p:cNvSpPr>
          <p:nvPr>
            <p:ph idx="1"/>
          </p:nvPr>
        </p:nvSpPr>
        <p:spPr>
          <a:xfrm>
            <a:off x="228600" y="1371600"/>
            <a:ext cx="8686800" cy="5257799"/>
          </a:xfrm>
        </p:spPr>
        <p:txBody>
          <a:bodyPr>
            <a:noAutofit/>
          </a:bodyPr>
          <a:lstStyle/>
          <a:p>
            <a:pPr lvl="0"/>
            <a:r>
              <a:rPr lang="en-US" sz="2400" dirty="0" smtClean="0"/>
              <a:t>Winnings from lotteries, crossword puzzles, races, including horse races, card games and other games of any short, or from gambling or betting of any form or nature whatsoever, and</a:t>
            </a:r>
          </a:p>
          <a:p>
            <a:pPr lvl="0"/>
            <a:r>
              <a:rPr lang="en-US" sz="2400" dirty="0" smtClean="0"/>
              <a:t>Any sum received by </a:t>
            </a:r>
            <a:r>
              <a:rPr lang="en-US" sz="2400" dirty="0" err="1" smtClean="0"/>
              <a:t>assessee</a:t>
            </a:r>
            <a:r>
              <a:rPr lang="en-US" sz="2400" dirty="0" smtClean="0"/>
              <a:t> from his employee as contribution to any provident fund, or any other welfare fund for the employees </a:t>
            </a:r>
            <a:r>
              <a:rPr lang="en-US" sz="2400" i="1" dirty="0" smtClean="0"/>
              <a:t>provided it is not taxable under the head ‘profits ad gains of business or profession, </a:t>
            </a:r>
          </a:p>
          <a:p>
            <a:pPr lvl="0"/>
            <a:r>
              <a:rPr lang="en-US" sz="2400" dirty="0" smtClean="0"/>
              <a:t>Income by way of interest on securities </a:t>
            </a:r>
            <a:r>
              <a:rPr lang="en-US" sz="2400" i="1" dirty="0" smtClean="0"/>
              <a:t>provided the income is not chargeable to income tax under the head ‘profits ad gains of business or profession,</a:t>
            </a:r>
          </a:p>
          <a:p>
            <a:pPr lvl="0"/>
            <a:r>
              <a:rPr lang="en-US" sz="2400" dirty="0" smtClean="0"/>
              <a:t>Income from machinery, plant or furniture belonging to the </a:t>
            </a:r>
            <a:r>
              <a:rPr lang="en-US" sz="2400" dirty="0" err="1" smtClean="0"/>
              <a:t>assessee</a:t>
            </a:r>
            <a:r>
              <a:rPr lang="en-US" sz="2400" dirty="0" smtClean="0"/>
              <a:t> and let on hire, </a:t>
            </a:r>
            <a:r>
              <a:rPr lang="en-US" sz="2400" i="1" dirty="0" smtClean="0"/>
              <a:t>provided the income is not chargeable to income tax under the head ‘profits ad gains of business or profession,</a:t>
            </a:r>
          </a:p>
        </p:txBody>
      </p:sp>
    </p:spTree>
  </p:cSld>
  <p:clrMapOvr>
    <a:masterClrMapping/>
  </p:clrMapOvr>
  <p:transition spd="slow">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 be continue…</a:t>
            </a:r>
            <a:endParaRPr lang="en-US" u="sng" dirty="0"/>
          </a:p>
        </p:txBody>
      </p:sp>
      <p:sp>
        <p:nvSpPr>
          <p:cNvPr id="3" name="Content Placeholder 2"/>
          <p:cNvSpPr>
            <a:spLocks noGrp="1"/>
          </p:cNvSpPr>
          <p:nvPr>
            <p:ph idx="1"/>
          </p:nvPr>
        </p:nvSpPr>
        <p:spPr/>
        <p:txBody>
          <a:bodyPr>
            <a:normAutofit fontScale="70000" lnSpcReduction="20000"/>
          </a:bodyPr>
          <a:lstStyle/>
          <a:p>
            <a:pPr lvl="0"/>
            <a:r>
              <a:rPr lang="en-US" dirty="0" smtClean="0"/>
              <a:t>Where the </a:t>
            </a:r>
            <a:r>
              <a:rPr lang="en-US" dirty="0" err="1" smtClean="0"/>
              <a:t>assessee</a:t>
            </a:r>
            <a:r>
              <a:rPr lang="en-US" dirty="0" smtClean="0"/>
              <a:t> lets on hire, the machinery, plant or furniture belonging to him and also buildings and letting of buildings, is inseparable from the letting of said machinery, plant or furniture, the income from such letting, </a:t>
            </a:r>
            <a:r>
              <a:rPr lang="en-US" i="1" dirty="0" smtClean="0"/>
              <a:t>if it is not chargeable to income tax under the head ‘profits ad gains of business or profession,</a:t>
            </a:r>
          </a:p>
          <a:p>
            <a:pPr lvl="0"/>
            <a:r>
              <a:rPr lang="en-US" dirty="0" smtClean="0"/>
              <a:t>Any sum receive under the </a:t>
            </a:r>
            <a:r>
              <a:rPr lang="en-US" dirty="0" err="1" smtClean="0"/>
              <a:t>keyman</a:t>
            </a:r>
            <a:r>
              <a:rPr lang="en-US" dirty="0" smtClean="0"/>
              <a:t> insurance policy, including the sum allocated by way of bonus on such policy, </a:t>
            </a:r>
            <a:r>
              <a:rPr lang="en-US" i="1" dirty="0" smtClean="0"/>
              <a:t>if such income is not chargeable to income tax under the head ‘profits ad gains of business or profession,</a:t>
            </a:r>
          </a:p>
          <a:p>
            <a:pPr lvl="0"/>
            <a:r>
              <a:rPr lang="en-US" dirty="0" smtClean="0"/>
              <a:t>Any sum of money, the aggregate value of which exceeds Rs. 50,000is received without consideration or property (whether property is movable or immovable) is received without consideration or movable property is received for an inadequate consideration by an individual or HUF on or after 1.10.2009, if the amount of such gift or inadequate consideration exceeds 50,000,  [sec. 56(2)(vii)]</a:t>
            </a:r>
          </a:p>
        </p:txBody>
      </p:sp>
    </p:spTree>
  </p:cSld>
  <p:clrMapOvr>
    <a:masterClrMapping/>
  </p:clrMapOvr>
  <p:transition spd="slow">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 be continue</a:t>
            </a:r>
            <a:endParaRPr lang="en-US" u="sng" dirty="0"/>
          </a:p>
        </p:txBody>
      </p:sp>
      <p:sp>
        <p:nvSpPr>
          <p:cNvPr id="3" name="Content Placeholder 2"/>
          <p:cNvSpPr>
            <a:spLocks noGrp="1"/>
          </p:cNvSpPr>
          <p:nvPr>
            <p:ph idx="1"/>
          </p:nvPr>
        </p:nvSpPr>
        <p:spPr/>
        <p:txBody>
          <a:bodyPr>
            <a:normAutofit/>
          </a:bodyPr>
          <a:lstStyle/>
          <a:p>
            <a:pPr lvl="0"/>
            <a:r>
              <a:rPr lang="en-US" sz="2400" dirty="0" smtClean="0"/>
              <a:t>Any property being shares of a closely held company received without consideration or for inadequate consideration by the firm or a closely held company if aggregate value of the amount of such gift or inadequate consideration exceeds Rs. 50,000, [sec.(2)(</a:t>
            </a:r>
            <a:r>
              <a:rPr lang="en-US" sz="2400" dirty="0" err="1" smtClean="0"/>
              <a:t>viia</a:t>
            </a:r>
            <a:r>
              <a:rPr lang="en-US" sz="2400" dirty="0" smtClean="0"/>
              <a:t>)]</a:t>
            </a:r>
          </a:p>
          <a:p>
            <a:pPr lvl="0"/>
            <a:r>
              <a:rPr lang="en-US" sz="2400" dirty="0" smtClean="0"/>
              <a:t>Income by way of interest received on compensation or on enhances compensation to be tax in the year in which such interest is received. </a:t>
            </a:r>
          </a:p>
          <a:p>
            <a:pPr lvl="0">
              <a:buNone/>
            </a:pPr>
            <a:r>
              <a:rPr lang="en-US" sz="3800" b="1" dirty="0" smtClean="0"/>
              <a:t>Note-</a:t>
            </a:r>
            <a:r>
              <a:rPr lang="en-US" dirty="0" smtClean="0"/>
              <a:t> </a:t>
            </a:r>
            <a:r>
              <a:rPr lang="en-US" sz="2400" dirty="0" smtClean="0"/>
              <a:t>These are incomes, which have been specified, in particular, to be chargeable under the head income from other sources. </a:t>
            </a:r>
          </a:p>
          <a:p>
            <a:endParaRPr lang="en-US"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u="sng" dirty="0" smtClean="0"/>
              <a:t>Other income which are normally included under the head “Income from other sources”</a:t>
            </a:r>
            <a:endParaRPr lang="en-US" u="sng" dirty="0"/>
          </a:p>
        </p:txBody>
      </p:sp>
      <p:sp>
        <p:nvSpPr>
          <p:cNvPr id="3" name="Content Placeholder 2"/>
          <p:cNvSpPr>
            <a:spLocks noGrp="1"/>
          </p:cNvSpPr>
          <p:nvPr>
            <p:ph idx="1"/>
          </p:nvPr>
        </p:nvSpPr>
        <p:spPr/>
        <p:txBody>
          <a:bodyPr>
            <a:normAutofit fontScale="85000" lnSpcReduction="10000"/>
          </a:bodyPr>
          <a:lstStyle/>
          <a:p>
            <a:r>
              <a:rPr lang="en-US" dirty="0" smtClean="0"/>
              <a:t>Following are some of the other incomes which are normally chargeable to tax under this head because these are not covered under any of the four specified heads; </a:t>
            </a:r>
          </a:p>
          <a:p>
            <a:pPr lvl="0"/>
            <a:r>
              <a:rPr lang="en-US" dirty="0" smtClean="0"/>
              <a:t>Income from sub-letting of a house property by tenant;</a:t>
            </a:r>
          </a:p>
          <a:p>
            <a:pPr lvl="0"/>
            <a:r>
              <a:rPr lang="en-US" dirty="0" smtClean="0"/>
              <a:t>Casual income;  </a:t>
            </a:r>
          </a:p>
          <a:p>
            <a:pPr lvl="0"/>
            <a:r>
              <a:rPr lang="en-US" dirty="0" smtClean="0"/>
              <a:t>Insurance commission;</a:t>
            </a:r>
          </a:p>
          <a:p>
            <a:pPr lvl="0"/>
            <a:r>
              <a:rPr lang="en-US" dirty="0" smtClean="0"/>
              <a:t>Family pension (payments received by a legal hires)</a:t>
            </a:r>
          </a:p>
          <a:p>
            <a:pPr lvl="0"/>
            <a:r>
              <a:rPr lang="en-US" dirty="0" smtClean="0"/>
              <a:t>Director’s sitting fee for attending board meetings</a:t>
            </a:r>
          </a:p>
          <a:p>
            <a:pPr lvl="0"/>
            <a:r>
              <a:rPr lang="en-US" dirty="0" smtClean="0"/>
              <a:t>Interest on bank deposits or deposits with companies;</a:t>
            </a:r>
          </a:p>
          <a:p>
            <a:pPr lvl="0"/>
            <a:r>
              <a:rPr lang="en-US" dirty="0" smtClean="0"/>
              <a:t>Interest on loan </a:t>
            </a:r>
          </a:p>
          <a:p>
            <a:endParaRPr lang="en-US" dirty="0"/>
          </a:p>
        </p:txBody>
      </p:sp>
    </p:spTree>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 be continue…</a:t>
            </a:r>
            <a:endParaRPr lang="en-US" u="sng" dirty="0"/>
          </a:p>
        </p:txBody>
      </p:sp>
      <p:sp>
        <p:nvSpPr>
          <p:cNvPr id="3" name="Content Placeholder 2"/>
          <p:cNvSpPr>
            <a:spLocks noGrp="1"/>
          </p:cNvSpPr>
          <p:nvPr>
            <p:ph idx="1"/>
          </p:nvPr>
        </p:nvSpPr>
        <p:spPr/>
        <p:txBody>
          <a:bodyPr>
            <a:normAutofit fontScale="92500" lnSpcReduction="20000"/>
          </a:bodyPr>
          <a:lstStyle/>
          <a:p>
            <a:pPr lvl="0"/>
            <a:r>
              <a:rPr lang="en-US" dirty="0" smtClean="0"/>
              <a:t>Income from undisclosed sources;</a:t>
            </a:r>
          </a:p>
          <a:p>
            <a:pPr lvl="0"/>
            <a:r>
              <a:rPr lang="en-US" dirty="0" smtClean="0"/>
              <a:t>Remuneration received by member of parliament; </a:t>
            </a:r>
          </a:p>
          <a:p>
            <a:pPr lvl="0"/>
            <a:r>
              <a:rPr lang="en-US" dirty="0" smtClean="0"/>
              <a:t>Interest on securities of foreign government;</a:t>
            </a:r>
          </a:p>
          <a:p>
            <a:pPr lvl="0"/>
            <a:r>
              <a:rPr lang="en-US" dirty="0" smtClean="0"/>
              <a:t>Examiner fees received by a teacher from an institution other than his employer</a:t>
            </a:r>
          </a:p>
          <a:p>
            <a:pPr lvl="0"/>
            <a:r>
              <a:rPr lang="en-US" dirty="0" smtClean="0"/>
              <a:t>Rent from a vacant plot of land</a:t>
            </a:r>
          </a:p>
          <a:p>
            <a:pPr lvl="0"/>
            <a:r>
              <a:rPr lang="en-US" dirty="0" smtClean="0"/>
              <a:t>Agricultural income from agricultural land situated out site of India</a:t>
            </a:r>
          </a:p>
          <a:p>
            <a:pPr lvl="0"/>
            <a:r>
              <a:rPr lang="en-US" dirty="0" smtClean="0"/>
              <a:t>Income from royalty, if it is not income from business and profession </a:t>
            </a:r>
          </a:p>
        </p:txBody>
      </p:sp>
    </p:spTree>
  </p:cSld>
  <p:clrMapOvr>
    <a:masterClrMapping/>
  </p:clrMapOvr>
  <p:transition spd="slow">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To be continue…</a:t>
            </a:r>
            <a:endParaRPr lang="en-US" u="sng" dirty="0"/>
          </a:p>
        </p:txBody>
      </p:sp>
      <p:sp>
        <p:nvSpPr>
          <p:cNvPr id="3" name="Content Placeholder 2"/>
          <p:cNvSpPr>
            <a:spLocks noGrp="1"/>
          </p:cNvSpPr>
          <p:nvPr>
            <p:ph idx="1"/>
          </p:nvPr>
        </p:nvSpPr>
        <p:spPr/>
        <p:txBody>
          <a:bodyPr>
            <a:normAutofit fontScale="85000" lnSpcReduction="20000"/>
          </a:bodyPr>
          <a:lstStyle/>
          <a:p>
            <a:pPr lvl="0"/>
            <a:r>
              <a:rPr lang="en-US" dirty="0" smtClean="0"/>
              <a:t>Income from racing establishment </a:t>
            </a:r>
          </a:p>
          <a:p>
            <a:pPr lvl="0"/>
            <a:r>
              <a:rPr lang="en-US" dirty="0" smtClean="0"/>
              <a:t>Income from granting of mining rights</a:t>
            </a:r>
          </a:p>
          <a:p>
            <a:pPr lvl="0"/>
            <a:r>
              <a:rPr lang="en-US" dirty="0" smtClean="0"/>
              <a:t>Income from grant of grazing rights</a:t>
            </a:r>
          </a:p>
          <a:p>
            <a:pPr lvl="0"/>
            <a:r>
              <a:rPr lang="en-US" dirty="0" smtClean="0"/>
              <a:t>Income from markets, fisheries, right of ferry or moorings;</a:t>
            </a:r>
          </a:p>
          <a:p>
            <a:pPr lvl="0"/>
            <a:r>
              <a:rPr lang="en-US" dirty="0" smtClean="0"/>
              <a:t>Interest paid by the government on excess payment of advance tax;</a:t>
            </a:r>
          </a:p>
          <a:p>
            <a:pPr lvl="0"/>
            <a:r>
              <a:rPr lang="en-US" dirty="0" smtClean="0"/>
              <a:t>Gratuity received by a director who, under the relevant contract, is not an employee or servant of the company, assessable as income from other sources</a:t>
            </a:r>
          </a:p>
          <a:p>
            <a:pPr lvl="0">
              <a:buNone/>
            </a:pPr>
            <a:r>
              <a:rPr lang="en-US" b="1" u="sng" dirty="0" smtClean="0"/>
              <a:t>Note</a:t>
            </a:r>
            <a:r>
              <a:rPr lang="en-US" dirty="0" smtClean="0"/>
              <a:t>- Above numerated lists are not final. there so many  other income which can include in this list if that income fulfill the condition of in this head.</a:t>
            </a:r>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47</TotalTime>
  <Words>895</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Module</vt:lpstr>
      <vt:lpstr>Slide 1</vt:lpstr>
      <vt:lpstr>Income from other sources</vt:lpstr>
      <vt:lpstr>Specific income included under “Income from other sources” [sec. 56(2)]</vt:lpstr>
      <vt:lpstr>To be continue…</vt:lpstr>
      <vt:lpstr>To be continue…</vt:lpstr>
      <vt:lpstr>To be continue</vt:lpstr>
      <vt:lpstr>Other income which are normally included under the head “Income from other sources”</vt:lpstr>
      <vt:lpstr>To be continue…</vt:lpstr>
      <vt:lpstr>To be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from other sources</dc:title>
  <dc:creator>ramesh1</dc:creator>
  <cp:lastModifiedBy>SUJIT SINGH</cp:lastModifiedBy>
  <cp:revision>18</cp:revision>
  <dcterms:created xsi:type="dcterms:W3CDTF">2006-08-16T00:00:00Z</dcterms:created>
  <dcterms:modified xsi:type="dcterms:W3CDTF">2020-08-21T02:42:24Z</dcterms:modified>
</cp:coreProperties>
</file>