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2" r:id="rId3"/>
    <p:sldId id="257" r:id="rId4"/>
    <p:sldId id="258" r:id="rId5"/>
    <p:sldId id="259"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11/09/2020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57200"/>
            <a:ext cx="7772400" cy="1470025"/>
          </a:xfrm>
        </p:spPr>
        <p:txBody>
          <a:bodyPr>
            <a:normAutofit fontScale="90000"/>
          </a:bodyPr>
          <a:lstStyle/>
          <a:p>
            <a:r>
              <a:rPr lang="en-US" sz="3200" dirty="0" smtClean="0"/>
              <a:t>B.A - Part I</a:t>
            </a:r>
            <a:br>
              <a:rPr lang="en-US" sz="3200" dirty="0" smtClean="0"/>
            </a:br>
            <a:r>
              <a:rPr lang="en-US" sz="3200" dirty="0" smtClean="0"/>
              <a:t> English </a:t>
            </a:r>
            <a:br>
              <a:rPr lang="en-US" sz="3200" dirty="0" smtClean="0"/>
            </a:br>
            <a:r>
              <a:rPr lang="en-US" sz="3200" dirty="0" smtClean="0"/>
              <a:t>First Paper (Poetry)</a:t>
            </a:r>
            <a:endParaRPr lang="en-US" sz="3200" dirty="0"/>
          </a:p>
        </p:txBody>
      </p:sp>
      <p:sp>
        <p:nvSpPr>
          <p:cNvPr id="3" name="Subtitle 2"/>
          <p:cNvSpPr>
            <a:spLocks noGrp="1"/>
          </p:cNvSpPr>
          <p:nvPr>
            <p:ph type="subTitle" idx="1"/>
          </p:nvPr>
        </p:nvSpPr>
        <p:spPr>
          <a:xfrm>
            <a:off x="1295400" y="3048000"/>
            <a:ext cx="6400800" cy="1752600"/>
          </a:xfrm>
        </p:spPr>
        <p:txBody>
          <a:bodyPr/>
          <a:lstStyle/>
          <a:p>
            <a:r>
              <a:rPr lang="en-US" dirty="0" smtClean="0"/>
              <a:t>‘Shakespeare as a Sonneteer’</a:t>
            </a:r>
          </a:p>
          <a:p>
            <a:r>
              <a:rPr lang="en-US" sz="2000" dirty="0" err="1" smtClean="0"/>
              <a:t>Dr.Nripendra</a:t>
            </a:r>
            <a:r>
              <a:rPr lang="en-US" sz="2000" dirty="0" smtClean="0"/>
              <a:t> Singh</a:t>
            </a:r>
          </a:p>
          <a:p>
            <a:r>
              <a:rPr lang="en-US" sz="2000" dirty="0" smtClean="0"/>
              <a:t>Department of English</a:t>
            </a:r>
          </a:p>
          <a:p>
            <a:r>
              <a:rPr lang="en-US" sz="2000" dirty="0" err="1" smtClean="0"/>
              <a:t>H.C.P.G.College</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Shakespeare's sonnets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Shakespeare's sonnets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0" name="Picture 6" descr="Shakespeare's sonnets - Wikipedia"/>
          <p:cNvPicPr>
            <a:picLocks noChangeAspect="1" noChangeArrowheads="1"/>
          </p:cNvPicPr>
          <p:nvPr/>
        </p:nvPicPr>
        <p:blipFill>
          <a:blip r:embed="rId2" cstate="print"/>
          <a:srcRect/>
          <a:stretch>
            <a:fillRect/>
          </a:stretch>
        </p:blipFill>
        <p:spPr bwMode="auto">
          <a:xfrm>
            <a:off x="990600" y="381000"/>
            <a:ext cx="5791200" cy="6096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s.theconversation.com/files/329522/original/file-20200421-82672-10gj7rb.jpg?ixlib=rb-1.1.0&amp;rect=0%2C15%2C2600%2C2576&amp;q=45&amp;auto=format&amp;w=926&amp;fit=clip"/>
          <p:cNvPicPr>
            <a:picLocks noChangeAspect="1" noChangeArrowheads="1"/>
          </p:cNvPicPr>
          <p:nvPr/>
        </p:nvPicPr>
        <p:blipFill>
          <a:blip r:embed="rId2" cstate="print"/>
          <a:srcRect/>
          <a:stretch>
            <a:fillRect/>
          </a:stretch>
        </p:blipFill>
        <p:spPr bwMode="auto">
          <a:xfrm>
            <a:off x="4343400" y="685800"/>
            <a:ext cx="3962400" cy="3200400"/>
          </a:xfrm>
          <a:prstGeom prst="rect">
            <a:avLst/>
          </a:prstGeom>
          <a:noFill/>
        </p:spPr>
      </p:pic>
      <p:sp>
        <p:nvSpPr>
          <p:cNvPr id="4" name="TextBox 3"/>
          <p:cNvSpPr txBox="1"/>
          <p:nvPr/>
        </p:nvSpPr>
        <p:spPr>
          <a:xfrm>
            <a:off x="381000" y="4495800"/>
            <a:ext cx="8382000" cy="1754326"/>
          </a:xfrm>
          <a:prstGeom prst="rect">
            <a:avLst/>
          </a:prstGeom>
          <a:noFill/>
        </p:spPr>
        <p:txBody>
          <a:bodyPr wrap="square" rtlCol="0">
            <a:spAutoFit/>
          </a:bodyPr>
          <a:lstStyle/>
          <a:p>
            <a:r>
              <a:rPr lang="en-US" dirty="0" smtClean="0"/>
              <a:t>Shakespeare’s sonnets are the most precious pearls of Elizabethan poetry. The majority of sonnets were written probably in 1594 under the patronage of Earl of Southampton. He preferred Spenserian than Italian form for his sonnets consisting of three decasyllabic quatrains, each rhyming alternately and a rhyming couplet to conclude. Thomas Thorpe printed a collection of 154 sonnets of Shakespeare in 1609. It was dedicated to Mr. W.H and to a ‘Dark Lady’.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256402"/>
            <a:ext cx="8768799"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Although the entirety of Shakespeare's sonnets were not formally published until 1609 (and even then, they were published without the author's knowledge).</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en-US" dirty="0" smtClean="0">
              <a:solidFill>
                <a:srgbClr val="000000"/>
              </a:solidFill>
              <a:latin typeface="Helvetica"/>
              <a:ea typeface="Times New Roman" pitchFamily="18"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An allusion to their existence appeared eleven years earlier, in Francis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Meres</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Palladis</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Tamia</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(1598), in which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Meres</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commented that Shakespeare's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sugred</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Sonnets" were circulating privately among the poet's friends.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en-US" dirty="0" smtClean="0">
              <a:solidFill>
                <a:srgbClr val="000000"/>
              </a:solidFill>
              <a:latin typeface="Helvetica"/>
              <a:ea typeface="Times New Roman" pitchFamily="18"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Approximately a year later, William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Jaggard's</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miscellany, The Passionate Pilgrim, appeared, containing</a:t>
            </a:r>
            <a:r>
              <a:rPr kumimoji="0" lang="en-US" b="0" i="0" u="none" strike="noStrike" cap="none" normalizeH="0" dirty="0" smtClean="0">
                <a:ln>
                  <a:noFill/>
                </a:ln>
                <a:solidFill>
                  <a:srgbClr val="000000"/>
                </a:solidFill>
                <a:effectLst/>
                <a:latin typeface="Helvetica"/>
                <a:ea typeface="Times New Roman" pitchFamily="18" charset="0"/>
                <a:cs typeface="Mangal" pitchFamily="18" charset="0"/>
              </a:rPr>
              <a:t> </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twenty poems.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en-US" dirty="0" smtClean="0">
              <a:solidFill>
                <a:srgbClr val="000000"/>
              </a:solidFill>
              <a:latin typeface="Helvetica"/>
              <a:ea typeface="Times New Roman" pitchFamily="18"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Five of which are known to be Shakespeare's </a:t>
            </a:r>
            <a:r>
              <a:rPr kumimoji="0" lang="en-US" b="0" i="0" u="none" strike="noStrike" cap="none" normalizeH="0" baseline="0" dirty="0" smtClean="0">
                <a:ln>
                  <a:noFill/>
                </a:ln>
                <a:solidFill>
                  <a:srgbClr val="000000"/>
                </a:solidFill>
                <a:effectLst/>
                <a:latin typeface="Calibri"/>
                <a:ea typeface="Times New Roman" pitchFamily="18" charset="0"/>
                <a:cs typeface="Mangal" pitchFamily="18" charset="0"/>
              </a:rPr>
              <a:t>—</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two of the Dark Lady sonnets (Sonnets 138 and 144) and three poems included in the play Love's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Labour's</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Lost.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en-US" dirty="0" smtClean="0">
              <a:solidFill>
                <a:srgbClr val="000000"/>
              </a:solidFill>
              <a:latin typeface="Helvetica"/>
              <a:ea typeface="Times New Roman" pitchFamily="18"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Apparently these five poems were printed in </a:t>
            </a:r>
            <a:r>
              <a:rPr kumimoji="0" lang="en-US" b="0" i="0" u="none" strike="noStrike" cap="none" normalizeH="0" baseline="0" dirty="0" err="1" smtClean="0">
                <a:ln>
                  <a:noFill/>
                </a:ln>
                <a:solidFill>
                  <a:srgbClr val="000000"/>
                </a:solidFill>
                <a:effectLst/>
                <a:latin typeface="Helvetica"/>
                <a:ea typeface="Times New Roman" pitchFamily="18" charset="0"/>
                <a:cs typeface="Mangal" pitchFamily="18" charset="0"/>
              </a:rPr>
              <a:t>Jaggard's</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miscellany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(a collection of writings on various subjects) without Shakespeare's authorization</a:t>
            </a:r>
            <a:r>
              <a:rPr kumimoji="0" lang="en-US" sz="1200" b="0" i="0" u="none" strike="noStrike" cap="none" normalizeH="0" baseline="0" dirty="0" smtClean="0">
                <a:ln>
                  <a:noFill/>
                </a:ln>
                <a:solidFill>
                  <a:srgbClr val="000000"/>
                </a:solidFill>
                <a:effectLst/>
                <a:latin typeface="Helvetica"/>
                <a:ea typeface="Times New Roman" pitchFamily="18" charset="0"/>
                <a:cs typeface="Mangal"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52400" y="671899"/>
            <a:ext cx="8369255"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 Although Shakespeare's sonnets can be divided into different sections numerous ways, the most apparent division involves Sonnets 1</a:t>
            </a:r>
            <a:r>
              <a:rPr kumimoji="0" lang="en-US" b="0" i="0" u="none" strike="noStrike" cap="none" normalizeH="0" baseline="0" dirty="0" smtClean="0">
                <a:ln>
                  <a:noFill/>
                </a:ln>
                <a:solidFill>
                  <a:srgbClr val="000000"/>
                </a:solidFill>
                <a:effectLst/>
                <a:latin typeface="Calibri"/>
                <a:ea typeface="Times New Roman" pitchFamily="18" charset="0"/>
                <a:cs typeface="Mangal" pitchFamily="18" charset="0"/>
              </a:rPr>
              <a:t>–</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126, in which the poet strikes up a relationship with a young man, and Sonnets 127</a:t>
            </a:r>
            <a:r>
              <a:rPr kumimoji="0" lang="en-US" b="0" i="0" u="none" strike="noStrike" cap="none" normalizeH="0" baseline="0" dirty="0" smtClean="0">
                <a:ln>
                  <a:noFill/>
                </a:ln>
                <a:solidFill>
                  <a:srgbClr val="000000"/>
                </a:solidFill>
                <a:effectLst/>
                <a:latin typeface="Calibri"/>
                <a:ea typeface="Times New Roman" pitchFamily="18" charset="0"/>
                <a:cs typeface="Mangal" pitchFamily="18" charset="0"/>
              </a:rPr>
              <a:t>–</a:t>
            </a:r>
            <a:r>
              <a:rPr kumimoji="0" lang="en-US" b="0" i="0" u="none" strike="noStrike" cap="none" normalizeH="0" baseline="0" dirty="0" smtClean="0">
                <a:ln>
                  <a:noFill/>
                </a:ln>
                <a:solidFill>
                  <a:srgbClr val="000000"/>
                </a:solidFill>
                <a:effectLst/>
                <a:latin typeface="Helvetica"/>
                <a:ea typeface="Times New Roman" pitchFamily="18" charset="0"/>
                <a:cs typeface="Mangal" pitchFamily="18" charset="0"/>
              </a:rPr>
              <a:t>154, which are concerned with the poet's relationship with a woman, variously referred to as the Dark Lady.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en-US" dirty="0" smtClean="0">
              <a:solidFill>
                <a:srgbClr val="000000"/>
              </a:solidFill>
              <a:latin typeface="Helvetica"/>
              <a:cs typeface="Mangal" pitchFamily="18" charset="0"/>
            </a:endParaRPr>
          </a:p>
          <a:p>
            <a:pPr fontAlgn="base">
              <a:spcBef>
                <a:spcPct val="0"/>
              </a:spcBef>
              <a:spcAft>
                <a:spcPct val="0"/>
              </a:spcAft>
              <a:buFont typeface="Arial" pitchFamily="34" charset="0"/>
              <a:buChar char="•"/>
            </a:pPr>
            <a:r>
              <a:rPr lang="en-US" dirty="0" smtClean="0"/>
              <a:t>In the first large division, Sonnets 1–126, the poet addresses an alluring young man.</a:t>
            </a:r>
          </a:p>
          <a:p>
            <a:pPr fontAlgn="base">
              <a:spcBef>
                <a:spcPct val="0"/>
              </a:spcBef>
              <a:spcAft>
                <a:spcPct val="0"/>
              </a:spcAft>
              <a:buFont typeface="Arial" pitchFamily="34" charset="0"/>
              <a:buChar char="•"/>
            </a:pPr>
            <a:endParaRPr lang="en-US" dirty="0" smtClean="0"/>
          </a:p>
          <a:p>
            <a:pPr fontAlgn="base">
              <a:spcBef>
                <a:spcPct val="0"/>
              </a:spcBef>
              <a:spcAft>
                <a:spcPct val="0"/>
              </a:spcAft>
              <a:buFont typeface="Arial" pitchFamily="34" charset="0"/>
              <a:buChar char="•"/>
            </a:pPr>
            <a:r>
              <a:rPr lang="en-US" dirty="0" smtClean="0"/>
              <a:t> In Sonnets 1–17, he tries to convince the handsome young man to marry and beget children so that the youth's incredible beauty will not die when the youth dies.</a:t>
            </a:r>
          </a:p>
          <a:p>
            <a:pPr fontAlgn="base">
              <a:spcBef>
                <a:spcPct val="0"/>
              </a:spcBef>
              <a:spcAft>
                <a:spcPct val="0"/>
              </a:spcAft>
              <a:buFont typeface="Arial" pitchFamily="34" charset="0"/>
              <a:buChar char="•"/>
            </a:pPr>
            <a:endParaRPr lang="en-US" dirty="0" smtClean="0"/>
          </a:p>
          <a:p>
            <a:pPr fontAlgn="base">
              <a:spcBef>
                <a:spcPct val="0"/>
              </a:spcBef>
              <a:spcAft>
                <a:spcPct val="0"/>
              </a:spcAft>
              <a:buFont typeface="Arial" pitchFamily="34" charset="0"/>
              <a:buChar char="•"/>
            </a:pPr>
            <a:r>
              <a:rPr lang="en-US" dirty="0" smtClean="0"/>
              <a:t> Starting in Sonnet 18, when the youth appears to reject this argument for procreation, the poet glories in the young man's personality.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74345"/>
            <a:ext cx="8305800" cy="4247317"/>
          </a:xfrm>
          <a:prstGeom prst="rect">
            <a:avLst/>
          </a:prstGeom>
        </p:spPr>
        <p:txBody>
          <a:bodyPr wrap="square">
            <a:spAutoFit/>
          </a:bodyPr>
          <a:lstStyle/>
          <a:p>
            <a:endParaRPr lang="en-US" dirty="0" smtClean="0"/>
          </a:p>
          <a:p>
            <a:pPr>
              <a:buFont typeface="Arial" pitchFamily="34" charset="0"/>
              <a:buChar char="•"/>
            </a:pPr>
            <a:r>
              <a:rPr lang="en-US" dirty="0" smtClean="0"/>
              <a:t> The second, shorter group of Sonnets 127–154 involves the poet's relationship with the Dark Lady. </a:t>
            </a:r>
          </a:p>
          <a:p>
            <a:pPr>
              <a:buFont typeface="Arial" pitchFamily="34" charset="0"/>
              <a:buChar char="•"/>
            </a:pPr>
            <a:endParaRPr lang="en-US" dirty="0" smtClean="0"/>
          </a:p>
          <a:p>
            <a:pPr>
              <a:buFont typeface="Arial" pitchFamily="34" charset="0"/>
              <a:buChar char="•"/>
            </a:pPr>
            <a:r>
              <a:rPr lang="en-US" dirty="0" smtClean="0"/>
              <a:t> Similar to his friendship with the young man, this relationship fluctuates between feelings of love, hate, jealousy, and contempt.</a:t>
            </a:r>
          </a:p>
          <a:p>
            <a:pPr>
              <a:buFont typeface="Arial" pitchFamily="34" charset="0"/>
              <a:buChar char="•"/>
            </a:pPr>
            <a:endParaRPr lang="en-US" dirty="0" smtClean="0"/>
          </a:p>
          <a:p>
            <a:pPr>
              <a:buFont typeface="Arial" pitchFamily="34" charset="0"/>
              <a:buChar char="•"/>
            </a:pPr>
            <a:r>
              <a:rPr lang="en-US" dirty="0" smtClean="0"/>
              <a:t>  Also similar is the poet's dependency on the woman's affections. </a:t>
            </a:r>
          </a:p>
          <a:p>
            <a:pPr>
              <a:buFont typeface="Arial" pitchFamily="34" charset="0"/>
              <a:buChar char="•"/>
            </a:pPr>
            <a:endParaRPr lang="en-US" dirty="0" smtClean="0"/>
          </a:p>
          <a:p>
            <a:pPr>
              <a:buFont typeface="Arial" pitchFamily="34" charset="0"/>
              <a:buChar char="•"/>
            </a:pPr>
            <a:r>
              <a:rPr lang="en-US" dirty="0" smtClean="0"/>
              <a:t>The sonnets end with the poet admitting that he is a slave to his passion for the woman and can do nothing to curb his feelings.</a:t>
            </a:r>
          </a:p>
          <a:p>
            <a:pPr>
              <a:buFont typeface="Arial" pitchFamily="34" charset="0"/>
              <a:buChar char="•"/>
            </a:pPr>
            <a:endParaRPr lang="en-US" dirty="0" smtClean="0"/>
          </a:p>
          <a:p>
            <a:pPr>
              <a:buFont typeface="Arial" pitchFamily="34" charset="0"/>
              <a:buChar char="•"/>
            </a:pPr>
            <a:r>
              <a:rPr lang="en-US" dirty="0" smtClean="0"/>
              <a:t> Shakespeare turns the traditional idea of a romantic sonnet on its head in this series, however, as his Dark Lady is not an alluring beauty and does not exhibit the perfection that lovers typically ascribe to their beloved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8847"/>
            <a:ext cx="8382000" cy="5909310"/>
          </a:xfrm>
          <a:prstGeom prst="rect">
            <a:avLst/>
          </a:prstGeom>
        </p:spPr>
        <p:txBody>
          <a:bodyPr wrap="square">
            <a:spAutoFit/>
          </a:bodyPr>
          <a:lstStyle/>
          <a:p>
            <a:endParaRPr lang="en-US" dirty="0" smtClean="0"/>
          </a:p>
          <a:p>
            <a:pPr>
              <a:buFont typeface="Arial" pitchFamily="34" charset="0"/>
              <a:buChar char="•"/>
            </a:pPr>
            <a:r>
              <a:rPr lang="en-US" dirty="0" smtClean="0"/>
              <a:t>Shakespeare used English form of sonnet.</a:t>
            </a:r>
          </a:p>
          <a:p>
            <a:pPr>
              <a:buFont typeface="Arial" pitchFamily="34" charset="0"/>
              <a:buChar char="•"/>
            </a:pPr>
            <a:endParaRPr lang="en-US" dirty="0" smtClean="0"/>
          </a:p>
          <a:p>
            <a:pPr>
              <a:buFont typeface="Arial" pitchFamily="34" charset="0"/>
              <a:buChar char="•"/>
            </a:pPr>
            <a:r>
              <a:rPr lang="en-US" dirty="0" smtClean="0"/>
              <a:t> There are fourteen lines in a Shakespearean sonnet. </a:t>
            </a:r>
          </a:p>
          <a:p>
            <a:pPr>
              <a:buFont typeface="Arial" pitchFamily="34" charset="0"/>
              <a:buChar char="•"/>
            </a:pPr>
            <a:endParaRPr lang="en-US" dirty="0" smtClean="0"/>
          </a:p>
          <a:p>
            <a:pPr>
              <a:buFont typeface="Arial" pitchFamily="34" charset="0"/>
              <a:buChar char="•"/>
            </a:pPr>
            <a:r>
              <a:rPr lang="en-US" dirty="0" smtClean="0"/>
              <a:t> The first twelve lines are divided into three quatrains with four lines each.</a:t>
            </a:r>
          </a:p>
          <a:p>
            <a:pPr>
              <a:buFont typeface="Arial" pitchFamily="34" charset="0"/>
              <a:buChar char="•"/>
            </a:pPr>
            <a:endParaRPr lang="en-US" dirty="0" smtClean="0"/>
          </a:p>
          <a:p>
            <a:pPr>
              <a:buFont typeface="Arial" pitchFamily="34" charset="0"/>
              <a:buChar char="•"/>
            </a:pPr>
            <a:r>
              <a:rPr lang="en-US" dirty="0" smtClean="0"/>
              <a:t>  In the three quatrains the poet establishes a theme or problem and then resolves it in the final two lines, called the couplet.</a:t>
            </a:r>
          </a:p>
          <a:p>
            <a:pPr>
              <a:buFont typeface="Arial" pitchFamily="34" charset="0"/>
              <a:buChar char="•"/>
            </a:pPr>
            <a:endParaRPr lang="en-US" dirty="0" smtClean="0"/>
          </a:p>
          <a:p>
            <a:pPr>
              <a:buFont typeface="Arial" pitchFamily="34" charset="0"/>
              <a:buChar char="•"/>
            </a:pPr>
            <a:r>
              <a:rPr lang="en-US" dirty="0" smtClean="0"/>
              <a:t>  The rhyme scheme of the quatrains is </a:t>
            </a:r>
            <a:r>
              <a:rPr lang="en-US" dirty="0" err="1" smtClean="0"/>
              <a:t>abab</a:t>
            </a:r>
            <a:r>
              <a:rPr lang="en-US" dirty="0" smtClean="0"/>
              <a:t> </a:t>
            </a:r>
            <a:r>
              <a:rPr lang="en-US" dirty="0" err="1" smtClean="0"/>
              <a:t>cdcd</a:t>
            </a:r>
            <a:r>
              <a:rPr lang="en-US" dirty="0" smtClean="0"/>
              <a:t> </a:t>
            </a:r>
            <a:r>
              <a:rPr lang="en-US" dirty="0" err="1" smtClean="0"/>
              <a:t>efef</a:t>
            </a:r>
            <a:r>
              <a:rPr lang="en-US" dirty="0" smtClean="0"/>
              <a:t>.  </a:t>
            </a:r>
          </a:p>
          <a:p>
            <a:pPr>
              <a:buFont typeface="Arial" pitchFamily="34" charset="0"/>
              <a:buChar char="•"/>
            </a:pPr>
            <a:endParaRPr lang="en-US" dirty="0" smtClean="0"/>
          </a:p>
          <a:p>
            <a:pPr>
              <a:buFont typeface="Arial" pitchFamily="34" charset="0"/>
              <a:buChar char="•"/>
            </a:pPr>
            <a:r>
              <a:rPr lang="en-US" dirty="0" smtClean="0"/>
              <a:t> The couplet has the rhyme scheme </a:t>
            </a:r>
            <a:r>
              <a:rPr lang="en-US" dirty="0" err="1" smtClean="0"/>
              <a:t>gg</a:t>
            </a:r>
            <a:r>
              <a:rPr lang="en-US" dirty="0" smtClean="0"/>
              <a:t>. </a:t>
            </a:r>
          </a:p>
          <a:p>
            <a:pPr>
              <a:buFont typeface="Arial" pitchFamily="34" charset="0"/>
              <a:buChar char="•"/>
            </a:pPr>
            <a:r>
              <a:rPr lang="en-US" dirty="0" smtClean="0"/>
              <a:t>  </a:t>
            </a:r>
          </a:p>
          <a:p>
            <a:pPr>
              <a:buFont typeface="Arial" pitchFamily="34" charset="0"/>
              <a:buChar char="•"/>
            </a:pPr>
            <a:r>
              <a:rPr lang="en-US" dirty="0" smtClean="0"/>
              <a:t> This sonnet structure is commonly called the English sonnet or the Shakespearean sonnet, to distinguish it from the Italian </a:t>
            </a:r>
            <a:r>
              <a:rPr lang="en-US" dirty="0" err="1" smtClean="0"/>
              <a:t>Petrarchan</a:t>
            </a:r>
            <a:r>
              <a:rPr lang="en-US" dirty="0" smtClean="0"/>
              <a:t> sonnet form which has two parts: a rhyming octave (</a:t>
            </a:r>
            <a:r>
              <a:rPr lang="en-US" dirty="0" err="1" smtClean="0"/>
              <a:t>abbaabba</a:t>
            </a:r>
            <a:r>
              <a:rPr lang="en-US" dirty="0" smtClean="0"/>
              <a:t>) and a rhyming sestet (</a:t>
            </a:r>
            <a:r>
              <a:rPr lang="en-US" dirty="0" err="1" smtClean="0"/>
              <a:t>cdcdcd</a:t>
            </a:r>
            <a:r>
              <a:rPr lang="en-US" dirty="0" smtClean="0"/>
              <a:t>). </a:t>
            </a:r>
          </a:p>
          <a:p>
            <a:pPr>
              <a:buFont typeface="Arial" pitchFamily="34" charset="0"/>
              <a:buChar char="•"/>
            </a:pPr>
            <a:endParaRPr lang="en-US" dirty="0" smtClean="0"/>
          </a:p>
          <a:p>
            <a:pPr>
              <a:buFont typeface="Arial" pitchFamily="34" charset="0"/>
              <a:buChar char="•"/>
            </a:pPr>
            <a:r>
              <a:rPr lang="en-US" dirty="0" smtClean="0"/>
              <a:t>  The </a:t>
            </a:r>
            <a:r>
              <a:rPr lang="en-US" dirty="0" err="1" smtClean="0"/>
              <a:t>Petrarchan</a:t>
            </a:r>
            <a:r>
              <a:rPr lang="en-US" dirty="0" smtClean="0"/>
              <a:t> sonnet style was extremely popular with Elizabethan sonneteers, much to Shakespeare's disdain (he mocks the conventional and excessive </a:t>
            </a:r>
            <a:r>
              <a:rPr lang="en-US" dirty="0" err="1" smtClean="0"/>
              <a:t>Petrarchan</a:t>
            </a:r>
            <a:r>
              <a:rPr lang="en-US" dirty="0" smtClean="0"/>
              <a:t> style in Sonnet 130.</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2590800"/>
            <a:ext cx="4060223" cy="923330"/>
          </a:xfrm>
          <a:prstGeom prst="rect">
            <a:avLst/>
          </a:prstGeom>
          <a:noFill/>
        </p:spPr>
        <p:txBody>
          <a:bodyPr wrap="square" rtlCol="0">
            <a:spAutoFit/>
          </a:bodyPr>
          <a:lstStyle/>
          <a:p>
            <a:r>
              <a:rPr lang="en-US" sz="5400" dirty="0" smtClean="0"/>
              <a:t>Thank You</a:t>
            </a:r>
            <a:endParaRPr lang="en-US" sz="5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80</TotalTime>
  <Words>637</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Trek</vt:lpstr>
      <vt:lpstr>B.A - Part I  English  First Paper (Poetry)</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 Part I  English  First Paper (Poetry)</dc:title>
  <dc:creator>Nripendra</dc:creator>
  <cp:lastModifiedBy>abc</cp:lastModifiedBy>
  <cp:revision>16</cp:revision>
  <dcterms:created xsi:type="dcterms:W3CDTF">2006-08-16T00:00:00Z</dcterms:created>
  <dcterms:modified xsi:type="dcterms:W3CDTF">2020-09-11T09:58:25Z</dcterms:modified>
</cp:coreProperties>
</file>