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8/23/2020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8/23/2020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8/23/2020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8/23/2020</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8/23/2020</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8/23/2020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8/23/2020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zoom/>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tax </a:t>
            </a:r>
            <a:endParaRPr lang="en-US" dirty="0"/>
          </a:p>
        </p:txBody>
      </p:sp>
      <p:sp>
        <p:nvSpPr>
          <p:cNvPr id="3" name="Content Placeholder 2"/>
          <p:cNvSpPr>
            <a:spLocks noGrp="1"/>
          </p:cNvSpPr>
          <p:nvPr>
            <p:ph sz="quarter" idx="1"/>
          </p:nvPr>
        </p:nvSpPr>
        <p:spPr/>
        <p:txBody>
          <a:bodyPr>
            <a:normAutofit lnSpcReduction="10000"/>
          </a:bodyPr>
          <a:lstStyle/>
          <a:p>
            <a:r>
              <a:rPr lang="en-US" b="1" dirty="0" smtClean="0"/>
              <a:t>Introduction: </a:t>
            </a:r>
          </a:p>
          <a:p>
            <a:pPr>
              <a:buNone/>
            </a:pPr>
            <a:r>
              <a:rPr lang="en-US" sz="2800" b="1" dirty="0" smtClean="0"/>
              <a:t>		</a:t>
            </a:r>
            <a:r>
              <a:rPr lang="en-US" sz="2800" dirty="0" smtClean="0"/>
              <a:t>Service sector is now central point of any economy, because development of service sector has become synonymous with advancement of economy. The share of service sector in the Indian economy has also increased significant over the years. Share of sector in the GDP in India has surpassed that of agricultural and industry and it has altered the basic structure of Indian economy. Service sector contributes about 70% of the GDP in India. </a:t>
            </a:r>
            <a:endParaRPr lang="en-US" sz="2800" b="1" dirty="0"/>
          </a:p>
        </p:txBody>
      </p:sp>
    </p:spTree>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Meaning and Definition of service tax</a:t>
            </a:r>
            <a:endParaRPr lang="en-US" dirty="0"/>
          </a:p>
        </p:txBody>
      </p:sp>
      <p:sp>
        <p:nvSpPr>
          <p:cNvPr id="3" name="Content Placeholder 2"/>
          <p:cNvSpPr>
            <a:spLocks noGrp="1"/>
          </p:cNvSpPr>
          <p:nvPr>
            <p:ph sz="quarter" idx="1"/>
          </p:nvPr>
        </p:nvSpPr>
        <p:spPr/>
        <p:txBody>
          <a:bodyPr>
            <a:normAutofit fontScale="70000" lnSpcReduction="20000"/>
          </a:bodyPr>
          <a:lstStyle/>
          <a:p>
            <a:r>
              <a:rPr lang="en-US" b="1" i="1" dirty="0" smtClean="0"/>
              <a:t>Definition: </a:t>
            </a:r>
            <a:r>
              <a:rPr lang="en-US" dirty="0" smtClean="0"/>
              <a:t>Service tax is a tax levied by the government on service providers on certain service transactions, but is actually borne by the customers. It is categorized under Indirect Tax and came into existence under the Finance Act, 1994.</a:t>
            </a:r>
          </a:p>
          <a:p>
            <a:r>
              <a:rPr lang="en-US" b="1" i="1" dirty="0" smtClean="0"/>
              <a:t>Description: </a:t>
            </a:r>
            <a:r>
              <a:rPr lang="en-US" dirty="0" smtClean="0"/>
              <a:t>In this case, the service provider pays the tax and recovers it from the customer. Service Tax was earlier levied on a specified list of services, but in the 2012 budget, its scope was increased. Services provided by air-conditioned restaurants and short term accommodation provided by hotels, inns, etc. were also included in the list of services.</a:t>
            </a:r>
          </a:p>
          <a:p>
            <a:r>
              <a:rPr lang="en-US" dirty="0" smtClean="0"/>
              <a:t>It is charged to the individual service providers on cash basis, and to companies on accrual basis. This tax is payable only when the value of services provided in a financial year is more than Rs 10 </a:t>
            </a:r>
            <a:r>
              <a:rPr lang="en-US" dirty="0" err="1" smtClean="0"/>
              <a:t>lakh</a:t>
            </a:r>
            <a:r>
              <a:rPr lang="en-US" dirty="0" smtClean="0"/>
              <a:t>. This tax is not applicable in the state of Jammu &amp; Kashmir.</a:t>
            </a:r>
          </a:p>
          <a:p>
            <a:r>
              <a:rPr lang="en-US" b="1" dirty="0" smtClean="0"/>
              <a:t>Scope:</a:t>
            </a:r>
            <a:r>
              <a:rPr lang="en-US" dirty="0" smtClean="0"/>
              <a:t> It is </a:t>
            </a:r>
            <a:r>
              <a:rPr lang="en-US" dirty="0" err="1" smtClean="0"/>
              <a:t>leviable</a:t>
            </a:r>
            <a:r>
              <a:rPr lang="en-US" dirty="0" smtClean="0"/>
              <a:t> on taxable services ‘provided’ or ‘to   be provided’ by   a service provider. The services ‘to be provided’ in future are taxed only if payment in its respect is received in advance.</a:t>
            </a:r>
          </a:p>
          <a:p>
            <a:pPr>
              <a:buNone/>
            </a:pPr>
            <a:endParaRPr lang="en-US" dirty="0"/>
          </a:p>
        </p:txBody>
      </p:sp>
    </p:spTree>
  </p:cSld>
  <p:clrMapOvr>
    <a:masterClrMapping/>
  </p:clrMapOvr>
  <p:transition spd="slow">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service tax </a:t>
            </a:r>
            <a:endParaRPr lang="en-US" dirty="0"/>
          </a:p>
        </p:txBody>
      </p:sp>
      <p:sp>
        <p:nvSpPr>
          <p:cNvPr id="3" name="Content Placeholder 2"/>
          <p:cNvSpPr>
            <a:spLocks noGrp="1"/>
          </p:cNvSpPr>
          <p:nvPr>
            <p:ph sz="quarter" idx="1"/>
          </p:nvPr>
        </p:nvSpPr>
        <p:spPr/>
        <p:txBody>
          <a:bodyPr>
            <a:normAutofit fontScale="62500" lnSpcReduction="20000"/>
          </a:bodyPr>
          <a:lstStyle/>
          <a:p>
            <a:r>
              <a:rPr lang="en-US" b="1" dirty="0" smtClean="0"/>
              <a:t>Two separate persons required and Payment to employees not covered:</a:t>
            </a:r>
            <a:r>
              <a:rPr lang="en-US" dirty="0" smtClean="0"/>
              <a:t> For charge of service tax, it is necessary that the service provider and service recipient should be two separate persons acting on ‘principal to principal basis. Services provided by an employee to his employer are not covered service tax and, therefore, salaries or allowances paid to them cannot be charged to service tax.</a:t>
            </a:r>
          </a:p>
          <a:p>
            <a:r>
              <a:rPr lang="en-US" b="1" dirty="0" smtClean="0"/>
              <a:t>Free services not taxable</a:t>
            </a:r>
            <a:r>
              <a:rPr lang="en-US" b="1" i="1" dirty="0" smtClean="0"/>
              <a:t>:</a:t>
            </a:r>
            <a:r>
              <a:rPr lang="en-US" dirty="0" smtClean="0"/>
              <a:t> No service tax is </a:t>
            </a:r>
            <a:r>
              <a:rPr lang="en-US" dirty="0" err="1" smtClean="0"/>
              <a:t>leviable</a:t>
            </a:r>
            <a:r>
              <a:rPr lang="en-US" dirty="0" smtClean="0"/>
              <a:t> upon the services provided free of cost.</a:t>
            </a:r>
          </a:p>
          <a:p>
            <a:r>
              <a:rPr lang="en-US" b="1" dirty="0" smtClean="0"/>
              <a:t>Import/Export of services:</a:t>
            </a:r>
            <a:r>
              <a:rPr lang="en-US" dirty="0" smtClean="0"/>
              <a:t> While import of services is chargeable to tax u/s 66A, the export of services has been made exempt from tax.</a:t>
            </a:r>
          </a:p>
          <a:p>
            <a:r>
              <a:rPr lang="en-US" b="1" dirty="0" smtClean="0"/>
              <a:t>Performance of statutory activities/duties, not ’service’:</a:t>
            </a:r>
            <a:r>
              <a:rPr lang="en-US" dirty="0" smtClean="0"/>
              <a:t> An activity   performed   by a sovereign   /public authority under provisions of law does not constitute provision of taxable service to a person and, therefore, no service tax is </a:t>
            </a:r>
            <a:r>
              <a:rPr lang="en-US" dirty="0" err="1" smtClean="0"/>
              <a:t>leviable</a:t>
            </a:r>
            <a:r>
              <a:rPr lang="en-US" dirty="0" smtClean="0"/>
              <a:t> on such entities.</a:t>
            </a:r>
          </a:p>
          <a:p>
            <a:r>
              <a:rPr lang="en-US" b="1" dirty="0" smtClean="0"/>
              <a:t>Taxable services:</a:t>
            </a:r>
            <a:r>
              <a:rPr lang="en-US" dirty="0" smtClean="0"/>
              <a:t> Service tax is </a:t>
            </a:r>
            <a:r>
              <a:rPr lang="en-US" dirty="0" err="1" smtClean="0"/>
              <a:t>leviable</a:t>
            </a:r>
            <a:r>
              <a:rPr lang="en-US" dirty="0" smtClean="0"/>
              <a:t> only on the taxable services. Taxable services mean the services   taxable under section 65(105) of the   Finance Act, at time being. </a:t>
            </a:r>
          </a:p>
        </p:txBody>
      </p:sp>
    </p:spTree>
  </p:cSld>
  <p:clrMapOvr>
    <a:masterClrMapping/>
  </p:clrMapOvr>
  <p:transition spd="slow">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continue…. </a:t>
            </a:r>
            <a:endParaRPr lang="en-US" dirty="0"/>
          </a:p>
        </p:txBody>
      </p:sp>
      <p:sp>
        <p:nvSpPr>
          <p:cNvPr id="3" name="Content Placeholder 2"/>
          <p:cNvSpPr>
            <a:spLocks noGrp="1"/>
          </p:cNvSpPr>
          <p:nvPr>
            <p:ph sz="quarter" idx="1"/>
          </p:nvPr>
        </p:nvSpPr>
        <p:spPr/>
        <p:txBody>
          <a:bodyPr>
            <a:normAutofit fontScale="85000" lnSpcReduction="20000"/>
          </a:bodyPr>
          <a:lstStyle/>
          <a:p>
            <a:r>
              <a:rPr lang="en-US" b="1" dirty="0" smtClean="0"/>
              <a:t>Value</a:t>
            </a:r>
            <a:r>
              <a:rPr lang="en-US" dirty="0" smtClean="0"/>
              <a:t>: For the levy of the service tax, the value shall be computed in accordance with section 67 read with Service Tax (Determination of Value) Rules, 2006.</a:t>
            </a:r>
          </a:p>
          <a:p>
            <a:r>
              <a:rPr lang="en-US" b="1" dirty="0" smtClean="0"/>
              <a:t>Payment of service tax:</a:t>
            </a:r>
            <a:r>
              <a:rPr lang="en-US" dirty="0" smtClean="0"/>
              <a:t> The person, who is the service provider has to pay service tax in such manner and within such period as is prescribed in the Service Tax Rules, 1994. The service tax is to be paid only on the receipt of payment towards the value of taxable services.</a:t>
            </a:r>
          </a:p>
          <a:p>
            <a:r>
              <a:rPr lang="en-US" b="1" dirty="0" smtClean="0"/>
              <a:t>Adding of more services: </a:t>
            </a:r>
            <a:r>
              <a:rPr lang="en-US" dirty="0" smtClean="0"/>
              <a:t>For the important notice of service tax is that, the Subsequent finance Acts have added more and more services to be taxed for service tax purposes. As such today more than 115 services are chargeable to service tax.</a:t>
            </a:r>
          </a:p>
          <a:p>
            <a:endParaRPr lang="en-US" dirty="0" smtClean="0"/>
          </a:p>
          <a:p>
            <a:endParaRPr lang="en-US" dirty="0" smtClean="0"/>
          </a:p>
          <a:p>
            <a:endParaRPr lang="en-US" dirty="0"/>
          </a:p>
        </p:txBody>
      </p:sp>
    </p:spTree>
  </p:cSld>
  <p:clrMapOvr>
    <a:masterClrMapping/>
  </p:clrMapOvr>
  <p:transition spd="slow">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Different between service tax and professional tax:</a:t>
            </a:r>
            <a:endParaRPr lang="en-US" sz="3600" dirty="0"/>
          </a:p>
        </p:txBody>
      </p:sp>
      <p:sp>
        <p:nvSpPr>
          <p:cNvPr id="3" name="Content Placeholder 2"/>
          <p:cNvSpPr>
            <a:spLocks noGrp="1"/>
          </p:cNvSpPr>
          <p:nvPr>
            <p:ph sz="quarter" idx="1"/>
          </p:nvPr>
        </p:nvSpPr>
        <p:spPr/>
        <p:txBody>
          <a:bodyPr>
            <a:normAutofit fontScale="77500" lnSpcReduction="20000"/>
          </a:bodyPr>
          <a:lstStyle/>
          <a:p>
            <a:r>
              <a:rPr lang="en-US" b="1" dirty="0" smtClean="0"/>
              <a:t>Professional tax</a:t>
            </a:r>
            <a:r>
              <a:rPr lang="en-US" dirty="0" smtClean="0"/>
              <a:t> is the tax levied and collected by the state governments in India. It is a indirect tax.  Different states have different rates and methods of collection, while </a:t>
            </a:r>
            <a:r>
              <a:rPr lang="en-US" b="1" dirty="0" smtClean="0"/>
              <a:t>the Service Tax </a:t>
            </a:r>
            <a:r>
              <a:rPr lang="en-US" dirty="0" smtClean="0"/>
              <a:t>was a Tax that was levied by the Central Government of India on the certain  services provided by service providers, this is also a indirect tax. </a:t>
            </a:r>
          </a:p>
          <a:p>
            <a:r>
              <a:rPr lang="en-US" b="1" dirty="0" smtClean="0"/>
              <a:t>Benefit – </a:t>
            </a:r>
            <a:r>
              <a:rPr lang="en-US" dirty="0" smtClean="0"/>
              <a:t>benefit</a:t>
            </a:r>
            <a:r>
              <a:rPr lang="en-US" b="1" dirty="0" smtClean="0"/>
              <a:t> </a:t>
            </a:r>
            <a:r>
              <a:rPr lang="en-US" dirty="0" smtClean="0"/>
              <a:t>of professional is that the tax payer is eligible for income tax deduction for this payment, </a:t>
            </a:r>
            <a:r>
              <a:rPr lang="en-US" b="1" dirty="0" smtClean="0"/>
              <a:t>while</a:t>
            </a:r>
            <a:r>
              <a:rPr lang="en-US" dirty="0" smtClean="0"/>
              <a:t> on the payment of service tax this benefit is not available. </a:t>
            </a:r>
          </a:p>
          <a:p>
            <a:r>
              <a:rPr lang="en-US" dirty="0" smtClean="0"/>
              <a:t>As a </a:t>
            </a:r>
            <a:r>
              <a:rPr lang="en-US" b="1" dirty="0" smtClean="0"/>
              <a:t>Source of law </a:t>
            </a:r>
            <a:r>
              <a:rPr lang="en-US" dirty="0" smtClean="0"/>
              <a:t>- Applicability of Professional Tax based on as per Article 276 of the Constitution of India</a:t>
            </a:r>
            <a:r>
              <a:rPr lang="en-US" b="1" dirty="0" smtClean="0"/>
              <a:t>. While </a:t>
            </a:r>
            <a:r>
              <a:rPr lang="en-US" dirty="0" smtClean="0"/>
              <a:t>the provisions of Article 246, 265, and 268A of the Constitution of India with connection of entry 97 of union list and Section 65 of the Finance Act, 1994. are as a sources of law of service tax. </a:t>
            </a:r>
          </a:p>
          <a:p>
            <a:endParaRPr lang="en-US" dirty="0" smtClean="0"/>
          </a:p>
          <a:p>
            <a:endParaRPr lang="en-US" dirty="0"/>
          </a:p>
        </p:txBody>
      </p:sp>
    </p:spTree>
  </p:cSld>
  <p:clrMapOvr>
    <a:masterClrMapping/>
  </p:clrMapOvr>
  <p:transition spd="slow">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continue….</a:t>
            </a:r>
            <a:endParaRPr lang="en-US" dirty="0"/>
          </a:p>
        </p:txBody>
      </p:sp>
      <p:sp>
        <p:nvSpPr>
          <p:cNvPr id="3" name="Content Placeholder 2"/>
          <p:cNvSpPr>
            <a:spLocks noGrp="1"/>
          </p:cNvSpPr>
          <p:nvPr>
            <p:ph sz="quarter" idx="1"/>
          </p:nvPr>
        </p:nvSpPr>
        <p:spPr/>
        <p:txBody>
          <a:bodyPr>
            <a:normAutofit fontScale="85000" lnSpcReduction="20000"/>
          </a:bodyPr>
          <a:lstStyle/>
          <a:p>
            <a:r>
              <a:rPr lang="en-US" b="1" dirty="0" smtClean="0"/>
              <a:t>Collecting authority- </a:t>
            </a:r>
            <a:r>
              <a:rPr lang="en-US" dirty="0" smtClean="0"/>
              <a:t>Professional tax is collected by the Commercial Tax Department. The commercial tax department of the respective states collects it which ultimately reaches the fund of Municipality Corporation. </a:t>
            </a:r>
            <a:r>
              <a:rPr lang="en-US" b="1" dirty="0" smtClean="0"/>
              <a:t>While</a:t>
            </a:r>
            <a:r>
              <a:rPr lang="en-US" dirty="0" smtClean="0"/>
              <a:t> service tax is collected by Central Board  of Excise and Customs.</a:t>
            </a:r>
          </a:p>
          <a:p>
            <a:r>
              <a:rPr lang="en-US" b="1" u="sng" dirty="0" smtClean="0"/>
              <a:t> Responsibility to pay  of tax- </a:t>
            </a:r>
            <a:r>
              <a:rPr lang="en-US" dirty="0" smtClean="0"/>
              <a:t>The owner of a business is responsible to deduct professional tax from the salaries of his employees and this responsibility also lies on the Freelancing professional, employer of any  profession calling living or manufactures. While in the matter of service tax this responsibility is lies on service  providers. </a:t>
            </a:r>
          </a:p>
          <a:p>
            <a:r>
              <a:rPr lang="en-US" dirty="0" smtClean="0"/>
              <a:t>-----------------*-------------------*-------------------*------------------</a:t>
            </a:r>
          </a:p>
          <a:p>
            <a:pPr>
              <a:buNone/>
            </a:pPr>
            <a:endParaRPr lang="en-US" dirty="0" smtClean="0"/>
          </a:p>
          <a:p>
            <a:endParaRPr lang="en-US" dirty="0"/>
          </a:p>
        </p:txBody>
      </p:sp>
    </p:spTree>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Need of service tax?</a:t>
            </a:r>
            <a:endParaRPr lang="en-US" sz="3600" dirty="0"/>
          </a:p>
        </p:txBody>
      </p:sp>
      <p:sp>
        <p:nvSpPr>
          <p:cNvPr id="3" name="Content Placeholder 2"/>
          <p:cNvSpPr>
            <a:spLocks noGrp="1"/>
          </p:cNvSpPr>
          <p:nvPr>
            <p:ph sz="quarter" idx="1"/>
          </p:nvPr>
        </p:nvSpPr>
        <p:spPr/>
        <p:txBody>
          <a:bodyPr>
            <a:normAutofit fontScale="92500"/>
          </a:bodyPr>
          <a:lstStyle/>
          <a:p>
            <a:pPr algn="just">
              <a:buNone/>
            </a:pPr>
            <a:r>
              <a:rPr lang="en-US" b="1" dirty="0" smtClean="0"/>
              <a:t>Fulfill the obligation of welfare state:  </a:t>
            </a:r>
            <a:r>
              <a:rPr lang="en-US" sz="2400" dirty="0" smtClean="0"/>
              <a:t>In any welfare state, it is primary responsibility of the government to fulfill the increasing developmental needs of the country and its people and it has been done by way of public expenditure. India, being a developing economy, is striving to fulfill the obligation of a welfare state within its limited resources. </a:t>
            </a:r>
          </a:p>
          <a:p>
            <a:pPr algn="just">
              <a:buNone/>
            </a:pPr>
            <a:r>
              <a:rPr lang="en-US" sz="2400" dirty="0" smtClean="0"/>
              <a:t>		The government’s primary sources of revenue are direct and indirect tax. Central excise duties on the goods and manufactured and produce in India and customs duties on imported goods, constitute the two major sources of in direct tax in India, but revenue receipt from customs and excise duties are decline due to WTO commitments and rationalization on commodity duties.</a:t>
            </a:r>
          </a:p>
          <a:p>
            <a:pPr algn="just">
              <a:buNone/>
            </a:pPr>
            <a:endParaRPr lang="en-US" sz="2400" b="1" dirty="0"/>
          </a:p>
        </p:txBody>
      </p:sp>
    </p:spTree>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Continue….</a:t>
            </a:r>
            <a:endParaRPr lang="en-US" dirty="0"/>
          </a:p>
        </p:txBody>
      </p:sp>
      <p:sp>
        <p:nvSpPr>
          <p:cNvPr id="3" name="Content Placeholder 2"/>
          <p:cNvSpPr>
            <a:spLocks noGrp="1"/>
          </p:cNvSpPr>
          <p:nvPr>
            <p:ph sz="quarter" idx="1"/>
          </p:nvPr>
        </p:nvSpPr>
        <p:spPr/>
        <p:txBody>
          <a:bodyPr/>
          <a:lstStyle/>
          <a:p>
            <a:pPr>
              <a:buNone/>
            </a:pPr>
            <a:r>
              <a:rPr lang="en-US" sz="2400" dirty="0" smtClean="0"/>
              <a:t>		Further, the most important factor warranting the levy of taxation on services was the need to evolve a coordinated system of domestic trade taxes at both, central and state level, as it has now been realized that consumption of services and goods for taxation purpose should be treated alike.</a:t>
            </a:r>
          </a:p>
          <a:p>
            <a:endParaRPr lang="en-US" dirty="0"/>
          </a:p>
        </p:txBody>
      </p:sp>
    </p:spTree>
  </p:cSld>
  <p:clrMapOvr>
    <a:masterClrMapping/>
  </p:clrMapOvr>
  <p:transition spd="slow">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Service tax in India</a:t>
            </a:r>
            <a:endParaRPr lang="en-US" sz="3600" dirty="0"/>
          </a:p>
        </p:txBody>
      </p:sp>
      <p:sp>
        <p:nvSpPr>
          <p:cNvPr id="3" name="Content Placeholder 2"/>
          <p:cNvSpPr>
            <a:spLocks noGrp="1"/>
          </p:cNvSpPr>
          <p:nvPr>
            <p:ph sz="quarter" idx="1"/>
          </p:nvPr>
        </p:nvSpPr>
        <p:spPr/>
        <p:txBody>
          <a:bodyPr>
            <a:normAutofit fontScale="77500" lnSpcReduction="20000"/>
          </a:bodyPr>
          <a:lstStyle/>
          <a:p>
            <a:r>
              <a:rPr lang="en-US" dirty="0" smtClean="0"/>
              <a:t>The tax reform committee headed by Dr. Raja J. </a:t>
            </a:r>
            <a:r>
              <a:rPr lang="en-US" dirty="0" err="1" smtClean="0"/>
              <a:t>Chelliah</a:t>
            </a:r>
            <a:r>
              <a:rPr lang="en-US" dirty="0" smtClean="0"/>
              <a:t> d the revenue potential of the service sector in India and recommended imposition of “service tax” on selected services.</a:t>
            </a:r>
          </a:p>
          <a:p>
            <a:r>
              <a:rPr lang="en-US" dirty="0" smtClean="0"/>
              <a:t>Based on these recommendations, Dr. </a:t>
            </a:r>
            <a:r>
              <a:rPr lang="en-US" dirty="0" err="1" smtClean="0"/>
              <a:t>Manmohan</a:t>
            </a:r>
            <a:r>
              <a:rPr lang="en-US" dirty="0" smtClean="0"/>
              <a:t> Singh (on that time was finance minister) in his budgets speech for the year 1994-95 introduced the new concept of service tax and stated as under:</a:t>
            </a:r>
          </a:p>
          <a:p>
            <a:r>
              <a:rPr lang="en-US" dirty="0" smtClean="0"/>
              <a:t>“There is no sound reason for exempting services from taxation, where goods are taxed and many countries treat goods and services alike for tax purposes. I, therefore, propose to make a modest effort in this direction by imposing the tax on services on telephones, non-life insurance and stock brokers”.</a:t>
            </a:r>
          </a:p>
        </p:txBody>
      </p:sp>
    </p:spTree>
  </p:cSld>
  <p:clrMapOvr>
    <a:masterClrMapping/>
  </p:clrMapOvr>
  <p:transition spd="slow">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continue…. </a:t>
            </a:r>
            <a:endParaRPr lang="en-US" dirty="0"/>
          </a:p>
        </p:txBody>
      </p:sp>
      <p:sp>
        <p:nvSpPr>
          <p:cNvPr id="3" name="Content Placeholder 2"/>
          <p:cNvSpPr>
            <a:spLocks noGrp="1"/>
          </p:cNvSpPr>
          <p:nvPr>
            <p:ph sz="quarter" idx="1"/>
          </p:nvPr>
        </p:nvSpPr>
        <p:spPr/>
        <p:txBody>
          <a:bodyPr>
            <a:normAutofit fontScale="85000" lnSpcReduction="20000"/>
          </a:bodyPr>
          <a:lstStyle/>
          <a:p>
            <a:pPr algn="just"/>
            <a:r>
              <a:rPr lang="en-US" dirty="0" smtClean="0"/>
              <a:t>The introduction of service tax was under the residuary Entry of the constitution and as such, could not be brought through separate enactment; service tax was levied under chapter V of the Finance Act, 1994. It was introduce for the first time on following three services with a nominal rate of 5% </a:t>
            </a:r>
            <a:r>
              <a:rPr lang="en-US" i="1" dirty="0" err="1" smtClean="0"/>
              <a:t>advalorem</a:t>
            </a:r>
            <a:r>
              <a:rPr lang="en-US" i="1" dirty="0" smtClean="0"/>
              <a:t>.</a:t>
            </a:r>
            <a:endParaRPr lang="en-US" dirty="0" smtClean="0"/>
          </a:p>
          <a:p>
            <a:pPr lvl="0" algn="just"/>
            <a:r>
              <a:rPr lang="en-US" dirty="0" smtClean="0"/>
              <a:t>Telephone facility</a:t>
            </a:r>
          </a:p>
          <a:p>
            <a:pPr lvl="0" algn="just"/>
            <a:r>
              <a:rPr lang="en-US" dirty="0" smtClean="0"/>
              <a:t>Stock brokers</a:t>
            </a:r>
          </a:p>
          <a:p>
            <a:pPr lvl="0" algn="just"/>
            <a:r>
              <a:rPr lang="en-US" dirty="0" smtClean="0"/>
              <a:t>Non – life insurance</a:t>
            </a:r>
          </a:p>
          <a:p>
            <a:pPr algn="just"/>
            <a:r>
              <a:rPr lang="en-US" dirty="0" smtClean="0"/>
              <a:t>Subsequent finance Acts have added more and more services to be taxed for service tax purposes. As such today more than 115 services are chargeable to service tax.</a:t>
            </a:r>
          </a:p>
          <a:p>
            <a:pPr algn="just"/>
            <a:endParaRPr lang="en-US" dirty="0"/>
          </a:p>
        </p:txBody>
      </p:sp>
    </p:spTree>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Constitutional background</a:t>
            </a:r>
            <a:endParaRPr lang="en-US" sz="3600" dirty="0"/>
          </a:p>
        </p:txBody>
      </p:sp>
      <p:sp>
        <p:nvSpPr>
          <p:cNvPr id="3" name="Content Placeholder 2"/>
          <p:cNvSpPr>
            <a:spLocks noGrp="1"/>
          </p:cNvSpPr>
          <p:nvPr>
            <p:ph sz="quarter" idx="1"/>
          </p:nvPr>
        </p:nvSpPr>
        <p:spPr/>
        <p:txBody>
          <a:bodyPr>
            <a:normAutofit fontScale="77500" lnSpcReduction="20000"/>
          </a:bodyPr>
          <a:lstStyle/>
          <a:p>
            <a:r>
              <a:rPr lang="en-US" dirty="0" smtClean="0"/>
              <a:t> According to article 265 of the constitution of India, no tax of any nature can be levied or collect by central or state government except by the Authority of law. The Authority to enact law and levy taxes and duties is given by the constitution vide article 246. According to article 246, law can be enacted by the parliament or state legislature, if such power is given by the constitution of India.</a:t>
            </a:r>
          </a:p>
          <a:p>
            <a:r>
              <a:rPr lang="en-US" dirty="0" smtClean="0"/>
              <a:t>As per seventh schedule of constitution of India, such power is given under the three lists;</a:t>
            </a:r>
          </a:p>
          <a:p>
            <a:r>
              <a:rPr lang="en-US" dirty="0" smtClean="0"/>
              <a:t>List-I- union list</a:t>
            </a:r>
          </a:p>
          <a:p>
            <a:r>
              <a:rPr lang="en-US" dirty="0" smtClean="0"/>
              <a:t>List-II- state list</a:t>
            </a:r>
          </a:p>
          <a:p>
            <a:r>
              <a:rPr lang="en-US" dirty="0" smtClean="0"/>
              <a:t>List- III- concurrent list</a:t>
            </a:r>
          </a:p>
          <a:p>
            <a:r>
              <a:rPr lang="en-US" dirty="0" smtClean="0"/>
              <a:t>There are various matters enumerated in each list, each matter in the list is known as an entry.</a:t>
            </a:r>
          </a:p>
        </p:txBody>
      </p:sp>
    </p:spTree>
  </p:cSld>
  <p:clrMapOvr>
    <a:masterClrMapping/>
  </p:clrMapOvr>
  <p:transition spd="slow">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continue… </a:t>
            </a:r>
            <a:endParaRPr lang="en-US" dirty="0"/>
          </a:p>
        </p:txBody>
      </p:sp>
      <p:sp>
        <p:nvSpPr>
          <p:cNvPr id="3" name="Content Placeholder 2"/>
          <p:cNvSpPr>
            <a:spLocks noGrp="1"/>
          </p:cNvSpPr>
          <p:nvPr>
            <p:ph sz="quarter" idx="1"/>
          </p:nvPr>
        </p:nvSpPr>
        <p:spPr/>
        <p:txBody>
          <a:bodyPr>
            <a:normAutofit fontScale="77500" lnSpcReduction="20000"/>
          </a:bodyPr>
          <a:lstStyle/>
          <a:p>
            <a:pPr algn="just"/>
            <a:r>
              <a:rPr lang="en-US" dirty="0" smtClean="0"/>
              <a:t> As regard the matter enumerated in the list –I, the parliament has exclusive right to make law in the respect of that entry. On the other hand, as regard the matter enumerated in the list –II, the legislature of any state has exclusive power to make law for such state or any part thereof with respect to such entry.</a:t>
            </a:r>
          </a:p>
          <a:p>
            <a:pPr algn="just"/>
            <a:r>
              <a:rPr lang="en-US" dirty="0" smtClean="0"/>
              <a:t>In addition to above two lists, there is a third list that is called concurrent list. The parliament or the state legislature has power to make laws with respect to any matter enumerated in this list.</a:t>
            </a:r>
          </a:p>
          <a:p>
            <a:pPr algn="just"/>
            <a:r>
              <a:rPr lang="en-US" dirty="0" smtClean="0"/>
              <a:t>     Entry 97 of union list is the residuary entry and empowers to central government to levy tax on any matter, which not enumerated in list-I and list- II. In 1994 the service tax was levied by the central government in the power granted under the said entry 97 of Union list.</a:t>
            </a:r>
            <a:endParaRPr lang="en-US" dirty="0"/>
          </a:p>
        </p:txBody>
      </p:sp>
    </p:spTree>
  </p:cSld>
  <p:clrMapOvr>
    <a:masterClrMapping/>
  </p:clrMapOvr>
  <p:transition spd="slow">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continue… </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The government has also passed the constitution (88</a:t>
            </a:r>
            <a:r>
              <a:rPr lang="en-US" baseline="30000" dirty="0" smtClean="0"/>
              <a:t>th</a:t>
            </a:r>
            <a:r>
              <a:rPr lang="en-US" dirty="0" smtClean="0"/>
              <a:t> Amendment Act), 2003 which provides for a formal levy of service tax by the central through the insertion of Article 268A to the constitution, which said that:</a:t>
            </a:r>
          </a:p>
          <a:p>
            <a:r>
              <a:rPr lang="en-US" dirty="0" smtClean="0"/>
              <a:t>Article- 268(1)- Tax on services shall be levied by the government of India and such tax shall be collected and appropriated by the Government of India and state in the manner prescribed in clause (2).</a:t>
            </a:r>
          </a:p>
          <a:p>
            <a:r>
              <a:rPr lang="en-US" dirty="0" smtClean="0"/>
              <a:t>Article- 268(2)- The proceeds in any financial year of any such tax levied in accordance with the provision of clause (1) shall be:-</a:t>
            </a:r>
          </a:p>
          <a:p>
            <a:r>
              <a:rPr lang="en-US" dirty="0" smtClean="0"/>
              <a:t>(a)  Collected by Government of India and the state</a:t>
            </a:r>
          </a:p>
          <a:p>
            <a:r>
              <a:rPr lang="en-US" dirty="0" smtClean="0"/>
              <a:t>(b) Appropriated by the Government of India and the state.</a:t>
            </a:r>
          </a:p>
          <a:p>
            <a:r>
              <a:rPr lang="en-US" dirty="0" smtClean="0"/>
              <a:t>such principles of collection and appropriation subject to as may be formulated by the parliament by law.</a:t>
            </a:r>
          </a:p>
          <a:p>
            <a:endParaRPr lang="en-US" dirty="0" smtClean="0"/>
          </a:p>
          <a:p>
            <a:endParaRPr lang="en-US" dirty="0"/>
          </a:p>
        </p:txBody>
      </p:sp>
    </p:spTree>
  </p:cSld>
  <p:clrMapOvr>
    <a:masterClrMapping/>
  </p:clrMapOvr>
  <p:transition spd="slow">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To be continue….</a:t>
            </a:r>
            <a:endParaRPr lang="en-US" dirty="0"/>
          </a:p>
        </p:txBody>
      </p:sp>
      <p:sp>
        <p:nvSpPr>
          <p:cNvPr id="3" name="Content Placeholder 2"/>
          <p:cNvSpPr>
            <a:spLocks noGrp="1"/>
          </p:cNvSpPr>
          <p:nvPr>
            <p:ph sz="quarter" idx="1"/>
          </p:nvPr>
        </p:nvSpPr>
        <p:spPr>
          <a:xfrm>
            <a:off x="457200" y="1447800"/>
            <a:ext cx="8382000" cy="5105400"/>
          </a:xfrm>
        </p:spPr>
        <p:txBody>
          <a:bodyPr>
            <a:noAutofit/>
          </a:bodyPr>
          <a:lstStyle/>
          <a:p>
            <a:pPr algn="just"/>
            <a:r>
              <a:rPr lang="en-US" sz="2000" dirty="0" smtClean="0"/>
              <a:t>In addition to Article 268A, entry 92C has been inserted to list –I in the seventh schedule. The said amendment Act however enables the states to collect and appropriate the proceeds of the levy. Thus, it is expected that separate service tax legislation will be enacted which will also pave the way for inclusion for the services within the purview of VAT. In fact, a draft service tax act has already been prepared for consideration by the parliament but the Government is now planning to move ‘goods and services tax’.</a:t>
            </a:r>
          </a:p>
          <a:p>
            <a:pPr algn="just"/>
            <a:r>
              <a:rPr lang="en-US" sz="2000" b="1" dirty="0" smtClean="0"/>
              <a:t>Note- </a:t>
            </a:r>
            <a:r>
              <a:rPr lang="en-US" sz="2000" dirty="0" smtClean="0"/>
              <a:t>Although the Government has amended the Constitution and inserted entry no. 92C in the list-I of seventh schedule but no separate Act has been passed yet and service tax is still being governed by entry no. 97 i.e. residuary entry.</a:t>
            </a:r>
          </a:p>
          <a:p>
            <a:pPr algn="just"/>
            <a:r>
              <a:rPr lang="en-US" sz="2000" b="1" dirty="0" smtClean="0"/>
              <a:t>Note- </a:t>
            </a:r>
            <a:r>
              <a:rPr lang="en-US" sz="2000" dirty="0" smtClean="0"/>
              <a:t>The tax was in place as per the specifications of the Finance Act, 1994. The tax, however, has been abolished since the roll-out of the Goods and Services tax (GST) on 01 July, 2017. The implementation of GST caused the fade-out of many other indirect taxes. </a:t>
            </a:r>
          </a:p>
        </p:txBody>
      </p:sp>
    </p:spTree>
  </p:cSld>
  <p:clrMapOvr>
    <a:masterClrMapping/>
  </p:clrMapOvr>
  <p:transition spd="slow">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129</TotalTime>
  <Words>1054</Words>
  <Application>Microsoft Office PowerPoint</Application>
  <PresentationFormat>On-screen Show (4:3)</PresentationFormat>
  <Paragraphs>64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Median</vt:lpstr>
      <vt:lpstr>Service tax </vt:lpstr>
      <vt:lpstr>Need of service tax?</vt:lpstr>
      <vt:lpstr>To be Continue….</vt:lpstr>
      <vt:lpstr>Service tax in India</vt:lpstr>
      <vt:lpstr>To be continue…. </vt:lpstr>
      <vt:lpstr>Constitutional background</vt:lpstr>
      <vt:lpstr>To be continue… </vt:lpstr>
      <vt:lpstr>To be continue… </vt:lpstr>
      <vt:lpstr>To be continue….</vt:lpstr>
      <vt:lpstr>Meaning and Definition of service tax</vt:lpstr>
      <vt:lpstr>Characteristics of service tax </vt:lpstr>
      <vt:lpstr>To be continue…. </vt:lpstr>
      <vt:lpstr>Different between service tax and professional tax:</vt:lpstr>
      <vt:lpstr>To be 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tax</dc:title>
  <dc:creator>ramesh1</dc:creator>
  <cp:lastModifiedBy>SUJIT SINGH</cp:lastModifiedBy>
  <cp:revision>23</cp:revision>
  <dcterms:created xsi:type="dcterms:W3CDTF">2006-08-16T00:00:00Z</dcterms:created>
  <dcterms:modified xsi:type="dcterms:W3CDTF">2020-08-23T15:30:54Z</dcterms:modified>
</cp:coreProperties>
</file>